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8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CA97D-6290-4EB3-902F-9649655A3E87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5716D-512C-41DE-9F82-FC422B1F92A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06A1-E557-496E-BAD0-6469539B44ED}" type="datetimeFigureOut">
              <a:rPr lang="fr-CA" smtClean="0"/>
              <a:pPr/>
              <a:t>28-10-15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D8722-A012-4A44-AD61-4FF40680F65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Classification des éléments dans un tableau périodique</a:t>
            </a:r>
            <a:br>
              <a:rPr lang="fr-CA" dirty="0" smtClean="0"/>
            </a:br>
            <a:r>
              <a:rPr lang="fr-CA" dirty="0" smtClean="0"/>
              <a:t>(Thomas Paré)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827584" y="28529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827584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1547664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827584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1547664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827584" y="537321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1547664" y="537321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349188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349188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5" name="Rectangle 14"/>
          <p:cNvSpPr/>
          <p:nvPr/>
        </p:nvSpPr>
        <p:spPr>
          <a:xfrm>
            <a:off x="421196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21196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493204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93204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65212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565212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637220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37220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7092280" y="393305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7092280" y="465313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7092280" y="3212976"/>
            <a:ext cx="720080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ZoneTexte 25"/>
          <p:cNvSpPr txBox="1"/>
          <p:nvPr/>
        </p:nvSpPr>
        <p:spPr>
          <a:xfrm>
            <a:off x="2627784" y="20608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Tableau périodique de Mendeleiv</a:t>
            </a:r>
            <a:endParaRPr lang="fr-CA" dirty="0"/>
          </a:p>
        </p:txBody>
      </p:sp>
      <p:sp>
        <p:nvSpPr>
          <p:cNvPr id="27" name="ZoneTexte 26"/>
          <p:cNvSpPr txBox="1"/>
          <p:nvPr/>
        </p:nvSpPr>
        <p:spPr>
          <a:xfrm>
            <a:off x="4355976" y="278092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cxnSp>
        <p:nvCxnSpPr>
          <p:cNvPr id="29" name="Connecteur droit 28"/>
          <p:cNvCxnSpPr/>
          <p:nvPr/>
        </p:nvCxnSpPr>
        <p:spPr>
          <a:xfrm>
            <a:off x="3491880" y="3933056"/>
            <a:ext cx="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491880" y="4653136"/>
            <a:ext cx="7200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4211960" y="4653136"/>
            <a:ext cx="0" cy="7200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1619672" y="29969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3635896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Métalloïdes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683568" y="60932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1547664" y="6093296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solidFill>
                  <a:srgbClr val="92D050"/>
                </a:solidFill>
              </a:rPr>
              <a:t>Alcalino-terreux</a:t>
            </a:r>
            <a:endParaRPr lang="fr-CA" sz="1600" dirty="0">
              <a:solidFill>
                <a:srgbClr val="92D050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5724128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halogène</a:t>
            </a:r>
            <a:endParaRPr lang="fr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7092280" y="5517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Gaz inertes</a:t>
            </a:r>
          </a:p>
          <a:p>
            <a:r>
              <a:rPr lang="fr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Gaz rares</a:t>
            </a:r>
            <a:endParaRPr lang="fr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827584" y="2852936"/>
            <a:ext cx="2880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H</a:t>
            </a:r>
            <a:endParaRPr lang="fr-CA" sz="800" dirty="0"/>
          </a:p>
        </p:txBody>
      </p:sp>
      <p:sp>
        <p:nvSpPr>
          <p:cNvPr id="47" name="ZoneTexte 46"/>
          <p:cNvSpPr txBox="1"/>
          <p:nvPr/>
        </p:nvSpPr>
        <p:spPr>
          <a:xfrm>
            <a:off x="827584" y="306896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Hydrogène</a:t>
            </a:r>
            <a:endParaRPr lang="fr-CA" sz="800" dirty="0"/>
          </a:p>
        </p:txBody>
      </p:sp>
      <p:sp>
        <p:nvSpPr>
          <p:cNvPr id="48" name="ZoneTexte 47"/>
          <p:cNvSpPr txBox="1"/>
          <p:nvPr/>
        </p:nvSpPr>
        <p:spPr>
          <a:xfrm>
            <a:off x="827584" y="3284984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</a:t>
            </a:r>
            <a:endParaRPr lang="fr-CA" sz="9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092280" y="321297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He</a:t>
            </a:r>
            <a:endParaRPr lang="fr-CA" sz="800" dirty="0"/>
          </a:p>
        </p:txBody>
      </p:sp>
      <p:sp>
        <p:nvSpPr>
          <p:cNvPr id="50" name="ZoneTexte 49"/>
          <p:cNvSpPr txBox="1"/>
          <p:nvPr/>
        </p:nvSpPr>
        <p:spPr>
          <a:xfrm>
            <a:off x="7164288" y="3429000"/>
            <a:ext cx="792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hélium</a:t>
            </a:r>
            <a:endParaRPr lang="fr-CA" sz="900" dirty="0"/>
          </a:p>
        </p:txBody>
      </p:sp>
      <p:sp>
        <p:nvSpPr>
          <p:cNvPr id="51" name="ZoneTexte 50"/>
          <p:cNvSpPr txBox="1"/>
          <p:nvPr/>
        </p:nvSpPr>
        <p:spPr>
          <a:xfrm>
            <a:off x="7092280" y="3717032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2</a:t>
            </a:r>
            <a:endParaRPr lang="fr-CA" sz="800" dirty="0"/>
          </a:p>
        </p:txBody>
      </p:sp>
      <p:sp>
        <p:nvSpPr>
          <p:cNvPr id="53" name="ZoneTexte 52"/>
          <p:cNvSpPr txBox="1"/>
          <p:nvPr/>
        </p:nvSpPr>
        <p:spPr>
          <a:xfrm>
            <a:off x="827584" y="393305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Li</a:t>
            </a:r>
            <a:endParaRPr lang="fr-CA" sz="800" dirty="0"/>
          </a:p>
        </p:txBody>
      </p:sp>
      <p:sp>
        <p:nvSpPr>
          <p:cNvPr id="54" name="ZoneTexte 53"/>
          <p:cNvSpPr txBox="1"/>
          <p:nvPr/>
        </p:nvSpPr>
        <p:spPr>
          <a:xfrm>
            <a:off x="827584" y="414908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lithium</a:t>
            </a:r>
            <a:endParaRPr lang="fr-CA" sz="800" dirty="0"/>
          </a:p>
        </p:txBody>
      </p:sp>
      <p:sp>
        <p:nvSpPr>
          <p:cNvPr id="55" name="ZoneTexte 54"/>
          <p:cNvSpPr txBox="1"/>
          <p:nvPr/>
        </p:nvSpPr>
        <p:spPr>
          <a:xfrm>
            <a:off x="827584" y="4437112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3</a:t>
            </a:r>
            <a:endParaRPr lang="fr-CA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1547664" y="393305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Be</a:t>
            </a:r>
            <a:endParaRPr lang="fr-CA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1547664" y="4149080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béryllium</a:t>
            </a:r>
            <a:endParaRPr lang="fr-CA" sz="900" dirty="0"/>
          </a:p>
        </p:txBody>
      </p:sp>
      <p:sp>
        <p:nvSpPr>
          <p:cNvPr id="58" name="ZoneTexte 57"/>
          <p:cNvSpPr txBox="1"/>
          <p:nvPr/>
        </p:nvSpPr>
        <p:spPr>
          <a:xfrm>
            <a:off x="1547664" y="443711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4</a:t>
            </a:r>
            <a:endParaRPr lang="fr-CA" sz="900" dirty="0"/>
          </a:p>
        </p:txBody>
      </p:sp>
      <p:sp>
        <p:nvSpPr>
          <p:cNvPr id="59" name="ZoneTexte 58"/>
          <p:cNvSpPr txBox="1"/>
          <p:nvPr/>
        </p:nvSpPr>
        <p:spPr>
          <a:xfrm>
            <a:off x="3491880" y="393305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B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491880" y="4149080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bore</a:t>
            </a:r>
            <a:endParaRPr lang="fr-CA" sz="800" dirty="0"/>
          </a:p>
        </p:txBody>
      </p:sp>
      <p:sp>
        <p:nvSpPr>
          <p:cNvPr id="61" name="ZoneTexte 60"/>
          <p:cNvSpPr txBox="1"/>
          <p:nvPr/>
        </p:nvSpPr>
        <p:spPr>
          <a:xfrm>
            <a:off x="3491880" y="4437112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5</a:t>
            </a:r>
            <a:endParaRPr lang="fr-CA" sz="900" dirty="0"/>
          </a:p>
        </p:txBody>
      </p:sp>
      <p:sp>
        <p:nvSpPr>
          <p:cNvPr id="63" name="ZoneTexte 62"/>
          <p:cNvSpPr txBox="1"/>
          <p:nvPr/>
        </p:nvSpPr>
        <p:spPr>
          <a:xfrm>
            <a:off x="4211960" y="393305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C</a:t>
            </a:r>
            <a:endParaRPr lang="fr-CA" sz="800" dirty="0"/>
          </a:p>
        </p:txBody>
      </p:sp>
      <p:sp>
        <p:nvSpPr>
          <p:cNvPr id="64" name="ZoneTexte 63"/>
          <p:cNvSpPr txBox="1"/>
          <p:nvPr/>
        </p:nvSpPr>
        <p:spPr>
          <a:xfrm>
            <a:off x="4211960" y="414908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carbone</a:t>
            </a:r>
            <a:endParaRPr lang="fr-CA" sz="900" dirty="0"/>
          </a:p>
        </p:txBody>
      </p:sp>
      <p:sp>
        <p:nvSpPr>
          <p:cNvPr id="65" name="ZoneTexte 64"/>
          <p:cNvSpPr txBox="1"/>
          <p:nvPr/>
        </p:nvSpPr>
        <p:spPr>
          <a:xfrm>
            <a:off x="4211960" y="443711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6</a:t>
            </a:r>
            <a:endParaRPr lang="fr-CA" sz="900" dirty="0"/>
          </a:p>
        </p:txBody>
      </p:sp>
      <p:sp>
        <p:nvSpPr>
          <p:cNvPr id="66" name="ZoneTexte 65"/>
          <p:cNvSpPr txBox="1"/>
          <p:nvPr/>
        </p:nvSpPr>
        <p:spPr>
          <a:xfrm>
            <a:off x="4932040" y="3933056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N</a:t>
            </a:r>
            <a:endParaRPr lang="fr-CA" sz="800" dirty="0"/>
          </a:p>
        </p:txBody>
      </p:sp>
      <p:sp>
        <p:nvSpPr>
          <p:cNvPr id="67" name="ZoneTexte 66"/>
          <p:cNvSpPr txBox="1"/>
          <p:nvPr/>
        </p:nvSpPr>
        <p:spPr>
          <a:xfrm>
            <a:off x="4932040" y="414908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Azote</a:t>
            </a:r>
            <a:endParaRPr lang="fr-CA" sz="900" dirty="0"/>
          </a:p>
        </p:txBody>
      </p:sp>
      <p:sp>
        <p:nvSpPr>
          <p:cNvPr id="68" name="ZoneTexte 67"/>
          <p:cNvSpPr txBox="1"/>
          <p:nvPr/>
        </p:nvSpPr>
        <p:spPr>
          <a:xfrm>
            <a:off x="4932040" y="443711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7</a:t>
            </a:r>
            <a:endParaRPr lang="fr-CA" sz="900" dirty="0"/>
          </a:p>
        </p:txBody>
      </p:sp>
      <p:sp>
        <p:nvSpPr>
          <p:cNvPr id="69" name="ZoneTexte 68"/>
          <p:cNvSpPr txBox="1"/>
          <p:nvPr/>
        </p:nvSpPr>
        <p:spPr>
          <a:xfrm>
            <a:off x="827584" y="465313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Na</a:t>
            </a:r>
            <a:endParaRPr lang="fr-CA" sz="900" dirty="0"/>
          </a:p>
        </p:txBody>
      </p:sp>
      <p:sp>
        <p:nvSpPr>
          <p:cNvPr id="70" name="ZoneTexte 69"/>
          <p:cNvSpPr txBox="1"/>
          <p:nvPr/>
        </p:nvSpPr>
        <p:spPr>
          <a:xfrm>
            <a:off x="827584" y="4941168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Sodium </a:t>
            </a:r>
            <a:endParaRPr lang="fr-CA" sz="900" dirty="0"/>
          </a:p>
        </p:txBody>
      </p:sp>
      <p:sp>
        <p:nvSpPr>
          <p:cNvPr id="71" name="ZoneTexte 70"/>
          <p:cNvSpPr txBox="1"/>
          <p:nvPr/>
        </p:nvSpPr>
        <p:spPr>
          <a:xfrm>
            <a:off x="827584" y="5157192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11</a:t>
            </a:r>
            <a:endParaRPr lang="fr-CA" sz="9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547664" y="4653136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Mg</a:t>
            </a:r>
            <a:endParaRPr lang="fr-CA" sz="9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547664" y="486916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Magnésium</a:t>
            </a:r>
            <a:endParaRPr lang="fr-CA" sz="800" dirty="0"/>
          </a:p>
        </p:txBody>
      </p:sp>
      <p:sp>
        <p:nvSpPr>
          <p:cNvPr id="75" name="ZoneTexte 74"/>
          <p:cNvSpPr txBox="1"/>
          <p:nvPr/>
        </p:nvSpPr>
        <p:spPr>
          <a:xfrm>
            <a:off x="1547664" y="515719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12</a:t>
            </a:r>
            <a:endParaRPr lang="fr-CA" sz="900" dirty="0"/>
          </a:p>
        </p:txBody>
      </p:sp>
      <p:sp>
        <p:nvSpPr>
          <p:cNvPr id="76" name="ZoneTexte 75"/>
          <p:cNvSpPr txBox="1"/>
          <p:nvPr/>
        </p:nvSpPr>
        <p:spPr>
          <a:xfrm>
            <a:off x="827584" y="5373216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K</a:t>
            </a:r>
            <a:endParaRPr lang="fr-CA" sz="900" dirty="0"/>
          </a:p>
        </p:txBody>
      </p:sp>
      <p:sp>
        <p:nvSpPr>
          <p:cNvPr id="77" name="ZoneTexte 76"/>
          <p:cNvSpPr txBox="1"/>
          <p:nvPr/>
        </p:nvSpPr>
        <p:spPr>
          <a:xfrm>
            <a:off x="827584" y="558924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potassium</a:t>
            </a:r>
            <a:endParaRPr lang="fr-CA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827584" y="5877272"/>
            <a:ext cx="3000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900" dirty="0" smtClean="0"/>
              <a:t>19</a:t>
            </a:r>
            <a:endParaRPr lang="fr-CA" sz="900" dirty="0"/>
          </a:p>
        </p:txBody>
      </p:sp>
      <p:sp>
        <p:nvSpPr>
          <p:cNvPr id="79" name="ZoneTexte 78"/>
          <p:cNvSpPr txBox="1"/>
          <p:nvPr/>
        </p:nvSpPr>
        <p:spPr>
          <a:xfrm>
            <a:off x="1547664" y="537321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Ca</a:t>
            </a:r>
            <a:endParaRPr lang="fr-CA" sz="900" dirty="0"/>
          </a:p>
        </p:txBody>
      </p:sp>
      <p:sp>
        <p:nvSpPr>
          <p:cNvPr id="80" name="ZoneTexte 79"/>
          <p:cNvSpPr txBox="1"/>
          <p:nvPr/>
        </p:nvSpPr>
        <p:spPr>
          <a:xfrm>
            <a:off x="1547664" y="558924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Calcium</a:t>
            </a:r>
            <a:endParaRPr lang="fr-CA" sz="9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547664" y="587727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20</a:t>
            </a:r>
            <a:endParaRPr lang="fr-CA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652120" y="393305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O</a:t>
            </a:r>
            <a:endParaRPr lang="fr-CA" sz="900" dirty="0"/>
          </a:p>
        </p:txBody>
      </p:sp>
      <p:sp>
        <p:nvSpPr>
          <p:cNvPr id="83" name="ZoneTexte 82"/>
          <p:cNvSpPr txBox="1"/>
          <p:nvPr/>
        </p:nvSpPr>
        <p:spPr>
          <a:xfrm>
            <a:off x="5652120" y="414908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oxygène</a:t>
            </a:r>
            <a:endParaRPr lang="fr-CA" sz="900" dirty="0"/>
          </a:p>
        </p:txBody>
      </p:sp>
      <p:sp>
        <p:nvSpPr>
          <p:cNvPr id="84" name="ZoneTexte 83"/>
          <p:cNvSpPr txBox="1"/>
          <p:nvPr/>
        </p:nvSpPr>
        <p:spPr>
          <a:xfrm>
            <a:off x="5652120" y="4437112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8</a:t>
            </a:r>
            <a:endParaRPr lang="fr-CA" sz="900" dirty="0"/>
          </a:p>
        </p:txBody>
      </p:sp>
      <p:sp>
        <p:nvSpPr>
          <p:cNvPr id="85" name="ZoneTexte 84"/>
          <p:cNvSpPr txBox="1"/>
          <p:nvPr/>
        </p:nvSpPr>
        <p:spPr>
          <a:xfrm>
            <a:off x="6372200" y="393305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F</a:t>
            </a:r>
            <a:endParaRPr lang="fr-CA" sz="900" dirty="0"/>
          </a:p>
        </p:txBody>
      </p:sp>
      <p:sp>
        <p:nvSpPr>
          <p:cNvPr id="86" name="ZoneTexte 85"/>
          <p:cNvSpPr txBox="1"/>
          <p:nvPr/>
        </p:nvSpPr>
        <p:spPr>
          <a:xfrm>
            <a:off x="6372200" y="4149080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800" dirty="0" smtClean="0"/>
              <a:t>fluor</a:t>
            </a:r>
            <a:endParaRPr lang="fr-CA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6372200" y="443711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9</a:t>
            </a:r>
            <a:endParaRPr lang="fr-CA" sz="900" dirty="0"/>
          </a:p>
        </p:txBody>
      </p:sp>
      <p:sp>
        <p:nvSpPr>
          <p:cNvPr id="88" name="ZoneTexte 87"/>
          <p:cNvSpPr txBox="1"/>
          <p:nvPr/>
        </p:nvSpPr>
        <p:spPr>
          <a:xfrm>
            <a:off x="7092280" y="393305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Ne</a:t>
            </a:r>
            <a:endParaRPr lang="fr-CA" sz="900" dirty="0"/>
          </a:p>
        </p:txBody>
      </p:sp>
      <p:sp>
        <p:nvSpPr>
          <p:cNvPr id="89" name="ZoneTexte 88"/>
          <p:cNvSpPr txBox="1"/>
          <p:nvPr/>
        </p:nvSpPr>
        <p:spPr>
          <a:xfrm>
            <a:off x="7092280" y="414908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Néon</a:t>
            </a:r>
            <a:endParaRPr lang="fr-CA" sz="900" dirty="0"/>
          </a:p>
        </p:txBody>
      </p:sp>
      <p:sp>
        <p:nvSpPr>
          <p:cNvPr id="90" name="ZoneTexte 89"/>
          <p:cNvSpPr txBox="1"/>
          <p:nvPr/>
        </p:nvSpPr>
        <p:spPr>
          <a:xfrm>
            <a:off x="7092280" y="443711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10</a:t>
            </a:r>
            <a:endParaRPr lang="fr-CA" sz="900" dirty="0"/>
          </a:p>
        </p:txBody>
      </p:sp>
      <p:sp>
        <p:nvSpPr>
          <p:cNvPr id="91" name="ZoneTexte 90"/>
          <p:cNvSpPr txBox="1"/>
          <p:nvPr/>
        </p:nvSpPr>
        <p:spPr>
          <a:xfrm>
            <a:off x="3491880" y="4653136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Al</a:t>
            </a:r>
            <a:endParaRPr lang="fr-CA" sz="900" dirty="0"/>
          </a:p>
        </p:txBody>
      </p:sp>
      <p:sp>
        <p:nvSpPr>
          <p:cNvPr id="92" name="ZoneTexte 91"/>
          <p:cNvSpPr txBox="1"/>
          <p:nvPr/>
        </p:nvSpPr>
        <p:spPr>
          <a:xfrm>
            <a:off x="3491880" y="486916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aluminium</a:t>
            </a:r>
            <a:endParaRPr lang="fr-CA" sz="900" dirty="0"/>
          </a:p>
        </p:txBody>
      </p:sp>
      <p:sp>
        <p:nvSpPr>
          <p:cNvPr id="93" name="ZoneTexte 92"/>
          <p:cNvSpPr txBox="1"/>
          <p:nvPr/>
        </p:nvSpPr>
        <p:spPr>
          <a:xfrm>
            <a:off x="3491880" y="5157192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13</a:t>
            </a:r>
            <a:endParaRPr lang="fr-CA" sz="900" dirty="0"/>
          </a:p>
        </p:txBody>
      </p:sp>
      <p:sp>
        <p:nvSpPr>
          <p:cNvPr id="94" name="ZoneTexte 93"/>
          <p:cNvSpPr txBox="1"/>
          <p:nvPr/>
        </p:nvSpPr>
        <p:spPr>
          <a:xfrm>
            <a:off x="4211960" y="465313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Si</a:t>
            </a:r>
            <a:endParaRPr lang="fr-CA" sz="900" dirty="0"/>
          </a:p>
        </p:txBody>
      </p:sp>
      <p:sp>
        <p:nvSpPr>
          <p:cNvPr id="95" name="ZoneTexte 94"/>
          <p:cNvSpPr txBox="1"/>
          <p:nvPr/>
        </p:nvSpPr>
        <p:spPr>
          <a:xfrm>
            <a:off x="4211960" y="486916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silicium</a:t>
            </a:r>
            <a:endParaRPr lang="fr-CA" sz="900" dirty="0"/>
          </a:p>
        </p:txBody>
      </p:sp>
      <p:sp>
        <p:nvSpPr>
          <p:cNvPr id="96" name="ZoneTexte 95"/>
          <p:cNvSpPr txBox="1"/>
          <p:nvPr/>
        </p:nvSpPr>
        <p:spPr>
          <a:xfrm>
            <a:off x="4211960" y="51571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14</a:t>
            </a:r>
            <a:endParaRPr lang="fr-CA" sz="900" dirty="0"/>
          </a:p>
        </p:txBody>
      </p:sp>
      <p:sp>
        <p:nvSpPr>
          <p:cNvPr id="97" name="ZoneTexte 96"/>
          <p:cNvSpPr txBox="1"/>
          <p:nvPr/>
        </p:nvSpPr>
        <p:spPr>
          <a:xfrm>
            <a:off x="4932040" y="5157192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15</a:t>
            </a:r>
            <a:endParaRPr lang="fr-CA" sz="900" dirty="0"/>
          </a:p>
        </p:txBody>
      </p:sp>
      <p:sp>
        <p:nvSpPr>
          <p:cNvPr id="98" name="ZoneTexte 97"/>
          <p:cNvSpPr txBox="1"/>
          <p:nvPr/>
        </p:nvSpPr>
        <p:spPr>
          <a:xfrm rot="10800000" flipV="1">
            <a:off x="5652120" y="5157192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16</a:t>
            </a:r>
            <a:endParaRPr lang="fr-CA" sz="900" dirty="0"/>
          </a:p>
        </p:txBody>
      </p:sp>
      <p:sp>
        <p:nvSpPr>
          <p:cNvPr id="99" name="ZoneTexte 98"/>
          <p:cNvSpPr txBox="1"/>
          <p:nvPr/>
        </p:nvSpPr>
        <p:spPr>
          <a:xfrm>
            <a:off x="6372200" y="515719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17</a:t>
            </a:r>
            <a:endParaRPr lang="fr-CA" sz="9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7092280" y="5157192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18</a:t>
            </a:r>
            <a:endParaRPr lang="fr-CA" sz="9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4932040" y="4653136"/>
            <a:ext cx="288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P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5652120" y="4653136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</a:t>
            </a:r>
            <a:endParaRPr lang="fr-CA" sz="9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6372200" y="4653136"/>
            <a:ext cx="4320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Cl</a:t>
            </a:r>
            <a:endParaRPr lang="fr-CA" sz="9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7092280" y="4653136"/>
            <a:ext cx="57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Ar</a:t>
            </a:r>
            <a:endParaRPr lang="fr-CA" sz="9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4932040" y="486916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phosphore</a:t>
            </a:r>
            <a:endParaRPr lang="fr-CA" sz="9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652120" y="486916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soufre</a:t>
            </a:r>
            <a:endParaRPr lang="fr-CA" sz="9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372200" y="486916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chlore</a:t>
            </a:r>
            <a:endParaRPr lang="fr-CA" sz="9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7092280" y="486916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argon</a:t>
            </a:r>
            <a:endParaRPr lang="fr-CA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rganigramme : Connecteur 7"/>
          <p:cNvSpPr/>
          <p:nvPr/>
        </p:nvSpPr>
        <p:spPr>
          <a:xfrm>
            <a:off x="5004048" y="2204864"/>
            <a:ext cx="3888432" cy="33843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8électrons</a:t>
            </a:r>
            <a:endParaRPr lang="fr-CA" dirty="0"/>
          </a:p>
        </p:txBody>
      </p:sp>
      <p:sp>
        <p:nvSpPr>
          <p:cNvPr id="7" name="Organigramme : Connecteur 6"/>
          <p:cNvSpPr/>
          <p:nvPr/>
        </p:nvSpPr>
        <p:spPr>
          <a:xfrm>
            <a:off x="5292080" y="2132856"/>
            <a:ext cx="3312368" cy="28083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8électrons</a:t>
            </a:r>
            <a:endParaRPr lang="fr-CA" dirty="0"/>
          </a:p>
        </p:txBody>
      </p:sp>
      <p:sp>
        <p:nvSpPr>
          <p:cNvPr id="6" name="Organigramme : Connecteur 5"/>
          <p:cNvSpPr/>
          <p:nvPr/>
        </p:nvSpPr>
        <p:spPr>
          <a:xfrm>
            <a:off x="5580112" y="2564904"/>
            <a:ext cx="2664296" cy="16561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2</a:t>
            </a:r>
          </a:p>
          <a:p>
            <a:pPr algn="ctr"/>
            <a:r>
              <a:rPr lang="fr-CA" dirty="0" smtClean="0"/>
              <a:t>2</a:t>
            </a:r>
          </a:p>
          <a:p>
            <a:pPr algn="ctr"/>
            <a:endParaRPr lang="fr-CA" dirty="0" smtClean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2électons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Argon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 de l’élément: Argon</a:t>
            </a:r>
          </a:p>
          <a:p>
            <a:r>
              <a:rPr lang="fr-CA" dirty="0" smtClean="0"/>
              <a:t>Symbole: Ar</a:t>
            </a:r>
          </a:p>
          <a:p>
            <a:r>
              <a:rPr lang="fr-CA" dirty="0" smtClean="0"/>
              <a:t>#case= 18</a:t>
            </a:r>
          </a:p>
          <a:p>
            <a:r>
              <a:rPr lang="fr-CA" dirty="0" smtClean="0"/>
              <a:t>#protons= 18</a:t>
            </a:r>
          </a:p>
          <a:p>
            <a:r>
              <a:rPr lang="fr-CA" dirty="0" smtClean="0"/>
              <a:t>#électrons= 18</a:t>
            </a:r>
          </a:p>
          <a:p>
            <a:r>
              <a:rPr lang="fr-CA" dirty="0" smtClean="0"/>
              <a:t>Masse atomique= </a:t>
            </a:r>
            <a:r>
              <a:rPr lang="fr-CA" dirty="0" smtClean="0"/>
              <a:t>40</a:t>
            </a:r>
            <a:endParaRPr lang="fr-CA" dirty="0" smtClean="0"/>
          </a:p>
          <a:p>
            <a:r>
              <a:rPr lang="fr-CA" dirty="0" smtClean="0"/>
              <a:t>#neutrons= </a:t>
            </a:r>
            <a:r>
              <a:rPr lang="fr-CA" dirty="0" smtClean="0"/>
              <a:t>22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4" name="Organigramme : Connecteur 3"/>
          <p:cNvSpPr/>
          <p:nvPr/>
        </p:nvSpPr>
        <p:spPr>
          <a:xfrm>
            <a:off x="6012160" y="2564904"/>
            <a:ext cx="1512168" cy="11521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Protons =18</a:t>
            </a:r>
          </a:p>
          <a:p>
            <a:pPr algn="ctr"/>
            <a:r>
              <a:rPr lang="fr-CA" smtClean="0"/>
              <a:t>Neutrons =22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121</Words>
  <Application>Microsoft Office PowerPoint</Application>
  <PresentationFormat>Affichage à l'écran (4:3)</PresentationFormat>
  <Paragraphs>103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 (Thomas Paré)</vt:lpstr>
      <vt:lpstr>Argon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 (Thomas Paré)</dc:title>
  <dc:creator>CSBE</dc:creator>
  <cp:lastModifiedBy>CSBE</cp:lastModifiedBy>
  <cp:revision>16</cp:revision>
  <dcterms:created xsi:type="dcterms:W3CDTF">2015-10-21T17:48:34Z</dcterms:created>
  <dcterms:modified xsi:type="dcterms:W3CDTF">2015-10-28T15:27:05Z</dcterms:modified>
</cp:coreProperties>
</file>