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EB35"/>
    <a:srgbClr val="D09E00"/>
    <a:srgbClr val="031FE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24B9-2D8B-4DCA-B234-B3C76CD7FDCC}" type="datetimeFigureOut">
              <a:rPr lang="fr-CA" smtClean="0"/>
              <a:t>21-10-15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8A6F-A8E9-4361-B7A8-03345486094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24B9-2D8B-4DCA-B234-B3C76CD7FDCC}" type="datetimeFigureOut">
              <a:rPr lang="fr-CA" smtClean="0"/>
              <a:t>21-10-15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8A6F-A8E9-4361-B7A8-03345486094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24B9-2D8B-4DCA-B234-B3C76CD7FDCC}" type="datetimeFigureOut">
              <a:rPr lang="fr-CA" smtClean="0"/>
              <a:t>21-10-15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8A6F-A8E9-4361-B7A8-03345486094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24B9-2D8B-4DCA-B234-B3C76CD7FDCC}" type="datetimeFigureOut">
              <a:rPr lang="fr-CA" smtClean="0"/>
              <a:t>21-10-15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8A6F-A8E9-4361-B7A8-03345486094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24B9-2D8B-4DCA-B234-B3C76CD7FDCC}" type="datetimeFigureOut">
              <a:rPr lang="fr-CA" smtClean="0"/>
              <a:t>21-10-15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8A6F-A8E9-4361-B7A8-03345486094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24B9-2D8B-4DCA-B234-B3C76CD7FDCC}" type="datetimeFigureOut">
              <a:rPr lang="fr-CA" smtClean="0"/>
              <a:t>21-10-15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8A6F-A8E9-4361-B7A8-03345486094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24B9-2D8B-4DCA-B234-B3C76CD7FDCC}" type="datetimeFigureOut">
              <a:rPr lang="fr-CA" smtClean="0"/>
              <a:t>21-10-15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8A6F-A8E9-4361-B7A8-03345486094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24B9-2D8B-4DCA-B234-B3C76CD7FDCC}" type="datetimeFigureOut">
              <a:rPr lang="fr-CA" smtClean="0"/>
              <a:t>21-10-15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8A6F-A8E9-4361-B7A8-03345486094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24B9-2D8B-4DCA-B234-B3C76CD7FDCC}" type="datetimeFigureOut">
              <a:rPr lang="fr-CA" smtClean="0"/>
              <a:t>21-10-15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8A6F-A8E9-4361-B7A8-03345486094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24B9-2D8B-4DCA-B234-B3C76CD7FDCC}" type="datetimeFigureOut">
              <a:rPr lang="fr-CA" smtClean="0"/>
              <a:t>21-10-15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8A6F-A8E9-4361-B7A8-03345486094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24B9-2D8B-4DCA-B234-B3C76CD7FDCC}" type="datetimeFigureOut">
              <a:rPr lang="fr-CA" smtClean="0"/>
              <a:t>21-10-15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8A6F-A8E9-4361-B7A8-03345486094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224B9-2D8B-4DCA-B234-B3C76CD7FDCC}" type="datetimeFigureOut">
              <a:rPr lang="fr-CA" smtClean="0"/>
              <a:t>21-10-15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F8A6F-A8E9-4361-B7A8-033454860941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15616" y="188640"/>
            <a:ext cx="6694512" cy="1008112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Classification des éléments dans un tableau périodique</a:t>
            </a:r>
            <a:endParaRPr lang="fr-CA" dirty="0"/>
          </a:p>
        </p:txBody>
      </p:sp>
      <p:sp>
        <p:nvSpPr>
          <p:cNvPr id="4" name="Organigramme : Processus 3"/>
          <p:cNvSpPr/>
          <p:nvPr/>
        </p:nvSpPr>
        <p:spPr>
          <a:xfrm>
            <a:off x="899592" y="2204864"/>
            <a:ext cx="792088" cy="7920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5" name="Organigramme : Processus 4"/>
          <p:cNvSpPr/>
          <p:nvPr/>
        </p:nvSpPr>
        <p:spPr>
          <a:xfrm>
            <a:off x="899592" y="3501008"/>
            <a:ext cx="792088" cy="7920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 smtClean="0"/>
              <a:t>Li</a:t>
            </a:r>
          </a:p>
          <a:p>
            <a:pPr algn="ctr"/>
            <a:r>
              <a:rPr lang="fr-CA" sz="1000" dirty="0" smtClean="0"/>
              <a:t>Lithium</a:t>
            </a:r>
          </a:p>
          <a:p>
            <a:pPr algn="ctr"/>
            <a:r>
              <a:rPr lang="fr-CA" sz="1000" dirty="0"/>
              <a:t>3</a:t>
            </a:r>
          </a:p>
        </p:txBody>
      </p:sp>
      <p:sp>
        <p:nvSpPr>
          <p:cNvPr id="6" name="Organigramme : Processus 5"/>
          <p:cNvSpPr/>
          <p:nvPr/>
        </p:nvSpPr>
        <p:spPr>
          <a:xfrm>
            <a:off x="1691680" y="3501008"/>
            <a:ext cx="792088" cy="7920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 smtClean="0"/>
              <a:t>Be </a:t>
            </a:r>
          </a:p>
          <a:p>
            <a:pPr algn="ctr"/>
            <a:r>
              <a:rPr lang="fr-CA" sz="1000" dirty="0" smtClean="0"/>
              <a:t>Béryllium</a:t>
            </a:r>
          </a:p>
          <a:p>
            <a:pPr algn="ctr"/>
            <a:r>
              <a:rPr lang="fr-CA" sz="1000" dirty="0"/>
              <a:t>4</a:t>
            </a:r>
          </a:p>
        </p:txBody>
      </p:sp>
      <p:sp>
        <p:nvSpPr>
          <p:cNvPr id="7" name="Rectangle 6"/>
          <p:cNvSpPr/>
          <p:nvPr/>
        </p:nvSpPr>
        <p:spPr>
          <a:xfrm>
            <a:off x="3275856" y="3501008"/>
            <a:ext cx="79208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 smtClean="0"/>
              <a:t>B</a:t>
            </a:r>
          </a:p>
          <a:p>
            <a:pPr algn="ctr"/>
            <a:r>
              <a:rPr lang="fr-CA" sz="1000" dirty="0" smtClean="0"/>
              <a:t>Bore</a:t>
            </a:r>
          </a:p>
          <a:p>
            <a:pPr algn="ctr"/>
            <a:r>
              <a:rPr lang="fr-CA" sz="1000" dirty="0"/>
              <a:t>5</a:t>
            </a:r>
            <a:endParaRPr lang="fr-CA" sz="1000" dirty="0" smtClean="0"/>
          </a:p>
        </p:txBody>
      </p:sp>
      <p:sp>
        <p:nvSpPr>
          <p:cNvPr id="8" name="Organigramme : Processus 7"/>
          <p:cNvSpPr/>
          <p:nvPr/>
        </p:nvSpPr>
        <p:spPr>
          <a:xfrm>
            <a:off x="4067944" y="3501008"/>
            <a:ext cx="792088" cy="7920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 smtClean="0"/>
              <a:t>C</a:t>
            </a:r>
          </a:p>
          <a:p>
            <a:pPr algn="ctr"/>
            <a:r>
              <a:rPr lang="fr-CA" sz="1000" dirty="0" smtClean="0"/>
              <a:t>Carbone</a:t>
            </a:r>
          </a:p>
          <a:p>
            <a:pPr algn="ctr"/>
            <a:r>
              <a:rPr lang="fr-CA" sz="1000" dirty="0"/>
              <a:t>6</a:t>
            </a:r>
          </a:p>
        </p:txBody>
      </p:sp>
      <p:sp>
        <p:nvSpPr>
          <p:cNvPr id="9" name="Rectangle 8"/>
          <p:cNvSpPr/>
          <p:nvPr/>
        </p:nvSpPr>
        <p:spPr>
          <a:xfrm>
            <a:off x="4860032" y="3501008"/>
            <a:ext cx="79208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 smtClean="0"/>
              <a:t>N</a:t>
            </a:r>
          </a:p>
          <a:p>
            <a:pPr algn="ctr"/>
            <a:r>
              <a:rPr lang="fr-CA" sz="1000" dirty="0" smtClean="0"/>
              <a:t>Azote</a:t>
            </a:r>
          </a:p>
          <a:p>
            <a:pPr algn="ctr"/>
            <a:r>
              <a:rPr lang="fr-CA" sz="1000" dirty="0"/>
              <a:t>7</a:t>
            </a:r>
          </a:p>
        </p:txBody>
      </p:sp>
      <p:sp>
        <p:nvSpPr>
          <p:cNvPr id="10" name="Rectangle 9"/>
          <p:cNvSpPr/>
          <p:nvPr/>
        </p:nvSpPr>
        <p:spPr>
          <a:xfrm>
            <a:off x="5652120" y="3501008"/>
            <a:ext cx="79208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 smtClean="0"/>
              <a:t>O</a:t>
            </a:r>
          </a:p>
          <a:p>
            <a:pPr algn="ctr"/>
            <a:r>
              <a:rPr lang="fr-CA" sz="1000" dirty="0" smtClean="0"/>
              <a:t>Oxygène</a:t>
            </a:r>
          </a:p>
          <a:p>
            <a:pPr algn="ctr"/>
            <a:r>
              <a:rPr lang="fr-CA" sz="1000" dirty="0"/>
              <a:t>8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444208" y="3501008"/>
            <a:ext cx="79208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 smtClean="0"/>
              <a:t>F </a:t>
            </a:r>
          </a:p>
          <a:p>
            <a:pPr algn="ctr"/>
            <a:r>
              <a:rPr lang="fr-CA" sz="1000" dirty="0" smtClean="0"/>
              <a:t>Fluor</a:t>
            </a:r>
          </a:p>
          <a:p>
            <a:pPr algn="ctr"/>
            <a:r>
              <a:rPr lang="fr-CA" sz="1000" dirty="0"/>
              <a:t>9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236296" y="3501008"/>
            <a:ext cx="79208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 smtClean="0"/>
              <a:t>Ne</a:t>
            </a:r>
          </a:p>
          <a:p>
            <a:pPr algn="ctr"/>
            <a:r>
              <a:rPr lang="fr-CA" sz="1000" dirty="0" smtClean="0"/>
              <a:t>Néon</a:t>
            </a:r>
          </a:p>
          <a:p>
            <a:pPr algn="ctr"/>
            <a:r>
              <a:rPr lang="fr-CA" sz="1000" dirty="0" smtClean="0"/>
              <a:t>10</a:t>
            </a:r>
            <a:endParaRPr lang="fr-CA" sz="1000" dirty="0"/>
          </a:p>
        </p:txBody>
      </p:sp>
      <p:sp>
        <p:nvSpPr>
          <p:cNvPr id="13" name="Rectangle 12"/>
          <p:cNvSpPr/>
          <p:nvPr/>
        </p:nvSpPr>
        <p:spPr>
          <a:xfrm>
            <a:off x="899592" y="4293096"/>
            <a:ext cx="79208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 smtClean="0"/>
              <a:t>Na </a:t>
            </a:r>
          </a:p>
          <a:p>
            <a:pPr algn="ctr"/>
            <a:r>
              <a:rPr lang="fr-CA" sz="1000" dirty="0" smtClean="0"/>
              <a:t>Sodium</a:t>
            </a:r>
          </a:p>
          <a:p>
            <a:pPr algn="ctr"/>
            <a:r>
              <a:rPr lang="fr-CA" sz="1000" dirty="0" smtClean="0"/>
              <a:t>11</a:t>
            </a:r>
            <a:endParaRPr lang="fr-CA" sz="1000" dirty="0"/>
          </a:p>
        </p:txBody>
      </p:sp>
      <p:sp>
        <p:nvSpPr>
          <p:cNvPr id="14" name="Rectangle 13"/>
          <p:cNvSpPr/>
          <p:nvPr/>
        </p:nvSpPr>
        <p:spPr>
          <a:xfrm>
            <a:off x="1691680" y="4293096"/>
            <a:ext cx="79208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 smtClean="0"/>
              <a:t>Mg</a:t>
            </a:r>
          </a:p>
          <a:p>
            <a:pPr algn="ctr"/>
            <a:r>
              <a:rPr lang="fr-CA" sz="1000" dirty="0" smtClean="0"/>
              <a:t>Magnésium</a:t>
            </a:r>
          </a:p>
          <a:p>
            <a:pPr algn="ctr"/>
            <a:r>
              <a:rPr lang="fr-CA" sz="1000" dirty="0" smtClean="0"/>
              <a:t>12</a:t>
            </a:r>
            <a:endParaRPr lang="fr-CA" sz="1000" dirty="0"/>
          </a:p>
        </p:txBody>
      </p:sp>
      <p:sp>
        <p:nvSpPr>
          <p:cNvPr id="15" name="Rectangle 14"/>
          <p:cNvSpPr/>
          <p:nvPr/>
        </p:nvSpPr>
        <p:spPr>
          <a:xfrm>
            <a:off x="3275856" y="4293096"/>
            <a:ext cx="79208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000" dirty="0" smtClean="0"/>
          </a:p>
          <a:p>
            <a:pPr algn="ctr"/>
            <a:r>
              <a:rPr lang="fr-CA" sz="1000" dirty="0" smtClean="0"/>
              <a:t>Al</a:t>
            </a:r>
          </a:p>
          <a:p>
            <a:pPr algn="ctr"/>
            <a:r>
              <a:rPr lang="fr-CA" sz="1000" dirty="0" smtClean="0"/>
              <a:t>Aluminium</a:t>
            </a:r>
          </a:p>
          <a:p>
            <a:pPr algn="ctr"/>
            <a:r>
              <a:rPr lang="fr-CA" sz="1000" dirty="0" smtClean="0"/>
              <a:t>13</a:t>
            </a:r>
          </a:p>
          <a:p>
            <a:pPr algn="ctr"/>
            <a:endParaRPr lang="fr-CA" dirty="0"/>
          </a:p>
        </p:txBody>
      </p:sp>
      <p:sp>
        <p:nvSpPr>
          <p:cNvPr id="16" name="Rectangle 15"/>
          <p:cNvSpPr/>
          <p:nvPr/>
        </p:nvSpPr>
        <p:spPr>
          <a:xfrm>
            <a:off x="4067944" y="4293096"/>
            <a:ext cx="79208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 smtClean="0"/>
              <a:t>Si </a:t>
            </a:r>
          </a:p>
          <a:p>
            <a:pPr algn="ctr"/>
            <a:r>
              <a:rPr lang="fr-CA" sz="1000" dirty="0" smtClean="0"/>
              <a:t>Silicium</a:t>
            </a:r>
          </a:p>
          <a:p>
            <a:pPr algn="ctr"/>
            <a:r>
              <a:rPr lang="fr-CA" sz="1000" dirty="0" smtClean="0"/>
              <a:t>14</a:t>
            </a:r>
            <a:endParaRPr lang="fr-CA" sz="1000" dirty="0"/>
          </a:p>
        </p:txBody>
      </p:sp>
      <p:sp>
        <p:nvSpPr>
          <p:cNvPr id="17" name="Rectangle 16"/>
          <p:cNvSpPr/>
          <p:nvPr/>
        </p:nvSpPr>
        <p:spPr>
          <a:xfrm>
            <a:off x="4860032" y="4293096"/>
            <a:ext cx="79208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 smtClean="0"/>
              <a:t>P</a:t>
            </a:r>
          </a:p>
          <a:p>
            <a:pPr algn="ctr"/>
            <a:r>
              <a:rPr lang="fr-CA" sz="1000" dirty="0" smtClean="0"/>
              <a:t>Phosphore</a:t>
            </a:r>
          </a:p>
          <a:p>
            <a:pPr algn="ctr"/>
            <a:r>
              <a:rPr lang="fr-CA" sz="1000" dirty="0" smtClean="0"/>
              <a:t>15</a:t>
            </a:r>
            <a:endParaRPr lang="fr-CA" sz="1000" dirty="0"/>
          </a:p>
        </p:txBody>
      </p:sp>
      <p:sp>
        <p:nvSpPr>
          <p:cNvPr id="18" name="Rectangle 17"/>
          <p:cNvSpPr/>
          <p:nvPr/>
        </p:nvSpPr>
        <p:spPr>
          <a:xfrm>
            <a:off x="5652120" y="4293096"/>
            <a:ext cx="79208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 smtClean="0"/>
              <a:t>S </a:t>
            </a:r>
          </a:p>
          <a:p>
            <a:pPr algn="ctr"/>
            <a:r>
              <a:rPr lang="fr-CA" sz="1000" dirty="0" smtClean="0"/>
              <a:t>Soufre</a:t>
            </a:r>
          </a:p>
          <a:p>
            <a:pPr algn="ctr"/>
            <a:r>
              <a:rPr lang="fr-CA" sz="1000" dirty="0" smtClean="0"/>
              <a:t>16</a:t>
            </a:r>
            <a:endParaRPr lang="fr-CA" sz="1000" dirty="0"/>
          </a:p>
        </p:txBody>
      </p:sp>
      <p:sp>
        <p:nvSpPr>
          <p:cNvPr id="19" name="Rectangle 18"/>
          <p:cNvSpPr/>
          <p:nvPr/>
        </p:nvSpPr>
        <p:spPr>
          <a:xfrm>
            <a:off x="6444208" y="4293096"/>
            <a:ext cx="79208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 smtClean="0"/>
              <a:t>Cl</a:t>
            </a:r>
          </a:p>
          <a:p>
            <a:pPr algn="ctr"/>
            <a:r>
              <a:rPr lang="fr-CA" sz="1000" dirty="0" smtClean="0"/>
              <a:t>Chlore</a:t>
            </a:r>
          </a:p>
          <a:p>
            <a:pPr algn="ctr"/>
            <a:r>
              <a:rPr lang="fr-CA" sz="1000" dirty="0" smtClean="0"/>
              <a:t>17</a:t>
            </a:r>
            <a:endParaRPr lang="fr-CA" sz="1000" dirty="0"/>
          </a:p>
        </p:txBody>
      </p:sp>
      <p:sp>
        <p:nvSpPr>
          <p:cNvPr id="20" name="Rectangle 19"/>
          <p:cNvSpPr/>
          <p:nvPr/>
        </p:nvSpPr>
        <p:spPr>
          <a:xfrm>
            <a:off x="7236296" y="4293096"/>
            <a:ext cx="79208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 smtClean="0"/>
              <a:t>Ar</a:t>
            </a:r>
          </a:p>
          <a:p>
            <a:pPr algn="ctr"/>
            <a:r>
              <a:rPr lang="fr-CA" sz="1000" dirty="0" smtClean="0"/>
              <a:t>Argon</a:t>
            </a:r>
          </a:p>
          <a:p>
            <a:pPr algn="ctr"/>
            <a:r>
              <a:rPr lang="fr-CA" sz="1000" dirty="0" smtClean="0"/>
              <a:t>18</a:t>
            </a:r>
            <a:endParaRPr lang="fr-CA" sz="1000" dirty="0"/>
          </a:p>
        </p:txBody>
      </p:sp>
      <p:sp>
        <p:nvSpPr>
          <p:cNvPr id="22" name="Rectangle 21"/>
          <p:cNvSpPr/>
          <p:nvPr/>
        </p:nvSpPr>
        <p:spPr>
          <a:xfrm>
            <a:off x="7236296" y="2708920"/>
            <a:ext cx="79208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 smtClean="0"/>
              <a:t>He</a:t>
            </a:r>
          </a:p>
          <a:p>
            <a:pPr algn="ctr"/>
            <a:r>
              <a:rPr lang="fr-CA" sz="1000" dirty="0" smtClean="0"/>
              <a:t>Hélium</a:t>
            </a:r>
          </a:p>
          <a:p>
            <a:pPr algn="ctr"/>
            <a:r>
              <a:rPr lang="fr-CA" sz="1000" dirty="0"/>
              <a:t>2</a:t>
            </a:r>
            <a:endParaRPr lang="fr-CA" sz="1000" dirty="0" smtClean="0"/>
          </a:p>
        </p:txBody>
      </p:sp>
      <p:sp>
        <p:nvSpPr>
          <p:cNvPr id="23" name="Rectangle 22"/>
          <p:cNvSpPr/>
          <p:nvPr/>
        </p:nvSpPr>
        <p:spPr>
          <a:xfrm>
            <a:off x="899592" y="5085184"/>
            <a:ext cx="79208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 smtClean="0"/>
              <a:t>K</a:t>
            </a:r>
          </a:p>
          <a:p>
            <a:pPr algn="ctr"/>
            <a:r>
              <a:rPr lang="fr-CA" sz="1000" dirty="0" smtClean="0"/>
              <a:t>Potassium</a:t>
            </a:r>
          </a:p>
          <a:p>
            <a:pPr algn="ctr"/>
            <a:r>
              <a:rPr lang="fr-CA" sz="1000" dirty="0" smtClean="0"/>
              <a:t>19</a:t>
            </a:r>
            <a:endParaRPr lang="fr-CA" sz="1000" dirty="0"/>
          </a:p>
        </p:txBody>
      </p:sp>
      <p:sp>
        <p:nvSpPr>
          <p:cNvPr id="24" name="Rectangle 23"/>
          <p:cNvSpPr/>
          <p:nvPr/>
        </p:nvSpPr>
        <p:spPr>
          <a:xfrm>
            <a:off x="1691680" y="5085184"/>
            <a:ext cx="79208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 smtClean="0"/>
              <a:t>Ca</a:t>
            </a:r>
          </a:p>
          <a:p>
            <a:pPr algn="ctr"/>
            <a:r>
              <a:rPr lang="fr-CA" sz="1000" dirty="0" smtClean="0"/>
              <a:t>Calcium</a:t>
            </a:r>
          </a:p>
          <a:p>
            <a:pPr algn="ctr"/>
            <a:r>
              <a:rPr lang="fr-CA" sz="1000" dirty="0" smtClean="0"/>
              <a:t>20</a:t>
            </a:r>
            <a:endParaRPr lang="fr-CA" sz="1000" dirty="0"/>
          </a:p>
        </p:txBody>
      </p:sp>
      <p:cxnSp>
        <p:nvCxnSpPr>
          <p:cNvPr id="36" name="Connecteur en angle 35"/>
          <p:cNvCxnSpPr/>
          <p:nvPr/>
        </p:nvCxnSpPr>
        <p:spPr>
          <a:xfrm rot="16200000" flipH="1">
            <a:off x="2807804" y="3897052"/>
            <a:ext cx="1728192" cy="792088"/>
          </a:xfrm>
          <a:prstGeom prst="bentConnector3">
            <a:avLst>
              <a:gd name="adj1" fmla="val 50000"/>
            </a:avLst>
          </a:prstGeom>
          <a:ln w="889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ZoneTexte 41"/>
          <p:cNvSpPr txBox="1"/>
          <p:nvPr/>
        </p:nvSpPr>
        <p:spPr>
          <a:xfrm>
            <a:off x="1907704" y="2276872"/>
            <a:ext cx="889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métaux</a:t>
            </a:r>
            <a:endParaRPr lang="fr-CA" dirty="0"/>
          </a:p>
        </p:txBody>
      </p:sp>
      <p:sp>
        <p:nvSpPr>
          <p:cNvPr id="43" name="ZoneTexte 42"/>
          <p:cNvSpPr txBox="1"/>
          <p:nvPr/>
        </p:nvSpPr>
        <p:spPr>
          <a:xfrm>
            <a:off x="4355976" y="2348880"/>
            <a:ext cx="1352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Non-métaux</a:t>
            </a:r>
            <a:endParaRPr lang="fr-CA" dirty="0"/>
          </a:p>
        </p:txBody>
      </p:sp>
      <p:sp>
        <p:nvSpPr>
          <p:cNvPr id="51" name="ZoneTexte 50"/>
          <p:cNvSpPr txBox="1"/>
          <p:nvPr/>
        </p:nvSpPr>
        <p:spPr>
          <a:xfrm>
            <a:off x="4283968" y="5517232"/>
            <a:ext cx="1275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solidFill>
                  <a:srgbClr val="031FED"/>
                </a:solidFill>
              </a:rPr>
              <a:t>métalloïdes</a:t>
            </a:r>
            <a:endParaRPr lang="fr-CA" dirty="0">
              <a:solidFill>
                <a:srgbClr val="031FED"/>
              </a:solidFill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2843808" y="1556792"/>
            <a:ext cx="2252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Tableau de </a:t>
            </a:r>
            <a:r>
              <a:rPr lang="fr-CA" dirty="0" err="1"/>
              <a:t>M</a:t>
            </a:r>
            <a:r>
              <a:rPr lang="fr-CA" dirty="0" err="1" smtClean="0"/>
              <a:t>endeleiv</a:t>
            </a:r>
            <a:endParaRPr lang="fr-CA" dirty="0"/>
          </a:p>
        </p:txBody>
      </p:sp>
      <p:sp>
        <p:nvSpPr>
          <p:cNvPr id="54" name="ZoneTexte 53"/>
          <p:cNvSpPr txBox="1"/>
          <p:nvPr/>
        </p:nvSpPr>
        <p:spPr>
          <a:xfrm rot="19332062">
            <a:off x="1722787" y="6150254"/>
            <a:ext cx="782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solidFill>
                  <a:srgbClr val="FF0000"/>
                </a:solidFill>
              </a:rPr>
              <a:t>alcalin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55" name="ZoneTexte 54"/>
          <p:cNvSpPr txBox="1"/>
          <p:nvPr/>
        </p:nvSpPr>
        <p:spPr>
          <a:xfrm rot="19158801">
            <a:off x="2411760" y="6021288"/>
            <a:ext cx="1680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solidFill>
                  <a:srgbClr val="65EB35"/>
                </a:solidFill>
              </a:rPr>
              <a:t>Alcalino-terreux</a:t>
            </a:r>
            <a:endParaRPr lang="fr-CA" dirty="0">
              <a:solidFill>
                <a:srgbClr val="65EB35"/>
              </a:solidFill>
            </a:endParaRPr>
          </a:p>
        </p:txBody>
      </p:sp>
      <p:sp>
        <p:nvSpPr>
          <p:cNvPr id="57" name="ZoneTexte 56"/>
          <p:cNvSpPr txBox="1"/>
          <p:nvPr/>
        </p:nvSpPr>
        <p:spPr>
          <a:xfrm rot="19188944">
            <a:off x="5575168" y="6028932"/>
            <a:ext cx="1051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solidFill>
                  <a:srgbClr val="D09E00"/>
                </a:solidFill>
              </a:rPr>
              <a:t>halogène</a:t>
            </a:r>
            <a:endParaRPr lang="fr-CA" dirty="0">
              <a:solidFill>
                <a:srgbClr val="D09E00"/>
              </a:solidFill>
            </a:endParaRPr>
          </a:p>
        </p:txBody>
      </p:sp>
      <p:sp>
        <p:nvSpPr>
          <p:cNvPr id="58" name="ZoneTexte 57"/>
          <p:cNvSpPr txBox="1"/>
          <p:nvPr/>
        </p:nvSpPr>
        <p:spPr>
          <a:xfrm rot="18962571">
            <a:off x="6634419" y="5702089"/>
            <a:ext cx="1235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solidFill>
                  <a:srgbClr val="00B0F0"/>
                </a:solidFill>
              </a:rPr>
              <a:t>Gaz inertes</a:t>
            </a:r>
          </a:p>
          <a:p>
            <a:r>
              <a:rPr lang="fr-CA" dirty="0" smtClean="0">
                <a:solidFill>
                  <a:srgbClr val="00B0F0"/>
                </a:solidFill>
              </a:rPr>
              <a:t>Gaz rares </a:t>
            </a:r>
            <a:endParaRPr lang="fr-CA" dirty="0">
              <a:solidFill>
                <a:srgbClr val="00B0F0"/>
              </a:solidFill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971600" y="2276872"/>
            <a:ext cx="7200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>
                <a:solidFill>
                  <a:schemeClr val="bg2"/>
                </a:solidFill>
              </a:rPr>
              <a:t>H </a:t>
            </a:r>
          </a:p>
          <a:p>
            <a:r>
              <a:rPr lang="fr-CA" sz="900" dirty="0" smtClean="0">
                <a:solidFill>
                  <a:schemeClr val="bg2"/>
                </a:solidFill>
              </a:rPr>
              <a:t>Hydrogène</a:t>
            </a:r>
          </a:p>
          <a:p>
            <a:r>
              <a:rPr lang="fr-CA" sz="900" dirty="0">
                <a:solidFill>
                  <a:schemeClr val="bg2"/>
                </a:solidFill>
              </a:rPr>
              <a:t>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Azote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i="1" dirty="0" smtClean="0"/>
              <a:t>Symbole: N</a:t>
            </a:r>
          </a:p>
          <a:p>
            <a:r>
              <a:rPr lang="fr-CA" i="1" dirty="0" smtClean="0"/>
              <a:t># case: 7</a:t>
            </a:r>
          </a:p>
          <a:p>
            <a:r>
              <a:rPr lang="fr-CA" i="1" dirty="0" smtClean="0"/>
              <a:t># protons: 7</a:t>
            </a:r>
          </a:p>
          <a:p>
            <a:r>
              <a:rPr lang="fr-CA" i="1" dirty="0" smtClean="0"/>
              <a:t># électrons: 7</a:t>
            </a:r>
          </a:p>
          <a:p>
            <a:r>
              <a:rPr lang="fr-CA" i="1" dirty="0" smtClean="0"/>
              <a:t>Masse atomique: 14</a:t>
            </a:r>
          </a:p>
          <a:p>
            <a:r>
              <a:rPr lang="fr-CA" i="1" dirty="0" smtClean="0"/>
              <a:t># neutrons: 7</a:t>
            </a:r>
          </a:p>
          <a:p>
            <a:pPr>
              <a:buNone/>
            </a:pPr>
            <a:endParaRPr lang="fr-CA" i="1" dirty="0" smtClean="0"/>
          </a:p>
          <a:p>
            <a:pPr>
              <a:buNone/>
            </a:pPr>
            <a:endParaRPr lang="fr-CA" i="1" dirty="0"/>
          </a:p>
        </p:txBody>
      </p:sp>
      <p:sp>
        <p:nvSpPr>
          <p:cNvPr id="6" name="Ellipse 5"/>
          <p:cNvSpPr/>
          <p:nvPr/>
        </p:nvSpPr>
        <p:spPr>
          <a:xfrm>
            <a:off x="5724128" y="1340768"/>
            <a:ext cx="2880320" cy="295232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rgbClr val="7030A0"/>
              </a:solidFill>
            </a:endParaRPr>
          </a:p>
          <a:p>
            <a:pPr algn="ctr"/>
            <a:endParaRPr lang="fr-CA" dirty="0" smtClean="0">
              <a:solidFill>
                <a:srgbClr val="7030A0"/>
              </a:solidFill>
            </a:endParaRPr>
          </a:p>
          <a:p>
            <a:pPr algn="ctr"/>
            <a:endParaRPr lang="fr-CA" dirty="0">
              <a:solidFill>
                <a:srgbClr val="7030A0"/>
              </a:solidFill>
            </a:endParaRPr>
          </a:p>
          <a:p>
            <a:pPr algn="ctr"/>
            <a:endParaRPr lang="fr-CA" dirty="0" smtClean="0">
              <a:solidFill>
                <a:srgbClr val="7030A0"/>
              </a:solidFill>
            </a:endParaRPr>
          </a:p>
          <a:p>
            <a:pPr algn="ctr"/>
            <a:endParaRPr lang="fr-CA" dirty="0">
              <a:solidFill>
                <a:srgbClr val="7030A0"/>
              </a:solidFill>
            </a:endParaRPr>
          </a:p>
          <a:p>
            <a:pPr algn="ctr"/>
            <a:endParaRPr lang="fr-CA" dirty="0" smtClean="0">
              <a:solidFill>
                <a:srgbClr val="7030A0"/>
              </a:solidFill>
            </a:endParaRPr>
          </a:p>
          <a:p>
            <a:pPr algn="ctr"/>
            <a:endParaRPr lang="fr-CA" dirty="0">
              <a:solidFill>
                <a:srgbClr val="7030A0"/>
              </a:solidFill>
            </a:endParaRPr>
          </a:p>
          <a:p>
            <a:pPr algn="ctr"/>
            <a:endParaRPr lang="fr-CA" dirty="0" smtClean="0">
              <a:solidFill>
                <a:srgbClr val="7030A0"/>
              </a:solidFill>
            </a:endParaRPr>
          </a:p>
          <a:p>
            <a:pPr algn="ctr"/>
            <a:endParaRPr lang="fr-CA" dirty="0">
              <a:solidFill>
                <a:srgbClr val="7030A0"/>
              </a:solidFill>
            </a:endParaRPr>
          </a:p>
          <a:p>
            <a:pPr algn="ctr"/>
            <a:endParaRPr lang="fr-CA" dirty="0" smtClean="0">
              <a:solidFill>
                <a:srgbClr val="7030A0"/>
              </a:solidFill>
            </a:endParaRPr>
          </a:p>
          <a:p>
            <a:pPr algn="ctr"/>
            <a:r>
              <a:rPr lang="fr-CA" smtClean="0">
                <a:solidFill>
                  <a:srgbClr val="7030A0"/>
                </a:solidFill>
              </a:rPr>
              <a:t>5 électrons</a:t>
            </a:r>
            <a:endParaRPr lang="fr-CA" dirty="0">
              <a:solidFill>
                <a:srgbClr val="7030A0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6084168" y="1628800"/>
            <a:ext cx="2232248" cy="237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 smtClean="0"/>
          </a:p>
          <a:p>
            <a:pPr algn="ctr"/>
            <a:endParaRPr lang="fr-CA" dirty="0"/>
          </a:p>
          <a:p>
            <a:pPr algn="ctr"/>
            <a:endParaRPr lang="fr-CA" dirty="0" smtClean="0"/>
          </a:p>
          <a:p>
            <a:pPr algn="ctr"/>
            <a:endParaRPr lang="fr-CA" dirty="0"/>
          </a:p>
          <a:p>
            <a:pPr algn="ctr"/>
            <a:r>
              <a:rPr lang="fr-CA" dirty="0" smtClean="0"/>
              <a:t>2 électrons</a:t>
            </a:r>
          </a:p>
        </p:txBody>
      </p:sp>
      <p:sp>
        <p:nvSpPr>
          <p:cNvPr id="8" name="Ellipse 7"/>
          <p:cNvSpPr/>
          <p:nvPr/>
        </p:nvSpPr>
        <p:spPr>
          <a:xfrm>
            <a:off x="6732240" y="2348880"/>
            <a:ext cx="864096" cy="792088"/>
          </a:xfrm>
          <a:prstGeom prst="ellipse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800" dirty="0" smtClean="0"/>
              <a:t>Noyau</a:t>
            </a:r>
          </a:p>
          <a:p>
            <a:pPr algn="ctr"/>
            <a:r>
              <a:rPr lang="fr-CA" sz="800" dirty="0" smtClean="0"/>
              <a:t>7 protons</a:t>
            </a:r>
          </a:p>
          <a:p>
            <a:pPr algn="ctr"/>
            <a:r>
              <a:rPr lang="fr-CA" sz="800" dirty="0" smtClean="0"/>
              <a:t>7neutrons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112</Words>
  <Application>Microsoft Office PowerPoint</Application>
  <PresentationFormat>Affichage à l'écran (4:3)</PresentationFormat>
  <Paragraphs>97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Classification des éléments dans un tableau périodique</vt:lpstr>
      <vt:lpstr>Azote</vt:lpstr>
    </vt:vector>
  </TitlesOfParts>
  <Company>CSBE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des éléments dans un tableau périodique</dc:title>
  <dc:creator>CSBE</dc:creator>
  <cp:lastModifiedBy>CSBE</cp:lastModifiedBy>
  <cp:revision>6</cp:revision>
  <dcterms:created xsi:type="dcterms:W3CDTF">2015-10-21T17:50:26Z</dcterms:created>
  <dcterms:modified xsi:type="dcterms:W3CDTF">2015-10-21T18:39:20Z</dcterms:modified>
</cp:coreProperties>
</file>