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5" r:id="rId7"/>
    <p:sldId id="261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28A56-8D8A-4C13-BA1C-F5FE7DBB8BF4}" type="datetimeFigureOut">
              <a:rPr lang="fr-CA" smtClean="0"/>
              <a:pPr/>
              <a:t>2016-02-24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523A6-F43E-47FC-A68C-57CF63997F1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BDE5-E8E2-478C-982E-AD859889EC1B}" type="datetimeFigureOut">
              <a:rPr lang="fr-CA" smtClean="0"/>
              <a:pPr/>
              <a:t>2016-02-24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99BC-A517-45A2-BD6E-D8A53EF2FDC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BDE5-E8E2-478C-982E-AD859889EC1B}" type="datetimeFigureOut">
              <a:rPr lang="fr-CA" smtClean="0"/>
              <a:pPr/>
              <a:t>2016-02-24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99BC-A517-45A2-BD6E-D8A53EF2FDC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BDE5-E8E2-478C-982E-AD859889EC1B}" type="datetimeFigureOut">
              <a:rPr lang="fr-CA" smtClean="0"/>
              <a:pPr/>
              <a:t>2016-02-24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99BC-A517-45A2-BD6E-D8A53EF2FDC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BDE5-E8E2-478C-982E-AD859889EC1B}" type="datetimeFigureOut">
              <a:rPr lang="fr-CA" smtClean="0"/>
              <a:pPr/>
              <a:t>2016-02-24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99BC-A517-45A2-BD6E-D8A53EF2FDC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BDE5-E8E2-478C-982E-AD859889EC1B}" type="datetimeFigureOut">
              <a:rPr lang="fr-CA" smtClean="0"/>
              <a:pPr/>
              <a:t>2016-02-24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99BC-A517-45A2-BD6E-D8A53EF2FDC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BDE5-E8E2-478C-982E-AD859889EC1B}" type="datetimeFigureOut">
              <a:rPr lang="fr-CA" smtClean="0"/>
              <a:pPr/>
              <a:t>2016-02-24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99BC-A517-45A2-BD6E-D8A53EF2FDC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BDE5-E8E2-478C-982E-AD859889EC1B}" type="datetimeFigureOut">
              <a:rPr lang="fr-CA" smtClean="0"/>
              <a:pPr/>
              <a:t>2016-02-24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99BC-A517-45A2-BD6E-D8A53EF2FDC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BDE5-E8E2-478C-982E-AD859889EC1B}" type="datetimeFigureOut">
              <a:rPr lang="fr-CA" smtClean="0"/>
              <a:pPr/>
              <a:t>2016-02-24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99BC-A517-45A2-BD6E-D8A53EF2FDC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BDE5-E8E2-478C-982E-AD859889EC1B}" type="datetimeFigureOut">
              <a:rPr lang="fr-CA" smtClean="0"/>
              <a:pPr/>
              <a:t>2016-02-24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99BC-A517-45A2-BD6E-D8A53EF2FDC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BDE5-E8E2-478C-982E-AD859889EC1B}" type="datetimeFigureOut">
              <a:rPr lang="fr-CA" smtClean="0"/>
              <a:pPr/>
              <a:t>2016-02-24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99BC-A517-45A2-BD6E-D8A53EF2FDC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BDE5-E8E2-478C-982E-AD859889EC1B}" type="datetimeFigureOut">
              <a:rPr lang="fr-CA" smtClean="0"/>
              <a:pPr/>
              <a:t>2016-02-24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299BC-A517-45A2-BD6E-D8A53EF2FDC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2BDE5-E8E2-478C-982E-AD859889EC1B}" type="datetimeFigureOut">
              <a:rPr lang="fr-CA" smtClean="0"/>
              <a:pPr/>
              <a:t>2016-02-24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299BC-A517-45A2-BD6E-D8A53EF2FDC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a/url?sa=i&amp;rct=j&amp;q=&amp;esrc=s&amp;source=images&amp;cd=&amp;cad=rja&amp;uact=8&amp;ved=0ahUKEwjkw5jEgZHLAhUogYMKHa25DGcQjRwIBw&amp;url=http://www.art-du-papier.fr/papier-a4-calque.html&amp;bvm=bv.115277099,d.amc&amp;psig=AFQjCNFXdpuhyx2l9GnGjZpC_tLOT5Axxw&amp;ust=1456424274017545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source=images&amp;cd=&amp;cad=rja&amp;uact=8&amp;ved=0ahUKEwjK7c3N_5DLAhVCt4MKHY56AdkQjRwIBw&amp;url=http://lesbetisesdecaroline.fr/la-retention-deau/&amp;psig=AFQjCNFtcXI_teysVxbW5BlYHxKABvMFpQ&amp;ust=14564237924474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discount.com/maison/bricolage-outillage/lampe-torche-aluminium/f-1170440-auc5410329421649.html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http://www.google.ca/url?sa=i&amp;rct=j&amp;q=&amp;esrc=s&amp;source=images&amp;cd=&amp;cad=rja&amp;uact=8&amp;ved=0ahUKEwje7f--gpHLAhVFmIMKHeMJDqcQjRwIBw&amp;url=http%3A%2F%2Fdisney.wikia.com%2Fwiki%2FFile%3ALumiere-1900x1200.jpg&amp;psig=AFQjCNFfjE1Hxmta_jdNuECqRdn_np1IFQ&amp;ust=1456424570624011" TargetMode="External"/><Relationship Id="rId4" Type="http://schemas.openxmlformats.org/officeDocument/2006/relationships/hyperlink" Target="http://www.google.ca/url?sa=i&amp;rct=j&amp;q=&amp;esrc=s&amp;source=images&amp;cd=&amp;cad=rja&amp;uact=8&amp;ved=0ahUKEwj1qcXn_5DLAhUnnoMKHc0AAn8QjRwIBw&amp;url=http://www.marcilly-en-villette.fr/accueil/vie-municipale/le-service-de-l-eau.html&amp;psig=AFQjCNFtcXI_teysVxbW5BlYHxKABvMFpQ&amp;ust=1456423792447427" TargetMode="External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a/url?sa=i&amp;rct=j&amp;q=&amp;esrc=s&amp;source=images&amp;cd=&amp;cad=rja&amp;uact=8&amp;ved=0ahUKEwiSnavi85DLAhWEkIMKHURFAiwQjRwIBw&amp;url=http://www.grolleau.fr/armoires-reseaux-et-telecom/fibre-optique/&amp;psig=AFQjCNEW3b47rbsIixpmMWBadvvv0E35mA&amp;ust=145642059887843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a/url?sa=i&amp;rct=j&amp;q=&amp;esrc=s&amp;source=images&amp;cd=&amp;cad=rja&amp;uact=8&amp;ved=0ahUKEwjlp4rw85DLAhWDgYMKHbMvA_YQjRwIBw&amp;url=http://www.decideursenregion.fr/Provence-Alpes-Corse/Innover-En-Region/secteur-public/technologies/Bientot-la-fibre-optique-en-Corse&amp;bvm=bv.114733917,bs.1,d.amc&amp;psig=AFQjCNEYasNMFc8q2y7y5V0j34dJyCDkzA&amp;ust=145642065042365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>
            <a:normAutofit/>
          </a:bodyPr>
          <a:lstStyle/>
          <a:p>
            <a:r>
              <a:rPr lang="fr-CA" sz="2800" dirty="0" smtClean="0"/>
              <a:t>Expérience 61</a:t>
            </a:r>
            <a:br>
              <a:rPr lang="fr-CA" sz="2800" dirty="0" smtClean="0"/>
            </a:br>
            <a:r>
              <a:rPr lang="fr-CA" sz="2800" dirty="0" smtClean="0"/>
              <a:t>Lumière</a:t>
            </a:r>
            <a:endParaRPr lang="fr-CA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3779912" y="1628800"/>
            <a:ext cx="12999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600" dirty="0" smtClean="0"/>
              <a:t>Fibre optique</a:t>
            </a:r>
            <a:endParaRPr lang="fr-CA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2627784" y="3429000"/>
            <a:ext cx="40892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Fait par Vicky  </a:t>
            </a:r>
            <a:r>
              <a:rPr lang="fr-CA" dirty="0" err="1" smtClean="0"/>
              <a:t>Milette</a:t>
            </a:r>
            <a:r>
              <a:rPr lang="fr-CA" dirty="0" smtClean="0"/>
              <a:t> et </a:t>
            </a:r>
            <a:r>
              <a:rPr lang="fr-CA" dirty="0" err="1" smtClean="0"/>
              <a:t>Lyanne</a:t>
            </a:r>
            <a:r>
              <a:rPr lang="fr-CA" dirty="0"/>
              <a:t> </a:t>
            </a:r>
            <a:r>
              <a:rPr lang="fr-CA" dirty="0" smtClean="0"/>
              <a:t>Bergeron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3995936" y="2348880"/>
            <a:ext cx="81144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600" dirty="0" smtClean="0"/>
              <a:t>Science</a:t>
            </a:r>
          </a:p>
          <a:p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3419872" y="2852936"/>
            <a:ext cx="20678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600" dirty="0" smtClean="0"/>
              <a:t>Présenté à Daniel Blais</a:t>
            </a:r>
            <a:endParaRPr lang="fr-CA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4572000" y="4437112"/>
            <a:ext cx="49385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600" dirty="0" smtClean="0"/>
              <a:t>ESV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2267744" y="2636912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Ce que l’on pensait est vrai parce que le jet d’eau devenait lumineux.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768752" cy="868958"/>
          </a:xfrm>
        </p:spPr>
        <p:txBody>
          <a:bodyPr>
            <a:normAutofit/>
          </a:bodyPr>
          <a:lstStyle/>
          <a:p>
            <a:r>
              <a:rPr lang="fr-CA" dirty="0" smtClean="0"/>
              <a:t>Observation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2699792" y="1844824"/>
            <a:ext cx="394531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000" dirty="0" smtClean="0"/>
              <a:t>C’est le principe des fibres optiques.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Interrogation 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1547664" y="1628800"/>
            <a:ext cx="59290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/>
              <a:t>Quel est le principe de la fibre optique?</a:t>
            </a:r>
          </a:p>
          <a:p>
            <a:r>
              <a:rPr lang="fr-CA" sz="2800" dirty="0" smtClean="0"/>
              <a:t>La réflexion</a:t>
            </a:r>
            <a:endParaRPr lang="fr-CA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Hypothèse</a:t>
            </a:r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1907704" y="2420888"/>
            <a:ext cx="51475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/>
              <a:t>Je crois que l’eau illuminera en coulant.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Expérimentation </a:t>
            </a:r>
            <a:br>
              <a:rPr lang="fr-CA" dirty="0" smtClean="0"/>
            </a:br>
            <a:r>
              <a:rPr lang="fr-CA" dirty="0" smtClean="0"/>
              <a:t>Matériel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2627784" y="2132856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CA" dirty="0" smtClean="0"/>
              <a:t> </a:t>
            </a:r>
            <a:r>
              <a:rPr lang="fr-CA" sz="2400" dirty="0" smtClean="0"/>
              <a:t>Boîte de conserve</a:t>
            </a:r>
          </a:p>
          <a:p>
            <a:pPr>
              <a:buFont typeface="Arial" pitchFamily="34" charset="0"/>
              <a:buChar char="•"/>
            </a:pPr>
            <a:endParaRPr lang="fr-CA" sz="2400" dirty="0"/>
          </a:p>
          <a:p>
            <a:pPr>
              <a:buFont typeface="Arial" pitchFamily="34" charset="0"/>
              <a:buChar char="•"/>
            </a:pPr>
            <a:r>
              <a:rPr lang="fr-CA" sz="2400" dirty="0" smtClean="0"/>
              <a:t> Lampe de poche</a:t>
            </a:r>
          </a:p>
          <a:p>
            <a:pPr>
              <a:buFont typeface="Arial" pitchFamily="34" charset="0"/>
              <a:buChar char="•"/>
            </a:pPr>
            <a:endParaRPr lang="fr-CA" sz="2400" dirty="0"/>
          </a:p>
          <a:p>
            <a:pPr>
              <a:buFont typeface="Arial" pitchFamily="34" charset="0"/>
              <a:buChar char="•"/>
            </a:pPr>
            <a:r>
              <a:rPr lang="fr-CA" sz="2400" dirty="0" smtClean="0"/>
              <a:t> Carton foncé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e 41"/>
          <p:cNvGrpSpPr/>
          <p:nvPr/>
        </p:nvGrpSpPr>
        <p:grpSpPr>
          <a:xfrm>
            <a:off x="5238487" y="1628800"/>
            <a:ext cx="3905513" cy="3845422"/>
            <a:chOff x="5025115" y="1700808"/>
            <a:chExt cx="3905513" cy="3845422"/>
          </a:xfrm>
        </p:grpSpPr>
        <p:grpSp>
          <p:nvGrpSpPr>
            <p:cNvPr id="32" name="Groupe 31"/>
            <p:cNvGrpSpPr/>
            <p:nvPr/>
          </p:nvGrpSpPr>
          <p:grpSpPr>
            <a:xfrm>
              <a:off x="5292080" y="1700808"/>
              <a:ext cx="3638548" cy="3845422"/>
              <a:chOff x="1835696" y="1844824"/>
              <a:chExt cx="3638548" cy="3845422"/>
            </a:xfrm>
          </p:grpSpPr>
          <p:sp>
            <p:nvSpPr>
              <p:cNvPr id="5" name="Ellipse 4"/>
              <p:cNvSpPr/>
              <p:nvPr/>
            </p:nvSpPr>
            <p:spPr>
              <a:xfrm>
                <a:off x="1835696" y="1844824"/>
                <a:ext cx="1872208" cy="7200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cxnSp>
            <p:nvCxnSpPr>
              <p:cNvPr id="7" name="Connecteur droit 6"/>
              <p:cNvCxnSpPr>
                <a:stCxn id="5" idx="2"/>
              </p:cNvCxnSpPr>
              <p:nvPr/>
            </p:nvCxnSpPr>
            <p:spPr>
              <a:xfrm>
                <a:off x="1835696" y="2204864"/>
                <a:ext cx="0" cy="19442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>
                <a:stCxn id="5" idx="6"/>
              </p:cNvCxnSpPr>
              <p:nvPr/>
            </p:nvCxnSpPr>
            <p:spPr>
              <a:xfrm>
                <a:off x="3707904" y="2204864"/>
                <a:ext cx="0" cy="22322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026" name="Picture 2" descr="http://lesbetisesdecaroline.fr/wp-content/uploads/effet_eau.png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2176114">
                <a:off x="3123151" y="3913841"/>
                <a:ext cx="1820577" cy="1297223"/>
              </a:xfrm>
              <a:prstGeom prst="rect">
                <a:avLst/>
              </a:prstGeom>
              <a:noFill/>
            </p:spPr>
          </p:pic>
          <p:sp>
            <p:nvSpPr>
              <p:cNvPr id="30" name="Ellipse 29"/>
              <p:cNvSpPr/>
              <p:nvPr/>
            </p:nvSpPr>
            <p:spPr>
              <a:xfrm>
                <a:off x="3275856" y="3933056"/>
                <a:ext cx="144016" cy="72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pic>
            <p:nvPicPr>
              <p:cNvPr id="1028" name="Picture 4" descr="http://www.marcilly-en-villette.fr/uploads/images/VIE%20MUNICIPALE/goutte_2.jpg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572000" y="4941168"/>
                <a:ext cx="902244" cy="749078"/>
              </a:xfrm>
              <a:prstGeom prst="rect">
                <a:avLst/>
              </a:prstGeom>
              <a:noFill/>
            </p:spPr>
          </p:pic>
        </p:grpSp>
        <p:sp>
          <p:nvSpPr>
            <p:cNvPr id="40" name="Arc 39"/>
            <p:cNvSpPr/>
            <p:nvPr/>
          </p:nvSpPr>
          <p:spPr>
            <a:xfrm rot="8638186">
              <a:off x="5025115" y="1877906"/>
              <a:ext cx="2691685" cy="266085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971600" y="1916832"/>
            <a:ext cx="3905513" cy="3845422"/>
            <a:chOff x="5025115" y="1700808"/>
            <a:chExt cx="3905513" cy="3845422"/>
          </a:xfrm>
        </p:grpSpPr>
        <p:grpSp>
          <p:nvGrpSpPr>
            <p:cNvPr id="44" name="Groupe 31"/>
            <p:cNvGrpSpPr/>
            <p:nvPr/>
          </p:nvGrpSpPr>
          <p:grpSpPr>
            <a:xfrm>
              <a:off x="5292080" y="1700808"/>
              <a:ext cx="3638548" cy="3845422"/>
              <a:chOff x="1835696" y="1844824"/>
              <a:chExt cx="3638548" cy="3845422"/>
            </a:xfrm>
          </p:grpSpPr>
          <p:sp>
            <p:nvSpPr>
              <p:cNvPr id="46" name="Ellipse 45"/>
              <p:cNvSpPr/>
              <p:nvPr/>
            </p:nvSpPr>
            <p:spPr>
              <a:xfrm>
                <a:off x="1835696" y="1844824"/>
                <a:ext cx="1872208" cy="7200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cxnSp>
            <p:nvCxnSpPr>
              <p:cNvPr id="47" name="Connecteur droit 46"/>
              <p:cNvCxnSpPr>
                <a:stCxn id="46" idx="2"/>
              </p:cNvCxnSpPr>
              <p:nvPr/>
            </p:nvCxnSpPr>
            <p:spPr>
              <a:xfrm>
                <a:off x="1835696" y="2204864"/>
                <a:ext cx="0" cy="19442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>
                <a:stCxn id="46" idx="6"/>
              </p:cNvCxnSpPr>
              <p:nvPr/>
            </p:nvCxnSpPr>
            <p:spPr>
              <a:xfrm>
                <a:off x="3707904" y="2204864"/>
                <a:ext cx="0" cy="22322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9" name="Picture 2" descr="http://lesbetisesdecaroline.fr/wp-content/uploads/effet_eau.png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2176114">
                <a:off x="3123151" y="3913841"/>
                <a:ext cx="1820577" cy="1297223"/>
              </a:xfrm>
              <a:prstGeom prst="rect">
                <a:avLst/>
              </a:prstGeom>
              <a:noFill/>
            </p:spPr>
          </p:pic>
          <p:sp>
            <p:nvSpPr>
              <p:cNvPr id="50" name="Ellipse 49"/>
              <p:cNvSpPr/>
              <p:nvPr/>
            </p:nvSpPr>
            <p:spPr>
              <a:xfrm>
                <a:off x="3275856" y="3933056"/>
                <a:ext cx="144016" cy="72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pic>
            <p:nvPicPr>
              <p:cNvPr id="51" name="Picture 4" descr="http://www.marcilly-en-villette.fr/uploads/images/VIE%20MUNICIPALE/goutte_2.jpg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572000" y="4941168"/>
                <a:ext cx="902244" cy="749078"/>
              </a:xfrm>
              <a:prstGeom prst="rect">
                <a:avLst/>
              </a:prstGeom>
              <a:noFill/>
            </p:spPr>
          </p:pic>
        </p:grpSp>
        <p:sp>
          <p:nvSpPr>
            <p:cNvPr id="45" name="Arc 44"/>
            <p:cNvSpPr/>
            <p:nvPr/>
          </p:nvSpPr>
          <p:spPr>
            <a:xfrm rot="8638186">
              <a:off x="5025115" y="1877906"/>
              <a:ext cx="2691685" cy="266085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pic>
        <p:nvPicPr>
          <p:cNvPr id="1030" name="Picture 6" descr="http://i2.cdscdn.com/pdt2/6/4/9/1/700x700/auc5410329421649/rw/lampe-torche-aluminium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05130">
            <a:off x="5242441" y="-77022"/>
            <a:ext cx="1849388" cy="1849388"/>
          </a:xfrm>
          <a:prstGeom prst="rect">
            <a:avLst/>
          </a:prstGeom>
          <a:noFill/>
        </p:spPr>
      </p:pic>
      <p:pic>
        <p:nvPicPr>
          <p:cNvPr id="1032" name="Picture 8" descr="http://www.art-du-papier.fr/images/pdts/CROVPR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 rot="5400000">
            <a:off x="5404547" y="508221"/>
            <a:ext cx="2216914" cy="3449960"/>
          </a:xfrm>
          <a:prstGeom prst="rect">
            <a:avLst/>
          </a:prstGeom>
          <a:noFill/>
        </p:spPr>
      </p:pic>
      <p:sp>
        <p:nvSpPr>
          <p:cNvPr id="54" name="ZoneTexte 53"/>
          <p:cNvSpPr txBox="1"/>
          <p:nvPr/>
        </p:nvSpPr>
        <p:spPr>
          <a:xfrm>
            <a:off x="3203848" y="476672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800" dirty="0" smtClean="0"/>
              <a:t>Schémas</a:t>
            </a:r>
            <a:endParaRPr lang="fr-CA" sz="48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203848" y="2276872"/>
            <a:ext cx="2023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Feuille de papier </a:t>
            </a:r>
            <a:r>
              <a:rPr lang="fr-CA" dirty="0" smtClean="0">
                <a:sym typeface="Wingdings" pitchFamily="2" charset="2"/>
              </a:rPr>
              <a:t></a:t>
            </a:r>
            <a:endParaRPr lang="fr-CA" dirty="0"/>
          </a:p>
        </p:txBody>
      </p:sp>
      <p:pic>
        <p:nvPicPr>
          <p:cNvPr id="5122" name="Picture 2" descr="http://vignette1.wikia.nocookie.net/disney/images/4/45/Lumiere-1900x1200.jpg/revision/latest?cb=20120727073436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573016"/>
            <a:ext cx="1054491" cy="1342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/>
          </a:bodyPr>
          <a:lstStyle/>
          <a:p>
            <a:r>
              <a:rPr lang="fr-CA" dirty="0" smtClean="0"/>
              <a:t>Manipulation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1835696" y="2204864"/>
            <a:ext cx="5621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Prends une boîte de conserve et fais un trou  près du fond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2411760" y="3140968"/>
            <a:ext cx="4402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Bouche le trou avec ton doigt et rempli d’eau</a:t>
            </a:r>
          </a:p>
          <a:p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1187624" y="4149080"/>
            <a:ext cx="722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Place une source de lumière au-dessus et camoufle-le avec un carton foncé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2411760" y="5229200"/>
            <a:ext cx="4654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Place le tout près de l’évier et laisse couler l’eau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fr-CA" dirty="0"/>
          </a:p>
        </p:txBody>
      </p:sp>
      <p:pic>
        <p:nvPicPr>
          <p:cNvPr id="1026" name="Picture 2" descr="C:\Users\eleve\Documents\Downloads\IMG_39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10347" y="2450093"/>
            <a:ext cx="3645022" cy="2722516"/>
          </a:xfrm>
          <a:prstGeom prst="rect">
            <a:avLst/>
          </a:prstGeom>
          <a:noFill/>
        </p:spPr>
      </p:pic>
      <p:pic>
        <p:nvPicPr>
          <p:cNvPr id="1027" name="Picture 3" descr="C:\Users\eleve\Documents\Downloads\IMG_39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991005" y="2281803"/>
            <a:ext cx="4591274" cy="3429285"/>
          </a:xfrm>
          <a:prstGeom prst="rect">
            <a:avLst/>
          </a:prstGeom>
          <a:noFill/>
        </p:spPr>
      </p:pic>
      <p:sp>
        <p:nvSpPr>
          <p:cNvPr id="10" name="Ellipse 9"/>
          <p:cNvSpPr/>
          <p:nvPr/>
        </p:nvSpPr>
        <p:spPr>
          <a:xfrm>
            <a:off x="6156176" y="4581128"/>
            <a:ext cx="504056" cy="57606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Analyse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755576" y="1700808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1-Comment réagit la lumière ? Elle rebondit</a:t>
            </a:r>
          </a:p>
          <a:p>
            <a:endParaRPr lang="fr-CA" dirty="0" smtClean="0"/>
          </a:p>
          <a:p>
            <a:r>
              <a:rPr lang="fr-CA" dirty="0" smtClean="0"/>
              <a:t>2-Comment nomme-t-on le phénomène où la lumière rebondit sur un objet sans être réfractée ou absorbée? réflexion</a:t>
            </a:r>
          </a:p>
          <a:p>
            <a:endParaRPr lang="fr-CA" dirty="0" smtClean="0"/>
          </a:p>
          <a:p>
            <a:r>
              <a:rPr lang="fr-CA" dirty="0" smtClean="0"/>
              <a:t>3-Comment nomme-t-on le rayon avant qu’il  ne touche un objet? Rayon incident</a:t>
            </a:r>
          </a:p>
          <a:p>
            <a:endParaRPr lang="fr-CA" dirty="0"/>
          </a:p>
          <a:p>
            <a:r>
              <a:rPr lang="fr-CA" dirty="0" smtClean="0"/>
              <a:t>4- Comment </a:t>
            </a:r>
            <a:r>
              <a:rPr lang="fr-CA" dirty="0" err="1" smtClean="0"/>
              <a:t>appelle-t’on</a:t>
            </a:r>
            <a:r>
              <a:rPr lang="fr-CA" dirty="0" smtClean="0"/>
              <a:t> le rayon après avoir rebondit sur un objet? Rayon réfléchit</a:t>
            </a:r>
          </a:p>
          <a:p>
            <a:endParaRPr lang="fr-CA" dirty="0"/>
          </a:p>
          <a:p>
            <a:r>
              <a:rPr lang="fr-CA" dirty="0" smtClean="0"/>
              <a:t>5-Comment appelle-t-on la perpendiculaire au point d’impact du rayon lumineux ? La normale</a:t>
            </a:r>
          </a:p>
          <a:p>
            <a:endParaRPr lang="fr-CA" dirty="0" smtClean="0"/>
          </a:p>
          <a:p>
            <a:r>
              <a:rPr lang="fr-CA" dirty="0" smtClean="0"/>
              <a:t>6- Trouve des images de fibres optiques</a:t>
            </a:r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2050" name="Picture 2" descr="http://www.grolleau.fr/wp-content/uploads/2013/03/fibre_optiqu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517232"/>
            <a:ext cx="1492796" cy="1119598"/>
          </a:xfrm>
          <a:prstGeom prst="rect">
            <a:avLst/>
          </a:prstGeom>
          <a:noFill/>
        </p:spPr>
      </p:pic>
      <p:pic>
        <p:nvPicPr>
          <p:cNvPr id="2052" name="Picture 4" descr="https://encrypted-tbn2.gstatic.com/images?q=tbn:ANd9GcRXFsjyoiFTsiF-4Df3LblxUck0gyH06RICs3CSDEXoiy16qNuzi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5445224"/>
            <a:ext cx="2480205" cy="1242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196</Words>
  <Application>Microsoft Office PowerPoint</Application>
  <PresentationFormat>Affichage à l'écran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Expérience 61 Lumière</vt:lpstr>
      <vt:lpstr>Observation</vt:lpstr>
      <vt:lpstr>Interrogation </vt:lpstr>
      <vt:lpstr>Hypothèse</vt:lpstr>
      <vt:lpstr>Expérimentation  Matériel</vt:lpstr>
      <vt:lpstr>Diapositive 6</vt:lpstr>
      <vt:lpstr>Manipulation</vt:lpstr>
      <vt:lpstr>Résultats</vt:lpstr>
      <vt:lpstr>Analyse</vt:lpstr>
      <vt:lpstr>Conclusion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Expérience 61 Lumière</dc:title>
  <dc:creator>CSBE</dc:creator>
  <cp:lastModifiedBy>CSBE</cp:lastModifiedBy>
  <cp:revision>17</cp:revision>
  <dcterms:created xsi:type="dcterms:W3CDTF">2016-02-22T18:40:06Z</dcterms:created>
  <dcterms:modified xsi:type="dcterms:W3CDTF">2016-02-24T18:23:26Z</dcterms:modified>
</cp:coreProperties>
</file>