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3CF53885-8785-464D-A251-616EBFD4C368}" type="datetimeFigureOut">
              <a:rPr lang="fr-CA" smtClean="0"/>
              <a:t>08-03-16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CF53885-8785-464D-A251-616EBFD4C368}" type="datetimeFigureOut">
              <a:rPr lang="fr-CA" smtClean="0"/>
              <a:t>08-03-16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CF53885-8785-464D-A251-616EBFD4C368}" type="datetimeFigureOut">
              <a:rPr lang="fr-CA" smtClean="0"/>
              <a:t>08-03-16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CF53885-8785-464D-A251-616EBFD4C368}" type="datetimeFigureOut">
              <a:rPr lang="fr-CA" smtClean="0"/>
              <a:t>08-03-16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CF53885-8785-464D-A251-616EBFD4C368}" type="datetimeFigureOut">
              <a:rPr lang="fr-CA" smtClean="0"/>
              <a:t>08-03-16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3CF53885-8785-464D-A251-616EBFD4C368}" type="datetimeFigureOut">
              <a:rPr lang="fr-CA" smtClean="0"/>
              <a:t>08-03-16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3CF53885-8785-464D-A251-616EBFD4C368}" type="datetimeFigureOut">
              <a:rPr lang="fr-CA" smtClean="0"/>
              <a:t>08-03-16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3CF53885-8785-464D-A251-616EBFD4C368}" type="datetimeFigureOut">
              <a:rPr lang="fr-CA" smtClean="0"/>
              <a:t>08-03-16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F53885-8785-464D-A251-616EBFD4C368}" type="datetimeFigureOut">
              <a:rPr lang="fr-CA" smtClean="0"/>
              <a:t>08-03-16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CF53885-8785-464D-A251-616EBFD4C368}" type="datetimeFigureOut">
              <a:rPr lang="fr-CA" smtClean="0"/>
              <a:t>08-03-16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CF53885-8785-464D-A251-616EBFD4C368}" type="datetimeFigureOut">
              <a:rPr lang="fr-CA" smtClean="0"/>
              <a:t>08-03-16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A44A77-F562-4D35-9804-E28845F6C506}"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53885-8785-464D-A251-616EBFD4C368}" type="datetimeFigureOut">
              <a:rPr lang="fr-CA" smtClean="0"/>
              <a:t>08-03-16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44A77-F562-4D35-9804-E28845F6C506}"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0"/>
            <a:ext cx="6984776" cy="1080120"/>
          </a:xfrm>
        </p:spPr>
        <p:txBody>
          <a:bodyPr>
            <a:normAutofit/>
          </a:bodyPr>
          <a:lstStyle/>
          <a:p>
            <a:r>
              <a:rPr lang="fr-CA" sz="4000" dirty="0" smtClean="0"/>
              <a:t>Aquops</a:t>
            </a:r>
            <a:endParaRPr lang="fr-CA" sz="4000" dirty="0"/>
          </a:p>
        </p:txBody>
      </p:sp>
      <p:sp>
        <p:nvSpPr>
          <p:cNvPr id="3" name="Sous-titre 2"/>
          <p:cNvSpPr>
            <a:spLocks noGrp="1"/>
          </p:cNvSpPr>
          <p:nvPr>
            <p:ph type="subTitle" idx="1"/>
          </p:nvPr>
        </p:nvSpPr>
        <p:spPr>
          <a:xfrm>
            <a:off x="323528" y="1124744"/>
            <a:ext cx="8424936" cy="4896544"/>
          </a:xfrm>
        </p:spPr>
        <p:txBody>
          <a:bodyPr>
            <a:normAutofit/>
          </a:bodyPr>
          <a:lstStyle/>
          <a:p>
            <a:r>
              <a:rPr lang="fr-CA" sz="2400" dirty="0" smtClean="0">
                <a:solidFill>
                  <a:schemeClr val="tx1"/>
                </a:solidFill>
              </a:rPr>
              <a:t>#</a:t>
            </a:r>
            <a:r>
              <a:rPr lang="fr-CA" sz="2400" dirty="0" smtClean="0">
                <a:solidFill>
                  <a:schemeClr val="tx1"/>
                </a:solidFill>
              </a:rPr>
              <a:t> 4111 #6505</a:t>
            </a:r>
          </a:p>
          <a:p>
            <a:endParaRPr lang="fr-CA" sz="2400" dirty="0">
              <a:solidFill>
                <a:schemeClr val="tx1"/>
              </a:solidFill>
            </a:endParaRPr>
          </a:p>
          <a:p>
            <a:r>
              <a:rPr lang="fr-CA" sz="2400" dirty="0" smtClean="0">
                <a:solidFill>
                  <a:schemeClr val="tx1"/>
                </a:solidFill>
              </a:rPr>
              <a:t>Info</a:t>
            </a:r>
          </a:p>
          <a:p>
            <a:endParaRPr lang="fr-CA" sz="2400" dirty="0">
              <a:solidFill>
                <a:schemeClr val="tx1"/>
              </a:solidFill>
            </a:endParaRPr>
          </a:p>
          <a:p>
            <a:r>
              <a:rPr lang="fr-CA" sz="2400" dirty="0" smtClean="0">
                <a:solidFill>
                  <a:schemeClr val="tx1"/>
                </a:solidFill>
              </a:rPr>
              <a:t>Présenter à: Daniel Blais </a:t>
            </a:r>
          </a:p>
          <a:p>
            <a:r>
              <a:rPr lang="fr-CA" sz="2400" dirty="0" smtClean="0">
                <a:solidFill>
                  <a:schemeClr val="tx1"/>
                </a:solidFill>
              </a:rPr>
              <a:t>Fait par: Cynthia Bertrand</a:t>
            </a:r>
          </a:p>
          <a:p>
            <a:endParaRPr lang="fr-CA" sz="2400" dirty="0">
              <a:solidFill>
                <a:schemeClr val="tx1"/>
              </a:solidFill>
            </a:endParaRPr>
          </a:p>
          <a:p>
            <a:r>
              <a:rPr lang="fr-CA" sz="2400" dirty="0" smtClean="0">
                <a:solidFill>
                  <a:schemeClr val="tx1"/>
                </a:solidFill>
              </a:rPr>
              <a:t>8 mars 2016</a:t>
            </a:r>
          </a:p>
          <a:p>
            <a:endParaRPr lang="fr-CA" sz="2400" dirty="0">
              <a:solidFill>
                <a:schemeClr val="tx1"/>
              </a:solidFill>
            </a:endParaRPr>
          </a:p>
          <a:p>
            <a:r>
              <a:rPr lang="fr-CA" sz="2400" dirty="0" smtClean="0">
                <a:solidFill>
                  <a:schemeClr val="tx1"/>
                </a:solidFill>
              </a:rPr>
              <a:t>ESV</a:t>
            </a:r>
            <a:endParaRPr lang="fr-CA"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4824536" cy="1008112"/>
          </a:xfrm>
        </p:spPr>
        <p:txBody>
          <a:bodyPr>
            <a:normAutofit/>
          </a:bodyPr>
          <a:lstStyle/>
          <a:p>
            <a:r>
              <a:rPr lang="fr-CA" sz="4000" dirty="0" smtClean="0"/>
              <a:t>Titre de l’exposé</a:t>
            </a:r>
          </a:p>
          <a:p>
            <a:endParaRPr lang="fr-CA" sz="3600" dirty="0"/>
          </a:p>
          <a:p>
            <a:endParaRPr lang="fr-CA" sz="3600" dirty="0"/>
          </a:p>
        </p:txBody>
      </p:sp>
      <p:sp>
        <p:nvSpPr>
          <p:cNvPr id="4" name="Rectangle 3"/>
          <p:cNvSpPr/>
          <p:nvPr/>
        </p:nvSpPr>
        <p:spPr>
          <a:xfrm>
            <a:off x="107504" y="908720"/>
            <a:ext cx="7232108" cy="2062103"/>
          </a:xfrm>
          <a:prstGeom prst="rect">
            <a:avLst/>
          </a:prstGeom>
        </p:spPr>
        <p:txBody>
          <a:bodyPr wrap="none">
            <a:spAutoFit/>
          </a:bodyPr>
          <a:lstStyle/>
          <a:p>
            <a:r>
              <a:rPr lang="fr-CA" sz="3200" b="1" dirty="0" smtClean="0"/>
              <a:t>6505:LES </a:t>
            </a:r>
            <a:r>
              <a:rPr lang="fr-CA" sz="3200" b="1" dirty="0"/>
              <a:t>GRAPHIQUES </a:t>
            </a:r>
            <a:r>
              <a:rPr lang="fr-CA" sz="3200" b="1" dirty="0" smtClean="0"/>
              <a:t>D'INFORMATION</a:t>
            </a:r>
          </a:p>
          <a:p>
            <a:endParaRPr lang="fr-CA" sz="3200" b="1" dirty="0" smtClean="0"/>
          </a:p>
          <a:p>
            <a:endParaRPr lang="fr-CA" sz="3200" b="1" dirty="0"/>
          </a:p>
          <a:p>
            <a:r>
              <a:rPr lang="fr-CA" sz="3200" b="1" dirty="0" smtClean="0"/>
              <a:t>4111:</a:t>
            </a:r>
            <a:r>
              <a:rPr lang="fr-CA" sz="3200" b="1" dirty="0"/>
              <a:t>LES QUESTIONNAIRES RÉINVENTÉS </a:t>
            </a:r>
            <a:r>
              <a:rPr lang="fr-CA" sz="3200" b="1" dirty="0" smtClean="0"/>
              <a:t> </a:t>
            </a:r>
            <a:endParaRPr lang="fr-CA"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3096344" cy="1008112"/>
          </a:xfrm>
        </p:spPr>
        <p:txBody>
          <a:bodyPr/>
          <a:lstStyle/>
          <a:p>
            <a:r>
              <a:rPr lang="fr-CA" sz="4000" dirty="0" smtClean="0"/>
              <a:t>Auteur(s)</a:t>
            </a:r>
          </a:p>
          <a:p>
            <a:endParaRPr lang="fr-CA" dirty="0"/>
          </a:p>
        </p:txBody>
      </p:sp>
      <p:sp>
        <p:nvSpPr>
          <p:cNvPr id="4" name="Rectangle 3"/>
          <p:cNvSpPr/>
          <p:nvPr/>
        </p:nvSpPr>
        <p:spPr>
          <a:xfrm>
            <a:off x="179512" y="908720"/>
            <a:ext cx="8544519" cy="1569660"/>
          </a:xfrm>
          <a:prstGeom prst="rect">
            <a:avLst/>
          </a:prstGeom>
        </p:spPr>
        <p:txBody>
          <a:bodyPr wrap="none">
            <a:spAutoFit/>
          </a:bodyPr>
          <a:lstStyle/>
          <a:p>
            <a:r>
              <a:rPr lang="fr-CA" sz="3200" dirty="0" smtClean="0"/>
              <a:t>6505:</a:t>
            </a:r>
            <a:r>
              <a:rPr lang="fr-CA" sz="3200" dirty="0"/>
              <a:t>Sandra Laine</a:t>
            </a:r>
            <a:r>
              <a:rPr lang="fr-CA" sz="3200" dirty="0" smtClean="0"/>
              <a:t>,</a:t>
            </a:r>
            <a:r>
              <a:rPr lang="fr-CA" sz="3200" dirty="0"/>
              <a:t> Johanne Proulx, Steve Quirion </a:t>
            </a:r>
            <a:endParaRPr lang="fr-CA" sz="3200" dirty="0" smtClean="0"/>
          </a:p>
          <a:p>
            <a:endParaRPr lang="fr-CA" sz="3200" dirty="0"/>
          </a:p>
          <a:p>
            <a:r>
              <a:rPr lang="fr-CA" sz="3200" dirty="0" smtClean="0"/>
              <a:t>4111:</a:t>
            </a:r>
            <a:r>
              <a:rPr lang="fr-CA" sz="3200" dirty="0"/>
              <a:t>Steve </a:t>
            </a:r>
            <a:r>
              <a:rPr lang="fr-CA" sz="3200" dirty="0" smtClean="0"/>
              <a:t>Quirion </a:t>
            </a:r>
            <a:endParaRPr lang="fr-CA"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314600" cy="820688"/>
          </a:xfrm>
        </p:spPr>
        <p:txBody>
          <a:bodyPr>
            <a:normAutofit/>
          </a:bodyPr>
          <a:lstStyle/>
          <a:p>
            <a:r>
              <a:rPr lang="fr-CA" sz="4000" dirty="0" smtClean="0"/>
              <a:t>Résumé</a:t>
            </a:r>
            <a:endParaRPr lang="fr-CA" sz="4000" dirty="0"/>
          </a:p>
        </p:txBody>
      </p:sp>
      <p:sp>
        <p:nvSpPr>
          <p:cNvPr id="5" name="Rectangle 4"/>
          <p:cNvSpPr/>
          <p:nvPr/>
        </p:nvSpPr>
        <p:spPr>
          <a:xfrm>
            <a:off x="251520" y="836712"/>
            <a:ext cx="8568952" cy="4524315"/>
          </a:xfrm>
          <a:prstGeom prst="rect">
            <a:avLst/>
          </a:prstGeom>
        </p:spPr>
        <p:txBody>
          <a:bodyPr wrap="square">
            <a:spAutoFit/>
          </a:bodyPr>
          <a:lstStyle/>
          <a:p>
            <a:r>
              <a:rPr lang="fr-CA" sz="2800" dirty="0" smtClean="0"/>
              <a:t>6505:</a:t>
            </a:r>
            <a:r>
              <a:rPr lang="fr-CA" sz="1600" dirty="0"/>
              <a:t>Fréquemment, les médias ont recours à des graphiques d'information pour traiter d'un sujet où les statistiques sont un facteur déterminant dans la compréhension d'un enjeu, d'un conflit ou d'une réalité à l'aide de chiffres, mais aussi d'images et de textes. Il s'agit d'outils de synthèse qui permettent d'utiliser l'information de façon économique et efficace et qui, en un coup d’</a:t>
            </a:r>
            <a:r>
              <a:rPr lang="fr-CA" sz="1600" dirty="0" err="1"/>
              <a:t>oeil</a:t>
            </a:r>
            <a:r>
              <a:rPr lang="fr-CA" sz="1600" dirty="0"/>
              <a:t>, dressent le portrait d'une situation donnée. La formation vise à présenter comment utiliser les graphiques d'information en classe et surtout à présenter des démarches pour </a:t>
            </a:r>
            <a:r>
              <a:rPr lang="fr-CA" sz="1600" dirty="0" err="1" smtClean="0"/>
              <a:t>amenerles</a:t>
            </a:r>
            <a:r>
              <a:rPr lang="fr-CA" sz="1600" dirty="0" smtClean="0"/>
              <a:t> </a:t>
            </a:r>
            <a:r>
              <a:rPr lang="fr-CA" sz="1600" dirty="0"/>
              <a:t>élèves à en </a:t>
            </a:r>
            <a:r>
              <a:rPr lang="fr-CA" sz="1600" dirty="0" smtClean="0"/>
              <a:t>produire eux-mêmes </a:t>
            </a:r>
            <a:r>
              <a:rPr lang="fr-CA" sz="1600" dirty="0"/>
              <a:t>à </a:t>
            </a:r>
            <a:r>
              <a:rPr lang="fr-CA" sz="1600" dirty="0" smtClean="0"/>
              <a:t>l'aide d'outils </a:t>
            </a:r>
            <a:r>
              <a:rPr lang="fr-CA" sz="1600" dirty="0"/>
              <a:t>comme Easel.ly, </a:t>
            </a:r>
            <a:r>
              <a:rPr lang="fr-CA" sz="1600" dirty="0" err="1"/>
              <a:t>Picktochart</a:t>
            </a:r>
            <a:r>
              <a:rPr lang="fr-CA" sz="1600" dirty="0"/>
              <a:t>, Infogr.am</a:t>
            </a:r>
            <a:r>
              <a:rPr lang="fr-CA" sz="2800" dirty="0"/>
              <a:t>. </a:t>
            </a:r>
            <a:endParaRPr lang="fr-CA" sz="2800" dirty="0" smtClean="0"/>
          </a:p>
          <a:p>
            <a:endParaRPr lang="fr-CA" sz="2800" dirty="0"/>
          </a:p>
          <a:p>
            <a:r>
              <a:rPr lang="fr-CA" sz="2800" dirty="0" smtClean="0"/>
              <a:t>4111:</a:t>
            </a:r>
            <a:r>
              <a:rPr lang="fr-CA" sz="1600" dirty="0"/>
              <a:t>Plusieurs outils permettent de créer des questionnaires en ligne. Tout ce dont vos élèves ont besoin, c'est d'un appareil mobile et d'une connexion Internet. Mais, quelle est la valeur pédagogique d'un questionnaire interactif ? Comment tirer profit de ses possibilités de rétroaction ? Peut-on utiliser ces outils pour en faire un véritable outil d'apprentissage ? Dans cet atelier, nous aborderons des façons innovantes d'utiliser le questionnaire avec Socrative : modèles de questionnaires ouverts, des questionnaires qui visent l'appropriation d'une démarche et même des questionnaires... sans question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4330824" cy="964704"/>
          </a:xfrm>
        </p:spPr>
        <p:txBody>
          <a:bodyPr>
            <a:normAutofit/>
          </a:bodyPr>
          <a:lstStyle/>
          <a:p>
            <a:r>
              <a:rPr lang="fr-CA" sz="4000" dirty="0" err="1" smtClean="0"/>
              <a:t>Endroit,école</a:t>
            </a:r>
            <a:r>
              <a:rPr lang="fr-CA" sz="4000" dirty="0" smtClean="0"/>
              <a:t>,</a:t>
            </a:r>
            <a:r>
              <a:rPr lang="fr-CA" sz="4000" dirty="0" err="1" smtClean="0"/>
              <a:t>cs</a:t>
            </a:r>
            <a:endParaRPr lang="fr-CA" sz="4000" dirty="0"/>
          </a:p>
        </p:txBody>
      </p:sp>
      <p:sp>
        <p:nvSpPr>
          <p:cNvPr id="4" name="Rectangle 3"/>
          <p:cNvSpPr/>
          <p:nvPr/>
        </p:nvSpPr>
        <p:spPr>
          <a:xfrm>
            <a:off x="107504" y="692696"/>
            <a:ext cx="6120680" cy="1384995"/>
          </a:xfrm>
          <a:prstGeom prst="rect">
            <a:avLst/>
          </a:prstGeom>
        </p:spPr>
        <p:txBody>
          <a:bodyPr wrap="square">
            <a:spAutoFit/>
          </a:bodyPr>
          <a:lstStyle/>
          <a:p>
            <a:r>
              <a:rPr lang="fr-CA" sz="2800" dirty="0" smtClean="0"/>
              <a:t>6505:</a:t>
            </a:r>
            <a:r>
              <a:rPr lang="fr-CA" sz="2800" dirty="0"/>
              <a:t>RÉCIT national (Univers social) </a:t>
            </a:r>
            <a:endParaRPr lang="fr-CA" sz="2800" dirty="0" smtClean="0"/>
          </a:p>
          <a:p>
            <a:endParaRPr lang="fr-CA" sz="2800" dirty="0"/>
          </a:p>
          <a:p>
            <a:r>
              <a:rPr lang="fr-CA" sz="2800" dirty="0" smtClean="0"/>
              <a:t>4111:</a:t>
            </a:r>
            <a:r>
              <a:rPr lang="fr-CA" sz="2800" dirty="0"/>
              <a:t>RÉCIT national (Univers social)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3034680" cy="748680"/>
          </a:xfrm>
        </p:spPr>
        <p:txBody>
          <a:bodyPr>
            <a:normAutofit/>
          </a:bodyPr>
          <a:lstStyle/>
          <a:p>
            <a:r>
              <a:rPr lang="fr-CA" sz="4000" dirty="0" err="1" smtClean="0"/>
              <a:t>Liens,photo</a:t>
            </a:r>
            <a:endParaRPr lang="fr-CA" sz="4000" dirty="0"/>
          </a:p>
        </p:txBody>
      </p:sp>
      <p:sp>
        <p:nvSpPr>
          <p:cNvPr id="4" name="Rectangle 3"/>
          <p:cNvSpPr/>
          <p:nvPr/>
        </p:nvSpPr>
        <p:spPr>
          <a:xfrm>
            <a:off x="179512" y="764704"/>
            <a:ext cx="8776057" cy="3785652"/>
          </a:xfrm>
          <a:prstGeom prst="rect">
            <a:avLst/>
          </a:prstGeom>
        </p:spPr>
        <p:txBody>
          <a:bodyPr wrap="square">
            <a:spAutoFit/>
          </a:bodyPr>
          <a:lstStyle/>
          <a:p>
            <a:r>
              <a:rPr lang="fr-CA" sz="2400" dirty="0" smtClean="0"/>
              <a:t>6505:</a:t>
            </a:r>
            <a:r>
              <a:rPr lang="fr-CA" sz="2400" dirty="0"/>
              <a:t>recitus.qc.ca/formation/</a:t>
            </a:r>
            <a:r>
              <a:rPr lang="fr-CA" sz="2400" dirty="0" err="1"/>
              <a:t>nosformationstic</a:t>
            </a:r>
            <a:r>
              <a:rPr lang="fr-CA" sz="2400" dirty="0"/>
              <a:t>/graphiques</a:t>
            </a:r>
            <a:endParaRPr lang="fr-CA" sz="2400" dirty="0" smtClean="0"/>
          </a:p>
          <a:p>
            <a:endParaRPr lang="fr-CA" sz="2800" dirty="0"/>
          </a:p>
          <a:p>
            <a:endParaRPr lang="fr-CA" sz="2800" dirty="0" smtClean="0"/>
          </a:p>
          <a:p>
            <a:r>
              <a:rPr lang="fr-CA" sz="2800" dirty="0" smtClean="0"/>
              <a:t>         </a:t>
            </a:r>
            <a:endParaRPr lang="fr-CA" sz="2800" dirty="0"/>
          </a:p>
          <a:p>
            <a:endParaRPr lang="fr-CA" sz="2800" dirty="0" smtClean="0"/>
          </a:p>
          <a:p>
            <a:endParaRPr lang="fr-CA" sz="2800" dirty="0"/>
          </a:p>
          <a:p>
            <a:endParaRPr lang="fr-CA" sz="2800" dirty="0" smtClean="0"/>
          </a:p>
          <a:p>
            <a:r>
              <a:rPr lang="fr-CA" sz="2400" dirty="0" smtClean="0"/>
              <a:t>4111:recitus.qc.ca/formation/</a:t>
            </a:r>
            <a:r>
              <a:rPr lang="fr-CA" sz="2400" dirty="0" err="1" smtClean="0"/>
              <a:t>nosformationstic</a:t>
            </a:r>
            <a:r>
              <a:rPr lang="fr-CA" sz="2400" dirty="0" smtClean="0"/>
              <a:t>/questionnaires</a:t>
            </a:r>
          </a:p>
          <a:p>
            <a:endParaRPr lang="fr-CA" sz="2400" dirty="0"/>
          </a:p>
        </p:txBody>
      </p:sp>
      <p:pic>
        <p:nvPicPr>
          <p:cNvPr id="5" name="Image 4" descr="usocial.png"/>
          <p:cNvPicPr>
            <a:picLocks noChangeAspect="1"/>
          </p:cNvPicPr>
          <p:nvPr/>
        </p:nvPicPr>
        <p:blipFill>
          <a:blip r:embed="rId2" cstate="print"/>
          <a:stretch>
            <a:fillRect/>
          </a:stretch>
        </p:blipFill>
        <p:spPr>
          <a:xfrm>
            <a:off x="251520" y="1196752"/>
            <a:ext cx="8640960" cy="2592288"/>
          </a:xfrm>
          <a:prstGeom prst="rect">
            <a:avLst/>
          </a:prstGeom>
        </p:spPr>
      </p:pic>
      <p:pic>
        <p:nvPicPr>
          <p:cNvPr id="6" name="Image 5" descr="usocialquestion.png"/>
          <p:cNvPicPr>
            <a:picLocks noChangeAspect="1"/>
          </p:cNvPicPr>
          <p:nvPr/>
        </p:nvPicPr>
        <p:blipFill>
          <a:blip r:embed="rId3" cstate="print"/>
          <a:stretch>
            <a:fillRect/>
          </a:stretch>
        </p:blipFill>
        <p:spPr>
          <a:xfrm>
            <a:off x="251520" y="4221088"/>
            <a:ext cx="8640960" cy="25226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3322712" cy="820688"/>
          </a:xfrm>
        </p:spPr>
        <p:txBody>
          <a:bodyPr>
            <a:normAutofit/>
          </a:bodyPr>
          <a:lstStyle/>
          <a:p>
            <a:r>
              <a:rPr lang="fr-CA" sz="4000" dirty="0" smtClean="0"/>
              <a:t>Appréciation</a:t>
            </a:r>
            <a:endParaRPr lang="fr-CA" sz="4000" dirty="0"/>
          </a:p>
        </p:txBody>
      </p:sp>
      <p:sp>
        <p:nvSpPr>
          <p:cNvPr id="5" name="Rectangle 4"/>
          <p:cNvSpPr/>
          <p:nvPr/>
        </p:nvSpPr>
        <p:spPr>
          <a:xfrm>
            <a:off x="251520" y="908720"/>
            <a:ext cx="7272808" cy="1384995"/>
          </a:xfrm>
          <a:prstGeom prst="rect">
            <a:avLst/>
          </a:prstGeom>
        </p:spPr>
        <p:txBody>
          <a:bodyPr wrap="square">
            <a:spAutoFit/>
          </a:bodyPr>
          <a:lstStyle/>
          <a:p>
            <a:r>
              <a:rPr lang="fr-CA" sz="2800" dirty="0" smtClean="0"/>
              <a:t>6505:</a:t>
            </a:r>
          </a:p>
          <a:p>
            <a:endParaRPr lang="fr-CA" sz="2800" dirty="0"/>
          </a:p>
          <a:p>
            <a:r>
              <a:rPr lang="fr-CA" sz="2800" dirty="0" smtClean="0"/>
              <a:t>4111:</a:t>
            </a:r>
            <a:endParaRPr lang="fr-CA" sz="2800" dirty="0"/>
          </a:p>
        </p:txBody>
      </p:sp>
      <p:cxnSp>
        <p:nvCxnSpPr>
          <p:cNvPr id="7" name="Connecteur droit 6"/>
          <p:cNvCxnSpPr/>
          <p:nvPr/>
        </p:nvCxnSpPr>
        <p:spPr>
          <a:xfrm>
            <a:off x="1259632" y="1196752"/>
            <a:ext cx="115212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331640" y="1556792"/>
            <a:ext cx="108012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665623" y="1124744"/>
            <a:ext cx="6478377" cy="830997"/>
          </a:xfrm>
          <a:prstGeom prst="rect">
            <a:avLst/>
          </a:prstGeom>
          <a:noFill/>
        </p:spPr>
        <p:txBody>
          <a:bodyPr wrap="square" rtlCol="0">
            <a:spAutoFit/>
          </a:bodyPr>
          <a:lstStyle/>
          <a:p>
            <a:r>
              <a:rPr lang="fr-CA" sz="2400" dirty="0" smtClean="0"/>
              <a:t>Les deux sites se complète vu qu’il y a un que c’est le questionnaire et l’autre le graphique. </a:t>
            </a:r>
            <a:endParaRPr lang="fr-CA" sz="24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285</Words>
  <Application>Microsoft Office PowerPoint</Application>
  <PresentationFormat>Affichage à l'écran (4:3)</PresentationFormat>
  <Paragraphs>42</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Aquops</vt:lpstr>
      <vt:lpstr>Diapositive 2</vt:lpstr>
      <vt:lpstr>Diapositive 3</vt:lpstr>
      <vt:lpstr>Diapositive 4</vt:lpstr>
      <vt:lpstr>Diapositive 5</vt:lpstr>
      <vt:lpstr>Diapositive 6</vt:lpstr>
      <vt:lpstr>Diapositive 7</vt:lpstr>
    </vt:vector>
  </TitlesOfParts>
  <Company>CSBE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Aquops</dc:title>
  <dc:creator>CSBE</dc:creator>
  <cp:lastModifiedBy>CSBE</cp:lastModifiedBy>
  <cp:revision>5</cp:revision>
  <dcterms:created xsi:type="dcterms:W3CDTF">2016-03-08T16:23:31Z</dcterms:created>
  <dcterms:modified xsi:type="dcterms:W3CDTF">2016-03-08T17:09:34Z</dcterms:modified>
</cp:coreProperties>
</file>