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A1367-63AF-4B03-9328-04DCFA3744DA}" type="datetimeFigureOut">
              <a:rPr lang="fr-CA" smtClean="0"/>
              <a:t>21-10-15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D7373-033D-49D3-ACCD-6F768FE9759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A1367-63AF-4B03-9328-04DCFA3744DA}" type="datetimeFigureOut">
              <a:rPr lang="fr-CA" smtClean="0"/>
              <a:t>21-10-15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D7373-033D-49D3-ACCD-6F768FE9759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A1367-63AF-4B03-9328-04DCFA3744DA}" type="datetimeFigureOut">
              <a:rPr lang="fr-CA" smtClean="0"/>
              <a:t>21-10-15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D7373-033D-49D3-ACCD-6F768FE9759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A1367-63AF-4B03-9328-04DCFA3744DA}" type="datetimeFigureOut">
              <a:rPr lang="fr-CA" smtClean="0"/>
              <a:t>21-10-15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D7373-033D-49D3-ACCD-6F768FE9759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A1367-63AF-4B03-9328-04DCFA3744DA}" type="datetimeFigureOut">
              <a:rPr lang="fr-CA" smtClean="0"/>
              <a:t>21-10-15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D7373-033D-49D3-ACCD-6F768FE9759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A1367-63AF-4B03-9328-04DCFA3744DA}" type="datetimeFigureOut">
              <a:rPr lang="fr-CA" smtClean="0"/>
              <a:t>21-10-15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D7373-033D-49D3-ACCD-6F768FE9759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A1367-63AF-4B03-9328-04DCFA3744DA}" type="datetimeFigureOut">
              <a:rPr lang="fr-CA" smtClean="0"/>
              <a:t>21-10-15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D7373-033D-49D3-ACCD-6F768FE9759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A1367-63AF-4B03-9328-04DCFA3744DA}" type="datetimeFigureOut">
              <a:rPr lang="fr-CA" smtClean="0"/>
              <a:t>21-10-15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D7373-033D-49D3-ACCD-6F768FE9759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A1367-63AF-4B03-9328-04DCFA3744DA}" type="datetimeFigureOut">
              <a:rPr lang="fr-CA" smtClean="0"/>
              <a:t>21-10-15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D7373-033D-49D3-ACCD-6F768FE9759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A1367-63AF-4B03-9328-04DCFA3744DA}" type="datetimeFigureOut">
              <a:rPr lang="fr-CA" smtClean="0"/>
              <a:t>21-10-15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D7373-033D-49D3-ACCD-6F768FE9759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A1367-63AF-4B03-9328-04DCFA3744DA}" type="datetimeFigureOut">
              <a:rPr lang="fr-CA" smtClean="0"/>
              <a:t>21-10-15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D7373-033D-49D3-ACCD-6F768FE9759E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A1367-63AF-4B03-9328-04DCFA3744DA}" type="datetimeFigureOut">
              <a:rPr lang="fr-CA" smtClean="0"/>
              <a:t>21-10-15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D7373-033D-49D3-ACCD-6F768FE9759E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470025"/>
          </a:xfrm>
        </p:spPr>
        <p:txBody>
          <a:bodyPr/>
          <a:lstStyle/>
          <a:p>
            <a:r>
              <a:rPr lang="fr-CA" dirty="0" smtClean="0"/>
              <a:t>Classification des élément dans un tableau périodique</a:t>
            </a:r>
            <a:endParaRPr lang="fr-CA" dirty="0"/>
          </a:p>
        </p:txBody>
      </p:sp>
      <p:sp>
        <p:nvSpPr>
          <p:cNvPr id="4" name="Rectangle 3"/>
          <p:cNvSpPr/>
          <p:nvPr/>
        </p:nvSpPr>
        <p:spPr>
          <a:xfrm>
            <a:off x="0" y="1916832"/>
            <a:ext cx="93610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100" dirty="0" smtClean="0"/>
              <a:t>H</a:t>
            </a:r>
          </a:p>
          <a:p>
            <a:pPr algn="ctr"/>
            <a:r>
              <a:rPr lang="fr-CA" sz="1100" dirty="0" smtClean="0"/>
              <a:t>Hydrogène</a:t>
            </a:r>
          </a:p>
          <a:p>
            <a:pPr algn="ctr"/>
            <a:r>
              <a:rPr lang="fr-CA" sz="1100" dirty="0"/>
              <a:t>1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207896" y="1988840"/>
            <a:ext cx="93610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100" dirty="0" smtClean="0"/>
              <a:t>He</a:t>
            </a:r>
          </a:p>
          <a:p>
            <a:pPr algn="ctr"/>
            <a:r>
              <a:rPr lang="fr-CA" sz="1100" dirty="0" smtClean="0"/>
              <a:t> hélium</a:t>
            </a:r>
          </a:p>
          <a:p>
            <a:pPr algn="ctr"/>
            <a:r>
              <a:rPr lang="fr-CA" sz="1100" dirty="0"/>
              <a:t>2</a:t>
            </a:r>
          </a:p>
        </p:txBody>
      </p:sp>
      <p:sp>
        <p:nvSpPr>
          <p:cNvPr id="14" name="Rectangle 13"/>
          <p:cNvSpPr/>
          <p:nvPr/>
        </p:nvSpPr>
        <p:spPr>
          <a:xfrm>
            <a:off x="0" y="3140968"/>
            <a:ext cx="93610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dirty="0" smtClean="0"/>
              <a:t>Li</a:t>
            </a:r>
          </a:p>
          <a:p>
            <a:pPr algn="ctr"/>
            <a:r>
              <a:rPr lang="fr-CA" sz="1200" dirty="0" smtClean="0"/>
              <a:t>Lithium</a:t>
            </a:r>
          </a:p>
          <a:p>
            <a:pPr algn="ctr"/>
            <a:r>
              <a:rPr lang="fr-CA" sz="1200" dirty="0"/>
              <a:t>3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99592" y="3140968"/>
            <a:ext cx="93610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dirty="0" smtClean="0"/>
              <a:t>Be</a:t>
            </a:r>
          </a:p>
          <a:p>
            <a:pPr algn="ctr"/>
            <a:r>
              <a:rPr lang="fr-CA" sz="1200" dirty="0" smtClean="0"/>
              <a:t> </a:t>
            </a:r>
            <a:r>
              <a:rPr lang="fr-CA" sz="1200" dirty="0" err="1" smtClean="0"/>
              <a:t>bérylium</a:t>
            </a:r>
            <a:endParaRPr lang="fr-CA" sz="1200" dirty="0" smtClean="0"/>
          </a:p>
          <a:p>
            <a:pPr algn="ctr"/>
            <a:r>
              <a:rPr lang="fr-CA" sz="1200" dirty="0" smtClean="0"/>
              <a:t>4</a:t>
            </a:r>
            <a:endParaRPr lang="fr-CA" sz="1200" dirty="0"/>
          </a:p>
        </p:txBody>
      </p:sp>
      <p:sp>
        <p:nvSpPr>
          <p:cNvPr id="16" name="Rectangle 15"/>
          <p:cNvSpPr/>
          <p:nvPr/>
        </p:nvSpPr>
        <p:spPr>
          <a:xfrm>
            <a:off x="7308304" y="3140968"/>
            <a:ext cx="93610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dirty="0" smtClean="0"/>
              <a:t>F</a:t>
            </a:r>
          </a:p>
          <a:p>
            <a:pPr algn="ctr"/>
            <a:r>
              <a:rPr lang="fr-CA" sz="1200" dirty="0" smtClean="0"/>
              <a:t>Fluor</a:t>
            </a:r>
          </a:p>
          <a:p>
            <a:pPr algn="ctr"/>
            <a:r>
              <a:rPr lang="fr-CA" sz="1200" dirty="0"/>
              <a:t>9</a:t>
            </a:r>
          </a:p>
        </p:txBody>
      </p:sp>
      <p:sp>
        <p:nvSpPr>
          <p:cNvPr id="17" name="Rectangle 16"/>
          <p:cNvSpPr/>
          <p:nvPr/>
        </p:nvSpPr>
        <p:spPr>
          <a:xfrm>
            <a:off x="8207896" y="3140968"/>
            <a:ext cx="93610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dirty="0" smtClean="0"/>
              <a:t>Ne</a:t>
            </a:r>
          </a:p>
          <a:p>
            <a:pPr algn="ctr"/>
            <a:r>
              <a:rPr lang="fr-CA" sz="1200" dirty="0" smtClean="0"/>
              <a:t>néon</a:t>
            </a:r>
            <a:endParaRPr lang="fr-CA" sz="1200" dirty="0"/>
          </a:p>
        </p:txBody>
      </p:sp>
      <p:sp>
        <p:nvSpPr>
          <p:cNvPr id="18" name="Rectangle 17"/>
          <p:cNvSpPr/>
          <p:nvPr/>
        </p:nvSpPr>
        <p:spPr>
          <a:xfrm>
            <a:off x="3563888" y="3140968"/>
            <a:ext cx="93610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dirty="0" smtClean="0"/>
              <a:t>B</a:t>
            </a:r>
          </a:p>
          <a:p>
            <a:pPr algn="ctr"/>
            <a:r>
              <a:rPr lang="fr-CA" sz="1200" dirty="0" smtClean="0"/>
              <a:t>Bore</a:t>
            </a:r>
          </a:p>
          <a:p>
            <a:pPr algn="ctr"/>
            <a:r>
              <a:rPr lang="fr-CA" sz="1200" dirty="0"/>
              <a:t>5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499992" y="3140968"/>
            <a:ext cx="93610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dirty="0" smtClean="0"/>
              <a:t>C</a:t>
            </a:r>
          </a:p>
          <a:p>
            <a:pPr algn="ctr"/>
            <a:r>
              <a:rPr lang="fr-CA" sz="1200" dirty="0" smtClean="0"/>
              <a:t> carbone</a:t>
            </a:r>
          </a:p>
          <a:p>
            <a:pPr algn="ctr"/>
            <a:r>
              <a:rPr lang="fr-CA" sz="1200" dirty="0"/>
              <a:t>6</a:t>
            </a:r>
            <a:endParaRPr lang="fr-CA" sz="1200" dirty="0"/>
          </a:p>
        </p:txBody>
      </p:sp>
      <p:sp>
        <p:nvSpPr>
          <p:cNvPr id="20" name="Rectangle 19"/>
          <p:cNvSpPr/>
          <p:nvPr/>
        </p:nvSpPr>
        <p:spPr>
          <a:xfrm>
            <a:off x="5436096" y="3140968"/>
            <a:ext cx="93610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dirty="0" smtClean="0"/>
              <a:t>N</a:t>
            </a:r>
          </a:p>
          <a:p>
            <a:pPr algn="ctr"/>
            <a:r>
              <a:rPr lang="fr-CA" sz="1200" dirty="0" smtClean="0"/>
              <a:t>Azote</a:t>
            </a:r>
          </a:p>
          <a:p>
            <a:pPr algn="ctr"/>
            <a:r>
              <a:rPr lang="fr-CA" sz="1200" dirty="0"/>
              <a:t>7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372200" y="3140968"/>
            <a:ext cx="93610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dirty="0" smtClean="0"/>
              <a:t>O</a:t>
            </a:r>
          </a:p>
          <a:p>
            <a:pPr algn="ctr"/>
            <a:r>
              <a:rPr lang="fr-CA" sz="1200" dirty="0" smtClean="0"/>
              <a:t>Oxygène</a:t>
            </a:r>
          </a:p>
          <a:p>
            <a:pPr algn="ctr"/>
            <a:r>
              <a:rPr lang="fr-CA" sz="1200" dirty="0"/>
              <a:t>8</a:t>
            </a:r>
          </a:p>
        </p:txBody>
      </p:sp>
      <p:sp>
        <p:nvSpPr>
          <p:cNvPr id="22" name="Rectangle 21"/>
          <p:cNvSpPr/>
          <p:nvPr/>
        </p:nvSpPr>
        <p:spPr>
          <a:xfrm>
            <a:off x="899592" y="3861048"/>
            <a:ext cx="93610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dirty="0" smtClean="0"/>
              <a:t>Mg</a:t>
            </a:r>
          </a:p>
          <a:p>
            <a:pPr algn="ctr"/>
            <a:r>
              <a:rPr lang="fr-CA" sz="1200" dirty="0" smtClean="0"/>
              <a:t>Magnésium</a:t>
            </a:r>
          </a:p>
          <a:p>
            <a:pPr algn="ctr"/>
            <a:r>
              <a:rPr lang="fr-CA" sz="1200" dirty="0" smtClean="0"/>
              <a:t>12</a:t>
            </a:r>
            <a:endParaRPr lang="fr-CA" sz="1200" dirty="0"/>
          </a:p>
        </p:txBody>
      </p:sp>
      <p:sp>
        <p:nvSpPr>
          <p:cNvPr id="23" name="Rectangle 22"/>
          <p:cNvSpPr/>
          <p:nvPr/>
        </p:nvSpPr>
        <p:spPr>
          <a:xfrm>
            <a:off x="3563888" y="3861048"/>
            <a:ext cx="93610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dirty="0" smtClean="0"/>
              <a:t>Al </a:t>
            </a:r>
          </a:p>
          <a:p>
            <a:pPr algn="ctr"/>
            <a:r>
              <a:rPr lang="fr-CA" sz="1200" dirty="0" smtClean="0"/>
              <a:t>Aluminium</a:t>
            </a:r>
          </a:p>
          <a:p>
            <a:pPr algn="ctr"/>
            <a:r>
              <a:rPr lang="fr-CA" sz="1200" dirty="0" smtClean="0"/>
              <a:t>13</a:t>
            </a:r>
            <a:endParaRPr lang="fr-CA" sz="1200" dirty="0"/>
          </a:p>
        </p:txBody>
      </p:sp>
      <p:sp>
        <p:nvSpPr>
          <p:cNvPr id="24" name="Rectangle 23"/>
          <p:cNvSpPr/>
          <p:nvPr/>
        </p:nvSpPr>
        <p:spPr>
          <a:xfrm>
            <a:off x="8207896" y="3861048"/>
            <a:ext cx="93610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dirty="0" smtClean="0"/>
              <a:t>Ar</a:t>
            </a:r>
          </a:p>
          <a:p>
            <a:pPr algn="ctr"/>
            <a:r>
              <a:rPr lang="fr-CA" sz="1200" dirty="0" smtClean="0"/>
              <a:t>Argon</a:t>
            </a:r>
          </a:p>
          <a:p>
            <a:pPr algn="ctr"/>
            <a:r>
              <a:rPr lang="fr-CA" sz="1200" dirty="0" smtClean="0"/>
              <a:t>18</a:t>
            </a:r>
            <a:endParaRPr lang="fr-CA" sz="1200" dirty="0"/>
          </a:p>
        </p:txBody>
      </p:sp>
      <p:sp>
        <p:nvSpPr>
          <p:cNvPr id="25" name="Rectangle 24"/>
          <p:cNvSpPr/>
          <p:nvPr/>
        </p:nvSpPr>
        <p:spPr>
          <a:xfrm>
            <a:off x="4463480" y="3861048"/>
            <a:ext cx="93610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dirty="0" smtClean="0"/>
              <a:t>Si</a:t>
            </a:r>
          </a:p>
          <a:p>
            <a:pPr algn="ctr"/>
            <a:r>
              <a:rPr lang="fr-CA" sz="1200" dirty="0" smtClean="0"/>
              <a:t>Silicium</a:t>
            </a:r>
          </a:p>
          <a:p>
            <a:pPr algn="ctr"/>
            <a:r>
              <a:rPr lang="fr-CA" sz="1200" dirty="0" smtClean="0"/>
              <a:t>14</a:t>
            </a:r>
            <a:endParaRPr lang="fr-CA" sz="1200" dirty="0"/>
          </a:p>
        </p:txBody>
      </p:sp>
      <p:sp>
        <p:nvSpPr>
          <p:cNvPr id="26" name="Rectangle 25"/>
          <p:cNvSpPr/>
          <p:nvPr/>
        </p:nvSpPr>
        <p:spPr>
          <a:xfrm>
            <a:off x="5399584" y="3861048"/>
            <a:ext cx="93610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dirty="0" smtClean="0"/>
              <a:t>P</a:t>
            </a:r>
          </a:p>
          <a:p>
            <a:pPr algn="ctr"/>
            <a:r>
              <a:rPr lang="fr-CA" sz="1200" dirty="0" smtClean="0"/>
              <a:t>Photophore</a:t>
            </a:r>
          </a:p>
          <a:p>
            <a:pPr algn="ctr"/>
            <a:r>
              <a:rPr lang="fr-CA" sz="1200" dirty="0" smtClean="0"/>
              <a:t>15</a:t>
            </a:r>
            <a:endParaRPr lang="fr-CA" sz="1200" dirty="0"/>
          </a:p>
        </p:txBody>
      </p:sp>
      <p:sp>
        <p:nvSpPr>
          <p:cNvPr id="27" name="Rectangle 26"/>
          <p:cNvSpPr/>
          <p:nvPr/>
        </p:nvSpPr>
        <p:spPr>
          <a:xfrm>
            <a:off x="6335688" y="3861048"/>
            <a:ext cx="93610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dirty="0" smtClean="0"/>
              <a:t>S</a:t>
            </a:r>
          </a:p>
          <a:p>
            <a:pPr algn="ctr"/>
            <a:r>
              <a:rPr lang="fr-CA" sz="1200" dirty="0" smtClean="0"/>
              <a:t>Soufre</a:t>
            </a:r>
          </a:p>
          <a:p>
            <a:pPr algn="ctr"/>
            <a:r>
              <a:rPr lang="fr-CA" sz="1200" dirty="0" smtClean="0"/>
              <a:t>16</a:t>
            </a:r>
            <a:endParaRPr lang="fr-CA" sz="1200" dirty="0"/>
          </a:p>
        </p:txBody>
      </p:sp>
      <p:sp>
        <p:nvSpPr>
          <p:cNvPr id="28" name="Rectangle 27"/>
          <p:cNvSpPr/>
          <p:nvPr/>
        </p:nvSpPr>
        <p:spPr>
          <a:xfrm>
            <a:off x="7271792" y="3861048"/>
            <a:ext cx="93610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dirty="0" smtClean="0"/>
              <a:t>Ci</a:t>
            </a:r>
          </a:p>
          <a:p>
            <a:pPr algn="ctr"/>
            <a:r>
              <a:rPr lang="fr-CA" sz="1200" dirty="0" smtClean="0"/>
              <a:t>Clore</a:t>
            </a:r>
          </a:p>
          <a:p>
            <a:pPr algn="ctr"/>
            <a:r>
              <a:rPr lang="fr-CA" sz="1200" dirty="0" smtClean="0"/>
              <a:t>17</a:t>
            </a:r>
            <a:endParaRPr lang="fr-CA" sz="1200" dirty="0"/>
          </a:p>
        </p:txBody>
      </p:sp>
      <p:sp>
        <p:nvSpPr>
          <p:cNvPr id="29" name="Rectangle 28"/>
          <p:cNvSpPr/>
          <p:nvPr/>
        </p:nvSpPr>
        <p:spPr>
          <a:xfrm>
            <a:off x="0" y="3861048"/>
            <a:ext cx="93610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dirty="0" smtClean="0"/>
              <a:t>Na </a:t>
            </a:r>
          </a:p>
          <a:p>
            <a:pPr algn="ctr"/>
            <a:r>
              <a:rPr lang="fr-CA" sz="1200" dirty="0" smtClean="0"/>
              <a:t>Sodium</a:t>
            </a:r>
          </a:p>
          <a:p>
            <a:pPr algn="ctr"/>
            <a:r>
              <a:rPr lang="fr-CA" sz="1200" dirty="0" smtClean="0"/>
              <a:t>11</a:t>
            </a:r>
            <a:endParaRPr lang="fr-CA" sz="1200" dirty="0"/>
          </a:p>
        </p:txBody>
      </p:sp>
      <p:sp>
        <p:nvSpPr>
          <p:cNvPr id="30" name="Rectangle 29"/>
          <p:cNvSpPr/>
          <p:nvPr/>
        </p:nvSpPr>
        <p:spPr>
          <a:xfrm>
            <a:off x="899592" y="4581128"/>
            <a:ext cx="93610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dirty="0" smtClean="0"/>
              <a:t>Ca</a:t>
            </a:r>
          </a:p>
          <a:p>
            <a:pPr algn="ctr"/>
            <a:r>
              <a:rPr lang="fr-CA" sz="1200" dirty="0" smtClean="0"/>
              <a:t>Calcium</a:t>
            </a:r>
          </a:p>
          <a:p>
            <a:pPr algn="ctr"/>
            <a:r>
              <a:rPr lang="fr-CA" sz="1200" dirty="0" smtClean="0"/>
              <a:t>20</a:t>
            </a:r>
            <a:endParaRPr lang="fr-CA" sz="1200" dirty="0"/>
          </a:p>
        </p:txBody>
      </p:sp>
      <p:sp>
        <p:nvSpPr>
          <p:cNvPr id="31" name="Rectangle 30"/>
          <p:cNvSpPr/>
          <p:nvPr/>
        </p:nvSpPr>
        <p:spPr>
          <a:xfrm>
            <a:off x="0" y="4581128"/>
            <a:ext cx="93610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200" dirty="0" smtClean="0"/>
              <a:t>K</a:t>
            </a:r>
          </a:p>
          <a:p>
            <a:pPr algn="ctr"/>
            <a:r>
              <a:rPr lang="fr-CA" sz="1200" dirty="0" smtClean="0"/>
              <a:t>Potassium</a:t>
            </a:r>
          </a:p>
          <a:p>
            <a:pPr algn="ctr"/>
            <a:r>
              <a:rPr lang="fr-CA" sz="1200" dirty="0" smtClean="0"/>
              <a:t>19</a:t>
            </a:r>
            <a:endParaRPr lang="fr-CA" sz="1200" dirty="0"/>
          </a:p>
        </p:txBody>
      </p:sp>
      <p:cxnSp>
        <p:nvCxnSpPr>
          <p:cNvPr id="33" name="Connecteur en arc 32"/>
          <p:cNvCxnSpPr/>
          <p:nvPr/>
        </p:nvCxnSpPr>
        <p:spPr>
          <a:xfrm>
            <a:off x="3563888" y="3140968"/>
            <a:ext cx="576064" cy="504056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en angle 54"/>
          <p:cNvCxnSpPr/>
          <p:nvPr/>
        </p:nvCxnSpPr>
        <p:spPr>
          <a:xfrm rot="16200000" flipH="1">
            <a:off x="3282206" y="3435350"/>
            <a:ext cx="1433810" cy="857746"/>
          </a:xfrm>
          <a:prstGeom prst="bentConnector3">
            <a:avLst>
              <a:gd name="adj1" fmla="val 50000"/>
            </a:avLst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8" name="ZoneTexte 57"/>
          <p:cNvSpPr txBox="1"/>
          <p:nvPr/>
        </p:nvSpPr>
        <p:spPr>
          <a:xfrm>
            <a:off x="3995936" y="2348880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Non-métaux</a:t>
            </a:r>
            <a:endParaRPr lang="fr-CA" dirty="0"/>
          </a:p>
        </p:txBody>
      </p:sp>
      <p:sp>
        <p:nvSpPr>
          <p:cNvPr id="59" name="ZoneTexte 58"/>
          <p:cNvSpPr txBox="1"/>
          <p:nvPr/>
        </p:nvSpPr>
        <p:spPr>
          <a:xfrm>
            <a:off x="1331640" y="220486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métaux</a:t>
            </a:r>
            <a:endParaRPr lang="fr-CA" dirty="0"/>
          </a:p>
        </p:txBody>
      </p:sp>
      <p:sp>
        <p:nvSpPr>
          <p:cNvPr id="60" name="ZoneTexte 59"/>
          <p:cNvSpPr txBox="1"/>
          <p:nvPr/>
        </p:nvSpPr>
        <p:spPr>
          <a:xfrm>
            <a:off x="3779912" y="4725144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err="1" smtClean="0"/>
              <a:t>métalloides</a:t>
            </a:r>
            <a:endParaRPr lang="fr-CA" dirty="0"/>
          </a:p>
        </p:txBody>
      </p:sp>
      <p:sp>
        <p:nvSpPr>
          <p:cNvPr id="61" name="ZoneTexte 60"/>
          <p:cNvSpPr txBox="1"/>
          <p:nvPr/>
        </p:nvSpPr>
        <p:spPr>
          <a:xfrm>
            <a:off x="8028384" y="4581128"/>
            <a:ext cx="1260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Gaz inertes</a:t>
            </a:r>
            <a:endParaRPr lang="fr-CA" dirty="0"/>
          </a:p>
        </p:txBody>
      </p:sp>
      <p:sp>
        <p:nvSpPr>
          <p:cNvPr id="62" name="ZoneTexte 61"/>
          <p:cNvSpPr txBox="1"/>
          <p:nvPr/>
        </p:nvSpPr>
        <p:spPr>
          <a:xfrm>
            <a:off x="8063880" y="486916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Gaz rares</a:t>
            </a:r>
            <a:endParaRPr lang="fr-CA" dirty="0"/>
          </a:p>
        </p:txBody>
      </p:sp>
      <p:sp>
        <p:nvSpPr>
          <p:cNvPr id="63" name="ZoneTexte 62"/>
          <p:cNvSpPr txBox="1"/>
          <p:nvPr/>
        </p:nvSpPr>
        <p:spPr>
          <a:xfrm>
            <a:off x="0" y="530120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alcalin</a:t>
            </a:r>
            <a:endParaRPr lang="fr-CA" dirty="0"/>
          </a:p>
        </p:txBody>
      </p:sp>
      <p:sp>
        <p:nvSpPr>
          <p:cNvPr id="64" name="ZoneTexte 63"/>
          <p:cNvSpPr txBox="1"/>
          <p:nvPr/>
        </p:nvSpPr>
        <p:spPr>
          <a:xfrm>
            <a:off x="827584" y="530120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Alcalino-terreux</a:t>
            </a:r>
            <a:endParaRPr lang="fr-CA" dirty="0"/>
          </a:p>
        </p:txBody>
      </p:sp>
      <p:sp>
        <p:nvSpPr>
          <p:cNvPr id="65" name="ZoneTexte 64"/>
          <p:cNvSpPr txBox="1"/>
          <p:nvPr/>
        </p:nvSpPr>
        <p:spPr>
          <a:xfrm>
            <a:off x="7092280" y="4581128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halogène</a:t>
            </a: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75856" y="1"/>
            <a:ext cx="3168352" cy="836712"/>
          </a:xfrm>
        </p:spPr>
        <p:txBody>
          <a:bodyPr/>
          <a:lstStyle/>
          <a:p>
            <a:r>
              <a:rPr lang="fr-CA" dirty="0" smtClean="0"/>
              <a:t>chlore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2)7)8)</a:t>
            </a:r>
            <a:endParaRPr lang="fr-CA" dirty="0"/>
          </a:p>
        </p:txBody>
      </p:sp>
      <p:sp>
        <p:nvSpPr>
          <p:cNvPr id="4" name="ZoneTexte 3"/>
          <p:cNvSpPr txBox="1"/>
          <p:nvPr/>
        </p:nvSpPr>
        <p:spPr>
          <a:xfrm>
            <a:off x="323528" y="1052736"/>
            <a:ext cx="41044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Nom de </a:t>
            </a:r>
            <a:r>
              <a:rPr lang="fr-CA" dirty="0" err="1" smtClean="0"/>
              <a:t>lélément:chlore</a:t>
            </a:r>
            <a:endParaRPr lang="fr-CA" dirty="0" smtClean="0"/>
          </a:p>
          <a:p>
            <a:r>
              <a:rPr lang="fr-CA" dirty="0" err="1" smtClean="0"/>
              <a:t>Symbol:Cl</a:t>
            </a:r>
            <a:endParaRPr lang="fr-CA" dirty="0" smtClean="0"/>
          </a:p>
          <a:p>
            <a:r>
              <a:rPr lang="fr-CA" dirty="0" smtClean="0"/>
              <a:t>#case=17</a:t>
            </a:r>
          </a:p>
          <a:p>
            <a:r>
              <a:rPr lang="fr-CA" dirty="0" smtClean="0"/>
              <a:t>#protons=17</a:t>
            </a:r>
          </a:p>
          <a:p>
            <a:r>
              <a:rPr lang="fr-CA" dirty="0" smtClean="0"/>
              <a:t>#électrons=17</a:t>
            </a:r>
          </a:p>
          <a:p>
            <a:r>
              <a:rPr lang="fr-CA" dirty="0" smtClean="0"/>
              <a:t>Masse=35</a:t>
            </a:r>
          </a:p>
          <a:p>
            <a:r>
              <a:rPr lang="fr-CA" dirty="0" smtClean="0"/>
              <a:t>#neutron=18</a:t>
            </a:r>
          </a:p>
          <a:p>
            <a:endParaRPr lang="fr-CA" dirty="0" smtClean="0"/>
          </a:p>
        </p:txBody>
      </p:sp>
      <p:sp>
        <p:nvSpPr>
          <p:cNvPr id="5" name="Ellipse 4"/>
          <p:cNvSpPr/>
          <p:nvPr/>
        </p:nvSpPr>
        <p:spPr>
          <a:xfrm>
            <a:off x="5148064" y="908720"/>
            <a:ext cx="2808312" cy="295232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 dirty="0"/>
          </a:p>
        </p:txBody>
      </p:sp>
      <p:sp>
        <p:nvSpPr>
          <p:cNvPr id="6" name="Ellipse 5"/>
          <p:cNvSpPr/>
          <p:nvPr/>
        </p:nvSpPr>
        <p:spPr>
          <a:xfrm>
            <a:off x="5580112" y="1268760"/>
            <a:ext cx="1944216" cy="223224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Ellipse 6"/>
          <p:cNvSpPr/>
          <p:nvPr/>
        </p:nvSpPr>
        <p:spPr>
          <a:xfrm>
            <a:off x="5940152" y="1700808"/>
            <a:ext cx="1296144" cy="1296144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 smtClean="0"/>
              <a:t>17pt+</a:t>
            </a:r>
          </a:p>
          <a:p>
            <a:pPr algn="ctr"/>
            <a:r>
              <a:rPr lang="fr-CA" dirty="0" smtClean="0"/>
              <a:t>8n°18</a:t>
            </a:r>
            <a:endParaRPr lang="fr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98</Words>
  <Application>Microsoft Office PowerPoint</Application>
  <PresentationFormat>Affichage à l'écran (4:3)</PresentationFormat>
  <Paragraphs>79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Classification des élément dans un tableau périodique</vt:lpstr>
      <vt:lpstr>chlore</vt:lpstr>
    </vt:vector>
  </TitlesOfParts>
  <Company>CSBE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CSBE</dc:creator>
  <cp:lastModifiedBy>CSBE</cp:lastModifiedBy>
  <cp:revision>10</cp:revision>
  <dcterms:created xsi:type="dcterms:W3CDTF">2015-10-21T17:41:32Z</dcterms:created>
  <dcterms:modified xsi:type="dcterms:W3CDTF">2015-10-21T17:39:47Z</dcterms:modified>
</cp:coreProperties>
</file>