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248D3-0090-4867-9A83-26F7FE0890B2}" type="datetimeFigureOut">
              <a:rPr lang="fr-CA" smtClean="0"/>
              <a:t>21-10-15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A19B-DB6B-4ABC-9A90-E90ADE95081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248D3-0090-4867-9A83-26F7FE0890B2}" type="datetimeFigureOut">
              <a:rPr lang="fr-CA" smtClean="0"/>
              <a:t>21-10-15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A19B-DB6B-4ABC-9A90-E90ADE95081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248D3-0090-4867-9A83-26F7FE0890B2}" type="datetimeFigureOut">
              <a:rPr lang="fr-CA" smtClean="0"/>
              <a:t>21-10-15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A19B-DB6B-4ABC-9A90-E90ADE95081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248D3-0090-4867-9A83-26F7FE0890B2}" type="datetimeFigureOut">
              <a:rPr lang="fr-CA" smtClean="0"/>
              <a:t>21-10-15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A19B-DB6B-4ABC-9A90-E90ADE95081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248D3-0090-4867-9A83-26F7FE0890B2}" type="datetimeFigureOut">
              <a:rPr lang="fr-CA" smtClean="0"/>
              <a:t>21-10-15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A19B-DB6B-4ABC-9A90-E90ADE95081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248D3-0090-4867-9A83-26F7FE0890B2}" type="datetimeFigureOut">
              <a:rPr lang="fr-CA" smtClean="0"/>
              <a:t>21-10-15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A19B-DB6B-4ABC-9A90-E90ADE95081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248D3-0090-4867-9A83-26F7FE0890B2}" type="datetimeFigureOut">
              <a:rPr lang="fr-CA" smtClean="0"/>
              <a:t>21-10-15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A19B-DB6B-4ABC-9A90-E90ADE95081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248D3-0090-4867-9A83-26F7FE0890B2}" type="datetimeFigureOut">
              <a:rPr lang="fr-CA" smtClean="0"/>
              <a:t>21-10-15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A19B-DB6B-4ABC-9A90-E90ADE95081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248D3-0090-4867-9A83-26F7FE0890B2}" type="datetimeFigureOut">
              <a:rPr lang="fr-CA" smtClean="0"/>
              <a:t>21-10-15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A19B-DB6B-4ABC-9A90-E90ADE95081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248D3-0090-4867-9A83-26F7FE0890B2}" type="datetimeFigureOut">
              <a:rPr lang="fr-CA" smtClean="0"/>
              <a:t>21-10-15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A19B-DB6B-4ABC-9A90-E90ADE95081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248D3-0090-4867-9A83-26F7FE0890B2}" type="datetimeFigureOut">
              <a:rPr lang="fr-CA" smtClean="0"/>
              <a:t>21-10-15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A19B-DB6B-4ABC-9A90-E90ADE95081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248D3-0090-4867-9A83-26F7FE0890B2}" type="datetimeFigureOut">
              <a:rPr lang="fr-CA" smtClean="0"/>
              <a:t>21-10-15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4A19B-DB6B-4ABC-9A90-E90ADE950810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470025"/>
          </a:xfrm>
        </p:spPr>
        <p:txBody>
          <a:bodyPr/>
          <a:lstStyle/>
          <a:p>
            <a:r>
              <a:rPr lang="fr-CA" dirty="0" smtClean="0"/>
              <a:t>Classification des éléments dans un tableau périodique</a:t>
            </a:r>
            <a:endParaRPr lang="fr-CA" dirty="0"/>
          </a:p>
        </p:txBody>
      </p:sp>
      <p:sp>
        <p:nvSpPr>
          <p:cNvPr id="7" name="ZoneTexte 6"/>
          <p:cNvSpPr txBox="1"/>
          <p:nvPr/>
        </p:nvSpPr>
        <p:spPr>
          <a:xfrm>
            <a:off x="1835696" y="6488668"/>
            <a:ext cx="5976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Par: Arthur Nadeau</a:t>
            </a:r>
            <a:endParaRPr lang="fr-CA" dirty="0"/>
          </a:p>
        </p:txBody>
      </p:sp>
      <p:sp>
        <p:nvSpPr>
          <p:cNvPr id="10" name="Rectangle 9"/>
          <p:cNvSpPr/>
          <p:nvPr/>
        </p:nvSpPr>
        <p:spPr>
          <a:xfrm>
            <a:off x="899592" y="299695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200" dirty="0" smtClean="0">
                <a:solidFill>
                  <a:schemeClr val="tx1"/>
                </a:solidFill>
              </a:rPr>
              <a:t>LI</a:t>
            </a:r>
          </a:p>
          <a:p>
            <a:pPr algn="ctr"/>
            <a:endParaRPr lang="fr-CA" sz="1200" dirty="0" smtClean="0">
              <a:solidFill>
                <a:schemeClr val="tx1"/>
              </a:solidFill>
            </a:endParaRPr>
          </a:p>
          <a:p>
            <a:pPr algn="ctr"/>
            <a:r>
              <a:rPr lang="fr-CA" sz="1200" dirty="0" smtClean="0">
                <a:solidFill>
                  <a:schemeClr val="tx1"/>
                </a:solidFill>
              </a:rPr>
              <a:t> Lithium</a:t>
            </a:r>
          </a:p>
          <a:p>
            <a:pPr algn="ctr"/>
            <a:r>
              <a:rPr lang="fr-CA" sz="1200" dirty="0" smtClean="0">
                <a:solidFill>
                  <a:schemeClr val="tx1"/>
                </a:solidFill>
              </a:rPr>
              <a:t> 3</a:t>
            </a:r>
            <a:endParaRPr lang="fr-CA" sz="12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835696" y="486916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200" dirty="0" smtClean="0">
                <a:solidFill>
                  <a:schemeClr val="tx1"/>
                </a:solidFill>
              </a:rPr>
              <a:t>CA</a:t>
            </a:r>
          </a:p>
          <a:p>
            <a:pPr algn="ctr"/>
            <a:endParaRPr lang="fr-CA" sz="1200" dirty="0">
              <a:solidFill>
                <a:schemeClr val="tx1"/>
              </a:solidFill>
            </a:endParaRPr>
          </a:p>
          <a:p>
            <a:pPr algn="ctr"/>
            <a:r>
              <a:rPr lang="fr-CA" sz="1200" dirty="0" smtClean="0">
                <a:solidFill>
                  <a:schemeClr val="tx1"/>
                </a:solidFill>
              </a:rPr>
              <a:t>Calcium</a:t>
            </a:r>
          </a:p>
          <a:p>
            <a:pPr algn="ctr"/>
            <a:endParaRPr lang="fr-CA" sz="1200" dirty="0">
              <a:solidFill>
                <a:schemeClr val="tx1"/>
              </a:solidFill>
            </a:endParaRPr>
          </a:p>
          <a:p>
            <a:pPr algn="ctr"/>
            <a:r>
              <a:rPr lang="fr-CA" sz="1200" dirty="0" smtClean="0">
                <a:solidFill>
                  <a:schemeClr val="tx1"/>
                </a:solidFill>
              </a:rPr>
              <a:t>20</a:t>
            </a:r>
            <a:endParaRPr lang="fr-CA" sz="12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220072" y="249289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200" dirty="0" smtClean="0">
                <a:solidFill>
                  <a:schemeClr val="tx1"/>
                </a:solidFill>
              </a:rPr>
              <a:t>N</a:t>
            </a:r>
          </a:p>
          <a:p>
            <a:pPr algn="ctr"/>
            <a:endParaRPr lang="fr-CA" sz="1200" dirty="0" smtClean="0">
              <a:solidFill>
                <a:schemeClr val="tx1"/>
              </a:solidFill>
            </a:endParaRPr>
          </a:p>
          <a:p>
            <a:pPr algn="ctr"/>
            <a:r>
              <a:rPr lang="fr-CA" sz="1200" dirty="0" smtClean="0">
                <a:solidFill>
                  <a:schemeClr val="tx1"/>
                </a:solidFill>
              </a:rPr>
              <a:t>Azote </a:t>
            </a:r>
          </a:p>
          <a:p>
            <a:pPr algn="ctr"/>
            <a:endParaRPr lang="fr-CA" sz="1200" dirty="0" smtClean="0">
              <a:solidFill>
                <a:schemeClr val="tx1"/>
              </a:solidFill>
            </a:endParaRPr>
          </a:p>
          <a:p>
            <a:pPr algn="ctr"/>
            <a:r>
              <a:rPr lang="fr-CA" sz="1200" dirty="0" smtClean="0">
                <a:solidFill>
                  <a:schemeClr val="tx1"/>
                </a:solidFill>
              </a:rPr>
              <a:t>7</a:t>
            </a:r>
            <a:endParaRPr lang="fr-CA" sz="12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99592" y="486916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200" dirty="0" smtClean="0">
                <a:solidFill>
                  <a:schemeClr val="tx1"/>
                </a:solidFill>
              </a:rPr>
              <a:t>K</a:t>
            </a:r>
          </a:p>
          <a:p>
            <a:pPr algn="ctr"/>
            <a:endParaRPr lang="fr-CA" sz="1200" dirty="0">
              <a:solidFill>
                <a:schemeClr val="tx1"/>
              </a:solidFill>
            </a:endParaRPr>
          </a:p>
          <a:p>
            <a:pPr algn="ctr"/>
            <a:r>
              <a:rPr lang="fr-CA" sz="1200" dirty="0" smtClean="0">
                <a:solidFill>
                  <a:schemeClr val="tx1"/>
                </a:solidFill>
              </a:rPr>
              <a:t>Potassium</a:t>
            </a:r>
          </a:p>
          <a:p>
            <a:pPr algn="ctr"/>
            <a:endParaRPr lang="fr-CA" sz="1200" dirty="0">
              <a:solidFill>
                <a:schemeClr val="tx1"/>
              </a:solidFill>
            </a:endParaRPr>
          </a:p>
          <a:p>
            <a:pPr algn="ctr"/>
            <a:r>
              <a:rPr lang="fr-CA" sz="1200" dirty="0" smtClean="0">
                <a:solidFill>
                  <a:schemeClr val="tx1"/>
                </a:solidFill>
              </a:rPr>
              <a:t>19</a:t>
            </a:r>
            <a:endParaRPr lang="fr-CA" sz="12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092280" y="249289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200" dirty="0" smtClean="0">
                <a:solidFill>
                  <a:schemeClr val="tx1"/>
                </a:solidFill>
              </a:rPr>
              <a:t>F</a:t>
            </a:r>
          </a:p>
          <a:p>
            <a:pPr algn="ctr"/>
            <a:r>
              <a:rPr lang="fr-CA" sz="12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fr-CA" sz="1200" dirty="0" smtClean="0">
                <a:solidFill>
                  <a:schemeClr val="tx1"/>
                </a:solidFill>
              </a:rPr>
              <a:t>Fluor </a:t>
            </a:r>
          </a:p>
          <a:p>
            <a:pPr algn="ctr"/>
            <a:endParaRPr lang="fr-CA" sz="1200" dirty="0" smtClean="0">
              <a:solidFill>
                <a:schemeClr val="tx1"/>
              </a:solidFill>
            </a:endParaRPr>
          </a:p>
          <a:p>
            <a:pPr algn="ctr"/>
            <a:r>
              <a:rPr lang="fr-CA" sz="1200" dirty="0" smtClean="0">
                <a:solidFill>
                  <a:schemeClr val="tx1"/>
                </a:solidFill>
              </a:rPr>
              <a:t>9</a:t>
            </a:r>
            <a:endParaRPr lang="fr-CA" sz="12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156176" y="34290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200" dirty="0" smtClean="0">
                <a:solidFill>
                  <a:schemeClr val="tx1"/>
                </a:solidFill>
              </a:rPr>
              <a:t>S</a:t>
            </a:r>
          </a:p>
          <a:p>
            <a:pPr algn="ctr"/>
            <a:endParaRPr lang="fr-CA" sz="1200" dirty="0">
              <a:solidFill>
                <a:schemeClr val="tx1"/>
              </a:solidFill>
            </a:endParaRPr>
          </a:p>
          <a:p>
            <a:pPr algn="ctr"/>
            <a:r>
              <a:rPr lang="fr-CA" sz="1200" dirty="0" smtClean="0">
                <a:solidFill>
                  <a:schemeClr val="tx1"/>
                </a:solidFill>
              </a:rPr>
              <a:t>Soufre</a:t>
            </a:r>
          </a:p>
          <a:p>
            <a:pPr algn="ctr"/>
            <a:endParaRPr lang="fr-CA" sz="1200" dirty="0">
              <a:solidFill>
                <a:schemeClr val="tx1"/>
              </a:solidFill>
            </a:endParaRPr>
          </a:p>
          <a:p>
            <a:pPr algn="ctr"/>
            <a:r>
              <a:rPr lang="fr-CA" sz="1200" dirty="0" smtClean="0">
                <a:solidFill>
                  <a:schemeClr val="tx1"/>
                </a:solidFill>
              </a:rPr>
              <a:t>16</a:t>
            </a:r>
            <a:endParaRPr lang="fr-CA" sz="12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283968" y="249289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200" dirty="0" smtClean="0">
                <a:solidFill>
                  <a:schemeClr val="tx1"/>
                </a:solidFill>
              </a:rPr>
              <a:t>C</a:t>
            </a:r>
          </a:p>
          <a:p>
            <a:pPr algn="ctr"/>
            <a:r>
              <a:rPr lang="fr-CA" sz="12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fr-CA" sz="1200" dirty="0" smtClean="0">
                <a:solidFill>
                  <a:schemeClr val="tx1"/>
                </a:solidFill>
              </a:rPr>
              <a:t>Carbone</a:t>
            </a:r>
          </a:p>
          <a:p>
            <a:pPr algn="ctr"/>
            <a:endParaRPr lang="fr-CA" sz="1200" dirty="0" smtClean="0">
              <a:solidFill>
                <a:schemeClr val="tx1"/>
              </a:solidFill>
            </a:endParaRPr>
          </a:p>
          <a:p>
            <a:pPr algn="ctr"/>
            <a:r>
              <a:rPr lang="fr-CA" sz="1200" dirty="0" smtClean="0">
                <a:solidFill>
                  <a:schemeClr val="tx1"/>
                </a:solidFill>
              </a:rPr>
              <a:t> 6</a:t>
            </a:r>
            <a:endParaRPr lang="fr-CA" sz="12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092280" y="34290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200" dirty="0" smtClean="0">
                <a:solidFill>
                  <a:schemeClr val="tx1"/>
                </a:solidFill>
              </a:rPr>
              <a:t>CL</a:t>
            </a:r>
          </a:p>
          <a:p>
            <a:pPr algn="ctr"/>
            <a:endParaRPr lang="fr-CA" sz="1200" dirty="0">
              <a:solidFill>
                <a:schemeClr val="tx1"/>
              </a:solidFill>
            </a:endParaRPr>
          </a:p>
          <a:p>
            <a:pPr algn="ctr"/>
            <a:r>
              <a:rPr lang="fr-CA" sz="1200" dirty="0" smtClean="0">
                <a:solidFill>
                  <a:schemeClr val="tx1"/>
                </a:solidFill>
              </a:rPr>
              <a:t>Chlore</a:t>
            </a:r>
          </a:p>
          <a:p>
            <a:pPr algn="ctr"/>
            <a:endParaRPr lang="fr-CA" sz="1200" dirty="0">
              <a:solidFill>
                <a:schemeClr val="tx1"/>
              </a:solidFill>
            </a:endParaRPr>
          </a:p>
          <a:p>
            <a:pPr algn="ctr"/>
            <a:r>
              <a:rPr lang="fr-CA" sz="1200" dirty="0" smtClean="0">
                <a:solidFill>
                  <a:schemeClr val="tx1"/>
                </a:solidFill>
              </a:rPr>
              <a:t>17</a:t>
            </a:r>
            <a:endParaRPr lang="fr-CA" sz="12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028384" y="249289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200" dirty="0" smtClean="0">
                <a:solidFill>
                  <a:schemeClr val="tx1"/>
                </a:solidFill>
              </a:rPr>
              <a:t>NE</a:t>
            </a:r>
          </a:p>
          <a:p>
            <a:pPr algn="ctr"/>
            <a:endParaRPr lang="fr-CA" sz="1200" dirty="0" smtClean="0">
              <a:solidFill>
                <a:schemeClr val="tx1"/>
              </a:solidFill>
            </a:endParaRPr>
          </a:p>
          <a:p>
            <a:pPr algn="ctr"/>
            <a:r>
              <a:rPr lang="fr-CA" sz="1200" dirty="0" smtClean="0">
                <a:solidFill>
                  <a:schemeClr val="tx1"/>
                </a:solidFill>
              </a:rPr>
              <a:t>Néon </a:t>
            </a:r>
          </a:p>
          <a:p>
            <a:pPr algn="ctr"/>
            <a:endParaRPr lang="fr-CA" sz="1200" dirty="0" smtClean="0">
              <a:solidFill>
                <a:schemeClr val="tx1"/>
              </a:solidFill>
            </a:endParaRPr>
          </a:p>
          <a:p>
            <a:pPr algn="ctr"/>
            <a:r>
              <a:rPr lang="fr-CA" sz="1200" dirty="0" smtClean="0">
                <a:solidFill>
                  <a:schemeClr val="tx1"/>
                </a:solidFill>
              </a:rPr>
              <a:t>10</a:t>
            </a:r>
            <a:endParaRPr lang="fr-CA" sz="12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283968" y="34290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200" dirty="0" smtClean="0">
                <a:solidFill>
                  <a:schemeClr val="tx1"/>
                </a:solidFill>
              </a:rPr>
              <a:t>SI</a:t>
            </a:r>
          </a:p>
          <a:p>
            <a:pPr algn="ctr"/>
            <a:endParaRPr lang="fr-CA" sz="1200" dirty="0">
              <a:solidFill>
                <a:schemeClr val="tx1"/>
              </a:solidFill>
            </a:endParaRPr>
          </a:p>
          <a:p>
            <a:pPr algn="ctr"/>
            <a:r>
              <a:rPr lang="fr-CA" sz="1200" dirty="0" smtClean="0">
                <a:solidFill>
                  <a:schemeClr val="tx1"/>
                </a:solidFill>
              </a:rPr>
              <a:t>Silicium</a:t>
            </a:r>
          </a:p>
          <a:p>
            <a:pPr algn="ctr"/>
            <a:endParaRPr lang="fr-CA" sz="1200" dirty="0">
              <a:solidFill>
                <a:schemeClr val="tx1"/>
              </a:solidFill>
            </a:endParaRPr>
          </a:p>
          <a:p>
            <a:pPr algn="ctr"/>
            <a:r>
              <a:rPr lang="fr-CA" sz="1200" dirty="0" smtClean="0">
                <a:solidFill>
                  <a:schemeClr val="tx1"/>
                </a:solidFill>
              </a:rPr>
              <a:t>14</a:t>
            </a:r>
            <a:endParaRPr lang="fr-CA" sz="12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835696" y="393305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200" dirty="0" smtClean="0">
                <a:solidFill>
                  <a:schemeClr val="tx1"/>
                </a:solidFill>
              </a:rPr>
              <a:t>MG</a:t>
            </a:r>
          </a:p>
          <a:p>
            <a:pPr algn="ctr"/>
            <a:endParaRPr lang="fr-CA" sz="1200" dirty="0" smtClean="0">
              <a:solidFill>
                <a:schemeClr val="tx1"/>
              </a:solidFill>
            </a:endParaRPr>
          </a:p>
          <a:p>
            <a:pPr algn="ctr"/>
            <a:r>
              <a:rPr lang="fr-CA" sz="1200" dirty="0" smtClean="0">
                <a:solidFill>
                  <a:schemeClr val="tx1"/>
                </a:solidFill>
              </a:rPr>
              <a:t>Magnésium </a:t>
            </a:r>
          </a:p>
          <a:p>
            <a:pPr algn="ctr"/>
            <a:endParaRPr lang="fr-CA" sz="1200" dirty="0">
              <a:solidFill>
                <a:schemeClr val="tx1"/>
              </a:solidFill>
            </a:endParaRPr>
          </a:p>
          <a:p>
            <a:pPr algn="ctr"/>
            <a:r>
              <a:rPr lang="fr-CA" sz="1200" dirty="0" smtClean="0">
                <a:solidFill>
                  <a:schemeClr val="tx1"/>
                </a:solidFill>
              </a:rPr>
              <a:t>12</a:t>
            </a:r>
            <a:endParaRPr lang="fr-CA" sz="12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347864" y="34290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200" dirty="0" smtClean="0">
                <a:solidFill>
                  <a:schemeClr val="tx1"/>
                </a:solidFill>
              </a:rPr>
              <a:t>AL </a:t>
            </a:r>
          </a:p>
          <a:p>
            <a:pPr algn="ctr"/>
            <a:endParaRPr lang="fr-CA" sz="1200" dirty="0">
              <a:solidFill>
                <a:schemeClr val="tx1"/>
              </a:solidFill>
            </a:endParaRPr>
          </a:p>
          <a:p>
            <a:pPr algn="ctr"/>
            <a:r>
              <a:rPr lang="fr-CA" sz="1200" dirty="0" smtClean="0">
                <a:solidFill>
                  <a:schemeClr val="tx1"/>
                </a:solidFill>
              </a:rPr>
              <a:t>Aluminium </a:t>
            </a:r>
          </a:p>
          <a:p>
            <a:pPr algn="ctr"/>
            <a:endParaRPr lang="fr-CA" sz="1200" dirty="0">
              <a:solidFill>
                <a:schemeClr val="tx1"/>
              </a:solidFill>
            </a:endParaRPr>
          </a:p>
          <a:p>
            <a:pPr algn="ctr"/>
            <a:r>
              <a:rPr lang="fr-CA" sz="1200" dirty="0" smtClean="0">
                <a:solidFill>
                  <a:schemeClr val="tx1"/>
                </a:solidFill>
              </a:rPr>
              <a:t>13</a:t>
            </a:r>
            <a:endParaRPr lang="fr-CA" sz="12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8028384" y="34290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200" dirty="0" smtClean="0">
                <a:solidFill>
                  <a:schemeClr val="tx1"/>
                </a:solidFill>
              </a:rPr>
              <a:t>AR</a:t>
            </a:r>
          </a:p>
          <a:p>
            <a:pPr algn="ctr"/>
            <a:endParaRPr lang="fr-CA" sz="1200" dirty="0">
              <a:solidFill>
                <a:schemeClr val="tx1"/>
              </a:solidFill>
            </a:endParaRPr>
          </a:p>
          <a:p>
            <a:pPr algn="ctr"/>
            <a:r>
              <a:rPr lang="fr-CA" sz="1200" dirty="0" smtClean="0">
                <a:solidFill>
                  <a:schemeClr val="tx1"/>
                </a:solidFill>
              </a:rPr>
              <a:t>Argon</a:t>
            </a:r>
          </a:p>
          <a:p>
            <a:pPr algn="ctr"/>
            <a:endParaRPr lang="fr-CA" sz="1200" dirty="0">
              <a:solidFill>
                <a:schemeClr val="tx1"/>
              </a:solidFill>
            </a:endParaRPr>
          </a:p>
          <a:p>
            <a:pPr algn="ctr"/>
            <a:r>
              <a:rPr lang="fr-CA" sz="1200" dirty="0" smtClean="0">
                <a:solidFill>
                  <a:schemeClr val="tx1"/>
                </a:solidFill>
              </a:rPr>
              <a:t>18</a:t>
            </a:r>
            <a:endParaRPr lang="fr-CA" sz="12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347864" y="249289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200" dirty="0" smtClean="0">
                <a:solidFill>
                  <a:schemeClr val="tx1"/>
                </a:solidFill>
              </a:rPr>
              <a:t>B</a:t>
            </a:r>
          </a:p>
          <a:p>
            <a:pPr algn="ctr"/>
            <a:endParaRPr lang="fr-CA" sz="1200" dirty="0" smtClean="0">
              <a:solidFill>
                <a:schemeClr val="tx1"/>
              </a:solidFill>
            </a:endParaRPr>
          </a:p>
          <a:p>
            <a:pPr algn="ctr"/>
            <a:r>
              <a:rPr lang="fr-CA" sz="1200" dirty="0" smtClean="0">
                <a:solidFill>
                  <a:schemeClr val="tx1"/>
                </a:solidFill>
              </a:rPr>
              <a:t>Bore </a:t>
            </a:r>
          </a:p>
          <a:p>
            <a:pPr algn="ctr"/>
            <a:endParaRPr lang="fr-CA" sz="1200" dirty="0" smtClean="0">
              <a:solidFill>
                <a:schemeClr val="tx1"/>
              </a:solidFill>
            </a:endParaRPr>
          </a:p>
          <a:p>
            <a:pPr algn="ctr"/>
            <a:r>
              <a:rPr lang="fr-CA" sz="1200" dirty="0" smtClean="0">
                <a:solidFill>
                  <a:schemeClr val="tx1"/>
                </a:solidFill>
              </a:rPr>
              <a:t>5</a:t>
            </a:r>
            <a:endParaRPr lang="fr-CA" sz="12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028384" y="155679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200" dirty="0" smtClean="0">
                <a:solidFill>
                  <a:schemeClr val="tx1"/>
                </a:solidFill>
              </a:rPr>
              <a:t>HE</a:t>
            </a:r>
          </a:p>
          <a:p>
            <a:pPr algn="ctr"/>
            <a:endParaRPr lang="fr-CA" sz="1200" dirty="0" smtClean="0">
              <a:solidFill>
                <a:schemeClr val="tx1"/>
              </a:solidFill>
            </a:endParaRPr>
          </a:p>
          <a:p>
            <a:pPr algn="ctr"/>
            <a:r>
              <a:rPr lang="fr-CA" sz="1200" dirty="0" smtClean="0">
                <a:solidFill>
                  <a:schemeClr val="tx1"/>
                </a:solidFill>
              </a:rPr>
              <a:t> Hélium </a:t>
            </a:r>
          </a:p>
          <a:p>
            <a:pPr algn="ctr"/>
            <a:r>
              <a:rPr lang="fr-CA" sz="1200" dirty="0" smtClean="0">
                <a:solidFill>
                  <a:schemeClr val="tx1"/>
                </a:solidFill>
              </a:rPr>
              <a:t>2</a:t>
            </a:r>
            <a:endParaRPr lang="fr-CA" sz="12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99592" y="393305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200" dirty="0" smtClean="0">
                <a:solidFill>
                  <a:schemeClr val="tx1"/>
                </a:solidFill>
              </a:rPr>
              <a:t>NA</a:t>
            </a:r>
          </a:p>
          <a:p>
            <a:pPr algn="ctr"/>
            <a:endParaRPr lang="fr-CA" sz="1200" dirty="0" smtClean="0">
              <a:solidFill>
                <a:schemeClr val="tx1"/>
              </a:solidFill>
            </a:endParaRPr>
          </a:p>
          <a:p>
            <a:pPr algn="ctr"/>
            <a:r>
              <a:rPr lang="fr-CA" sz="1200" dirty="0" smtClean="0">
                <a:solidFill>
                  <a:schemeClr val="tx1"/>
                </a:solidFill>
              </a:rPr>
              <a:t>Sodium</a:t>
            </a:r>
          </a:p>
          <a:p>
            <a:pPr algn="ctr"/>
            <a:r>
              <a:rPr lang="fr-CA" sz="1200" dirty="0" smtClean="0">
                <a:solidFill>
                  <a:schemeClr val="tx1"/>
                </a:solidFill>
              </a:rPr>
              <a:t> 11</a:t>
            </a:r>
            <a:endParaRPr lang="fr-CA" sz="12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220072" y="34290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200" dirty="0" smtClean="0">
                <a:solidFill>
                  <a:schemeClr val="tx1"/>
                </a:solidFill>
              </a:rPr>
              <a:t>P</a:t>
            </a:r>
          </a:p>
          <a:p>
            <a:pPr algn="ctr"/>
            <a:endParaRPr lang="fr-CA" sz="1200" dirty="0">
              <a:solidFill>
                <a:schemeClr val="tx1"/>
              </a:solidFill>
            </a:endParaRPr>
          </a:p>
          <a:p>
            <a:pPr algn="ctr"/>
            <a:r>
              <a:rPr lang="fr-CA" sz="1200" dirty="0" smtClean="0">
                <a:solidFill>
                  <a:schemeClr val="tx1"/>
                </a:solidFill>
              </a:rPr>
              <a:t>Phosphore</a:t>
            </a:r>
          </a:p>
          <a:p>
            <a:pPr algn="ctr"/>
            <a:endParaRPr lang="fr-CA" sz="1200" dirty="0">
              <a:solidFill>
                <a:schemeClr val="tx1"/>
              </a:solidFill>
            </a:endParaRPr>
          </a:p>
          <a:p>
            <a:pPr algn="ctr"/>
            <a:r>
              <a:rPr lang="fr-CA" sz="1200" dirty="0" smtClean="0">
                <a:solidFill>
                  <a:schemeClr val="tx1"/>
                </a:solidFill>
              </a:rPr>
              <a:t>15</a:t>
            </a:r>
            <a:endParaRPr lang="fr-CA" sz="12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156176" y="249289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200" dirty="0" smtClean="0">
                <a:solidFill>
                  <a:schemeClr val="tx1"/>
                </a:solidFill>
              </a:rPr>
              <a:t>O</a:t>
            </a:r>
          </a:p>
          <a:p>
            <a:pPr algn="ctr"/>
            <a:endParaRPr lang="fr-CA" sz="1200" dirty="0" smtClean="0">
              <a:solidFill>
                <a:schemeClr val="tx1"/>
              </a:solidFill>
            </a:endParaRPr>
          </a:p>
          <a:p>
            <a:pPr algn="ctr"/>
            <a:r>
              <a:rPr lang="fr-CA" sz="1200" dirty="0" smtClean="0">
                <a:solidFill>
                  <a:schemeClr val="tx1"/>
                </a:solidFill>
              </a:rPr>
              <a:t>Oxygène </a:t>
            </a:r>
          </a:p>
          <a:p>
            <a:pPr algn="ctr"/>
            <a:endParaRPr lang="fr-CA" sz="1200" dirty="0" smtClean="0">
              <a:solidFill>
                <a:schemeClr val="tx1"/>
              </a:solidFill>
            </a:endParaRPr>
          </a:p>
          <a:p>
            <a:pPr algn="ctr"/>
            <a:r>
              <a:rPr lang="fr-CA" sz="1200" dirty="0" smtClean="0">
                <a:solidFill>
                  <a:schemeClr val="tx1"/>
                </a:solidFill>
              </a:rPr>
              <a:t>8</a:t>
            </a:r>
            <a:endParaRPr lang="fr-CA" sz="12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835696" y="299695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200" dirty="0" smtClean="0">
                <a:solidFill>
                  <a:schemeClr val="tx1"/>
                </a:solidFill>
              </a:rPr>
              <a:t>BE</a:t>
            </a:r>
          </a:p>
          <a:p>
            <a:pPr algn="ctr"/>
            <a:endParaRPr lang="fr-CA" sz="1200" dirty="0" smtClean="0">
              <a:solidFill>
                <a:schemeClr val="tx1"/>
              </a:solidFill>
            </a:endParaRPr>
          </a:p>
          <a:p>
            <a:pPr algn="ctr"/>
            <a:r>
              <a:rPr lang="fr-CA" sz="1200" dirty="0" smtClean="0">
                <a:solidFill>
                  <a:schemeClr val="tx1"/>
                </a:solidFill>
              </a:rPr>
              <a:t>Béryllium</a:t>
            </a:r>
          </a:p>
          <a:p>
            <a:pPr algn="ctr"/>
            <a:r>
              <a:rPr lang="fr-CA" sz="1200" dirty="0" smtClean="0">
                <a:solidFill>
                  <a:schemeClr val="tx1"/>
                </a:solidFill>
              </a:rPr>
              <a:t> 4</a:t>
            </a:r>
            <a:endParaRPr lang="fr-CA" sz="12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275856" y="2492896"/>
            <a:ext cx="144016" cy="93610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>
              <a:solidFill>
                <a:srgbClr val="FF0000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211960" y="3429000"/>
            <a:ext cx="144016" cy="93610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2" name="Rectangle 41"/>
          <p:cNvSpPr/>
          <p:nvPr/>
        </p:nvSpPr>
        <p:spPr>
          <a:xfrm>
            <a:off x="3275856" y="3356992"/>
            <a:ext cx="1080120" cy="14401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3" name="ZoneTexte 42"/>
          <p:cNvSpPr txBox="1"/>
          <p:nvPr/>
        </p:nvSpPr>
        <p:spPr>
          <a:xfrm>
            <a:off x="1979712" y="1916832"/>
            <a:ext cx="901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/>
              <a:t>Métaux</a:t>
            </a:r>
            <a:endParaRPr lang="fr-CA" dirty="0"/>
          </a:p>
        </p:txBody>
      </p:sp>
      <p:sp>
        <p:nvSpPr>
          <p:cNvPr id="44" name="ZoneTexte 43"/>
          <p:cNvSpPr txBox="1"/>
          <p:nvPr/>
        </p:nvSpPr>
        <p:spPr>
          <a:xfrm>
            <a:off x="6516216" y="1844824"/>
            <a:ext cx="1352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/>
              <a:t>Non-métaux</a:t>
            </a:r>
            <a:endParaRPr lang="fr-CA" dirty="0"/>
          </a:p>
        </p:txBody>
      </p:sp>
      <p:sp>
        <p:nvSpPr>
          <p:cNvPr id="45" name="ZoneTexte 44"/>
          <p:cNvSpPr txBox="1"/>
          <p:nvPr/>
        </p:nvSpPr>
        <p:spPr>
          <a:xfrm>
            <a:off x="3563888" y="4437112"/>
            <a:ext cx="1288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/>
              <a:t>Métalloïdes</a:t>
            </a:r>
            <a:endParaRPr lang="fr-CA" dirty="0"/>
          </a:p>
        </p:txBody>
      </p:sp>
      <p:sp>
        <p:nvSpPr>
          <p:cNvPr id="46" name="ZoneTexte 45"/>
          <p:cNvSpPr txBox="1"/>
          <p:nvPr/>
        </p:nvSpPr>
        <p:spPr>
          <a:xfrm rot="19827063">
            <a:off x="794314" y="6051680"/>
            <a:ext cx="804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/>
              <a:t>Alcalin</a:t>
            </a:r>
            <a:endParaRPr lang="fr-CA" dirty="0"/>
          </a:p>
        </p:txBody>
      </p:sp>
      <p:sp>
        <p:nvSpPr>
          <p:cNvPr id="47" name="ZoneTexte 46"/>
          <p:cNvSpPr txBox="1"/>
          <p:nvPr/>
        </p:nvSpPr>
        <p:spPr>
          <a:xfrm>
            <a:off x="7908662" y="4509120"/>
            <a:ext cx="1235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/>
              <a:t>Gaz inertes</a:t>
            </a:r>
            <a:endParaRPr lang="fr-CA" dirty="0"/>
          </a:p>
        </p:txBody>
      </p:sp>
      <p:sp>
        <p:nvSpPr>
          <p:cNvPr id="48" name="ZoneTexte 47"/>
          <p:cNvSpPr txBox="1"/>
          <p:nvPr/>
        </p:nvSpPr>
        <p:spPr>
          <a:xfrm>
            <a:off x="8090250" y="4869160"/>
            <a:ext cx="1053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/>
              <a:t>Gaz rares</a:t>
            </a:r>
            <a:endParaRPr lang="fr-CA" dirty="0"/>
          </a:p>
        </p:txBody>
      </p:sp>
      <p:sp>
        <p:nvSpPr>
          <p:cNvPr id="49" name="ZoneTexte 48"/>
          <p:cNvSpPr txBox="1"/>
          <p:nvPr/>
        </p:nvSpPr>
        <p:spPr>
          <a:xfrm rot="19848731">
            <a:off x="1891048" y="5831628"/>
            <a:ext cx="1680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/>
              <a:t>Alcalino-terreux</a:t>
            </a:r>
            <a:endParaRPr lang="fr-CA" dirty="0"/>
          </a:p>
        </p:txBody>
      </p:sp>
      <p:sp>
        <p:nvSpPr>
          <p:cNvPr id="50" name="ZoneTexte 49"/>
          <p:cNvSpPr txBox="1"/>
          <p:nvPr/>
        </p:nvSpPr>
        <p:spPr>
          <a:xfrm rot="19925662">
            <a:off x="6756224" y="4594959"/>
            <a:ext cx="1074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/>
              <a:t>Halogène</a:t>
            </a:r>
            <a:endParaRPr lang="fr-CA" dirty="0"/>
          </a:p>
        </p:txBody>
      </p:sp>
      <p:sp>
        <p:nvSpPr>
          <p:cNvPr id="53" name="Rectangle 52"/>
          <p:cNvSpPr/>
          <p:nvPr/>
        </p:nvSpPr>
        <p:spPr>
          <a:xfrm>
            <a:off x="899592" y="1700808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200" dirty="0" smtClean="0">
                <a:solidFill>
                  <a:schemeClr val="tx1"/>
                </a:solidFill>
              </a:rPr>
              <a:t> H </a:t>
            </a:r>
          </a:p>
          <a:p>
            <a:pPr algn="ctr"/>
            <a:endParaRPr lang="fr-CA" sz="1200" dirty="0">
              <a:solidFill>
                <a:schemeClr val="tx1"/>
              </a:solidFill>
            </a:endParaRPr>
          </a:p>
          <a:p>
            <a:pPr algn="ctr"/>
            <a:r>
              <a:rPr lang="fr-CA" sz="1200" dirty="0" smtClean="0">
                <a:solidFill>
                  <a:schemeClr val="tx1"/>
                </a:solidFill>
              </a:rPr>
              <a:t>Hydrogène </a:t>
            </a:r>
          </a:p>
          <a:p>
            <a:pPr algn="ctr"/>
            <a:endParaRPr lang="fr-CA" sz="1200" dirty="0">
              <a:solidFill>
                <a:schemeClr val="tx1"/>
              </a:solidFill>
            </a:endParaRPr>
          </a:p>
          <a:p>
            <a:pPr algn="ctr"/>
            <a:r>
              <a:rPr lang="fr-CA" sz="1200" dirty="0" smtClean="0">
                <a:solidFill>
                  <a:schemeClr val="tx1"/>
                </a:solidFill>
              </a:rPr>
              <a:t>1</a:t>
            </a:r>
            <a:endParaRPr lang="fr-CA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llipse 6"/>
          <p:cNvSpPr/>
          <p:nvPr/>
        </p:nvSpPr>
        <p:spPr>
          <a:xfrm>
            <a:off x="5364088" y="2708920"/>
            <a:ext cx="2088232" cy="19225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Hydrogène</a:t>
            </a:r>
            <a:endParaRPr lang="fr-CA" dirty="0"/>
          </a:p>
        </p:txBody>
      </p:sp>
      <p:sp>
        <p:nvSpPr>
          <p:cNvPr id="4" name="ZoneTexte 3"/>
          <p:cNvSpPr txBox="1"/>
          <p:nvPr/>
        </p:nvSpPr>
        <p:spPr>
          <a:xfrm>
            <a:off x="323528" y="1988840"/>
            <a:ext cx="3875869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/>
              <a:t>N</a:t>
            </a:r>
            <a:r>
              <a:rPr lang="fr-CA" sz="2400" dirty="0" smtClean="0"/>
              <a:t>om de l’élément: Hydrogène</a:t>
            </a:r>
          </a:p>
          <a:p>
            <a:r>
              <a:rPr lang="fr-CA" sz="2400" dirty="0" smtClean="0"/>
              <a:t>Symbole: H</a:t>
            </a:r>
          </a:p>
          <a:p>
            <a:r>
              <a:rPr lang="fr-CA" sz="2400" dirty="0" smtClean="0"/>
              <a:t>#Case=1</a:t>
            </a:r>
          </a:p>
          <a:p>
            <a:r>
              <a:rPr lang="fr-CA" sz="2400" dirty="0" smtClean="0"/>
              <a:t>#Protons=1</a:t>
            </a:r>
          </a:p>
          <a:p>
            <a:r>
              <a:rPr lang="fr-CA" sz="2400" dirty="0" smtClean="0"/>
              <a:t>#électrons=1</a:t>
            </a:r>
          </a:p>
          <a:p>
            <a:r>
              <a:rPr lang="fr-CA" sz="2400" dirty="0" smtClean="0"/>
              <a:t>Masse atomique:1</a:t>
            </a:r>
          </a:p>
          <a:p>
            <a:r>
              <a:rPr lang="fr-CA" sz="2400" dirty="0" smtClean="0"/>
              <a:t>#Neutron=0</a:t>
            </a:r>
            <a:endParaRPr lang="fr-CA" sz="2400" dirty="0"/>
          </a:p>
        </p:txBody>
      </p:sp>
      <p:sp>
        <p:nvSpPr>
          <p:cNvPr id="5" name="Ellipse 4"/>
          <p:cNvSpPr/>
          <p:nvPr/>
        </p:nvSpPr>
        <p:spPr>
          <a:xfrm>
            <a:off x="5940152" y="3140968"/>
            <a:ext cx="914400" cy="914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109</Words>
  <Application>Microsoft Office PowerPoint</Application>
  <PresentationFormat>Affichage à l'écran (4:3)</PresentationFormat>
  <Paragraphs>114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Classification des éléments dans un tableau périodique</vt:lpstr>
      <vt:lpstr>Hydrogène</vt:lpstr>
    </vt:vector>
  </TitlesOfParts>
  <Company>CSBE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Classification des éléments dans un tableau périodique</dc:title>
  <dc:creator>CSBE</dc:creator>
  <cp:lastModifiedBy>CSBE</cp:lastModifiedBy>
  <cp:revision>6</cp:revision>
  <dcterms:created xsi:type="dcterms:W3CDTF">2015-10-21T17:50:50Z</dcterms:created>
  <dcterms:modified xsi:type="dcterms:W3CDTF">2015-10-21T18:39:59Z</dcterms:modified>
</cp:coreProperties>
</file>