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92E4-CDC3-4B78-B463-130DD3D9B9B5}" type="datetimeFigureOut">
              <a:rPr lang="fr-CA" smtClean="0"/>
              <a:pPr/>
              <a:t>2016-05-27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86ED-F98E-4008-9C00-CF42B275EB9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92E4-CDC3-4B78-B463-130DD3D9B9B5}" type="datetimeFigureOut">
              <a:rPr lang="fr-CA" smtClean="0"/>
              <a:pPr/>
              <a:t>2016-05-27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86ED-F98E-4008-9C00-CF42B275EB9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92E4-CDC3-4B78-B463-130DD3D9B9B5}" type="datetimeFigureOut">
              <a:rPr lang="fr-CA" smtClean="0"/>
              <a:pPr/>
              <a:t>2016-05-27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86ED-F98E-4008-9C00-CF42B275EB9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92E4-CDC3-4B78-B463-130DD3D9B9B5}" type="datetimeFigureOut">
              <a:rPr lang="fr-CA" smtClean="0"/>
              <a:pPr/>
              <a:t>2016-05-27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86ED-F98E-4008-9C00-CF42B275EB9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92E4-CDC3-4B78-B463-130DD3D9B9B5}" type="datetimeFigureOut">
              <a:rPr lang="fr-CA" smtClean="0"/>
              <a:pPr/>
              <a:t>2016-05-27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86ED-F98E-4008-9C00-CF42B275EB9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92E4-CDC3-4B78-B463-130DD3D9B9B5}" type="datetimeFigureOut">
              <a:rPr lang="fr-CA" smtClean="0"/>
              <a:pPr/>
              <a:t>2016-05-27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86ED-F98E-4008-9C00-CF42B275EB9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92E4-CDC3-4B78-B463-130DD3D9B9B5}" type="datetimeFigureOut">
              <a:rPr lang="fr-CA" smtClean="0"/>
              <a:pPr/>
              <a:t>2016-05-27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86ED-F98E-4008-9C00-CF42B275EB9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92E4-CDC3-4B78-B463-130DD3D9B9B5}" type="datetimeFigureOut">
              <a:rPr lang="fr-CA" smtClean="0"/>
              <a:pPr/>
              <a:t>2016-05-27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86ED-F98E-4008-9C00-CF42B275EB9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92E4-CDC3-4B78-B463-130DD3D9B9B5}" type="datetimeFigureOut">
              <a:rPr lang="fr-CA" smtClean="0"/>
              <a:pPr/>
              <a:t>2016-05-27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86ED-F98E-4008-9C00-CF42B275EB9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92E4-CDC3-4B78-B463-130DD3D9B9B5}" type="datetimeFigureOut">
              <a:rPr lang="fr-CA" smtClean="0"/>
              <a:pPr/>
              <a:t>2016-05-27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86ED-F98E-4008-9C00-CF42B275EB9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F92E4-CDC3-4B78-B463-130DD3D9B9B5}" type="datetimeFigureOut">
              <a:rPr lang="fr-CA" smtClean="0"/>
              <a:pPr/>
              <a:t>2016-05-27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D86ED-F98E-4008-9C00-CF42B275EB9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F92E4-CDC3-4B78-B463-130DD3D9B9B5}" type="datetimeFigureOut">
              <a:rPr lang="fr-CA" smtClean="0"/>
              <a:pPr/>
              <a:t>2016-05-27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FD86ED-F98E-4008-9C00-CF42B275EB94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7772400" cy="1470025"/>
          </a:xfrm>
        </p:spPr>
        <p:txBody>
          <a:bodyPr/>
          <a:lstStyle/>
          <a:p>
            <a:r>
              <a:rPr lang="fr-CA" dirty="0" smtClean="0">
                <a:latin typeface="Courier New" pitchFamily="49" charset="0"/>
                <a:cs typeface="Courier New" pitchFamily="49" charset="0"/>
              </a:rPr>
              <a:t>Procédés de séparations</a:t>
            </a:r>
            <a:endParaRPr lang="fr-CA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15616" y="1700808"/>
            <a:ext cx="6400800" cy="4896544"/>
          </a:xfrm>
        </p:spPr>
        <p:txBody>
          <a:bodyPr>
            <a:normAutofit/>
          </a:bodyPr>
          <a:lstStyle/>
          <a:p>
            <a:r>
              <a:rPr lang="fr-CA" sz="2000" dirty="0" smtClean="0"/>
              <a:t>Fait par Nicolas Gagnon</a:t>
            </a:r>
          </a:p>
          <a:p>
            <a:r>
              <a:rPr lang="fr-CA" sz="2000" dirty="0" smtClean="0"/>
              <a:t>Justin Bolduc</a:t>
            </a:r>
          </a:p>
          <a:p>
            <a:r>
              <a:rPr lang="fr-CA" sz="2000" dirty="0" smtClean="0"/>
              <a:t>Et</a:t>
            </a:r>
          </a:p>
          <a:p>
            <a:r>
              <a:rPr lang="fr-CA" sz="2000" dirty="0" smtClean="0"/>
              <a:t>Thomas Lepage</a:t>
            </a:r>
            <a:endParaRPr lang="fr-CA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 #1 Sédimentation</a:t>
            </a:r>
            <a:endParaRPr lang="fr-CA" dirty="0"/>
          </a:p>
        </p:txBody>
      </p:sp>
      <p:sp>
        <p:nvSpPr>
          <p:cNvPr id="4" name="Cylindre 3"/>
          <p:cNvSpPr/>
          <p:nvPr/>
        </p:nvSpPr>
        <p:spPr>
          <a:xfrm>
            <a:off x="2915816" y="2852936"/>
            <a:ext cx="1728192" cy="1944216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3347864" y="3789040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67944" y="3789040"/>
            <a:ext cx="288032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3419872" y="3429000"/>
            <a:ext cx="288032" cy="28803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Flèche vers le haut 10"/>
          <p:cNvSpPr/>
          <p:nvPr/>
        </p:nvSpPr>
        <p:spPr>
          <a:xfrm>
            <a:off x="4139952" y="3501008"/>
            <a:ext cx="144016" cy="28803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Flèche vers le bas 11"/>
          <p:cNvSpPr/>
          <p:nvPr/>
        </p:nvSpPr>
        <p:spPr>
          <a:xfrm>
            <a:off x="3347864" y="4077072"/>
            <a:ext cx="14401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12"/>
          <p:cNvSpPr/>
          <p:nvPr/>
        </p:nvSpPr>
        <p:spPr>
          <a:xfrm>
            <a:off x="3347864" y="4509120"/>
            <a:ext cx="288032" cy="28803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971600" y="2276872"/>
            <a:ext cx="122413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vermiculite</a:t>
            </a:r>
            <a:endParaRPr lang="fr-CA" dirty="0"/>
          </a:p>
        </p:txBody>
      </p:sp>
      <p:sp>
        <p:nvSpPr>
          <p:cNvPr id="18" name="Flèche droite 17"/>
          <p:cNvSpPr/>
          <p:nvPr/>
        </p:nvSpPr>
        <p:spPr>
          <a:xfrm rot="1585016">
            <a:off x="1437627" y="2912882"/>
            <a:ext cx="1955606" cy="2880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ZoneTexte 18"/>
          <p:cNvSpPr txBox="1"/>
          <p:nvPr/>
        </p:nvSpPr>
        <p:spPr>
          <a:xfrm>
            <a:off x="5436096" y="41490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u="sng" dirty="0" smtClean="0"/>
              <a:t>résidu</a:t>
            </a:r>
            <a:endParaRPr lang="fr-CA" u="sng" dirty="0"/>
          </a:p>
        </p:txBody>
      </p:sp>
      <p:sp>
        <p:nvSpPr>
          <p:cNvPr id="20" name="Flèche gauche 19"/>
          <p:cNvSpPr/>
          <p:nvPr/>
        </p:nvSpPr>
        <p:spPr>
          <a:xfrm rot="20877399">
            <a:off x="4139952" y="4365104"/>
            <a:ext cx="1296144" cy="288032"/>
          </a:xfrm>
          <a:prstGeom prst="lef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364088" y="3429000"/>
            <a:ext cx="1944216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Solide  </a:t>
            </a:r>
            <a:r>
              <a:rPr lang="fr-CA" dirty="0"/>
              <a:t>	</a:t>
            </a:r>
            <a:r>
              <a:rPr lang="fr-CA" dirty="0" smtClean="0"/>
              <a:t>soluble</a:t>
            </a:r>
            <a:endParaRPr lang="fr-CA" dirty="0"/>
          </a:p>
        </p:txBody>
      </p:sp>
      <p:sp>
        <p:nvSpPr>
          <p:cNvPr id="22" name="ZoneTexte 21"/>
          <p:cNvSpPr txBox="1"/>
          <p:nvPr/>
        </p:nvSpPr>
        <p:spPr>
          <a:xfrm>
            <a:off x="4788024" y="2636912"/>
            <a:ext cx="1440160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flotte</a:t>
            </a:r>
            <a:endParaRPr lang="fr-CA" dirty="0"/>
          </a:p>
        </p:txBody>
      </p:sp>
      <p:sp>
        <p:nvSpPr>
          <p:cNvPr id="23" name="ZoneTexte 22"/>
          <p:cNvSpPr txBox="1"/>
          <p:nvPr/>
        </p:nvSpPr>
        <p:spPr>
          <a:xfrm>
            <a:off x="6084168" y="1988840"/>
            <a:ext cx="1512168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fr-CA" dirty="0" smtClean="0"/>
              <a:t>surnagent</a:t>
            </a:r>
            <a:endParaRPr lang="fr-CA" dirty="0"/>
          </a:p>
        </p:txBody>
      </p:sp>
      <p:sp>
        <p:nvSpPr>
          <p:cNvPr id="24" name="Forme libre 23"/>
          <p:cNvSpPr/>
          <p:nvPr/>
        </p:nvSpPr>
        <p:spPr>
          <a:xfrm>
            <a:off x="2919470" y="3338111"/>
            <a:ext cx="1729648" cy="149273"/>
          </a:xfrm>
          <a:custGeom>
            <a:avLst/>
            <a:gdLst>
              <a:gd name="connsiteX0" fmla="*/ 0 w 1729648"/>
              <a:gd name="connsiteY0" fmla="*/ 66101 h 149273"/>
              <a:gd name="connsiteX1" fmla="*/ 66101 w 1729648"/>
              <a:gd name="connsiteY1" fmla="*/ 88135 h 149273"/>
              <a:gd name="connsiteX2" fmla="*/ 99152 w 1729648"/>
              <a:gd name="connsiteY2" fmla="*/ 99152 h 149273"/>
              <a:gd name="connsiteX3" fmla="*/ 341523 w 1729648"/>
              <a:gd name="connsiteY3" fmla="*/ 66101 h 149273"/>
              <a:gd name="connsiteX4" fmla="*/ 385590 w 1729648"/>
              <a:gd name="connsiteY4" fmla="*/ 33050 h 149273"/>
              <a:gd name="connsiteX5" fmla="*/ 661012 w 1729648"/>
              <a:gd name="connsiteY5" fmla="*/ 66101 h 149273"/>
              <a:gd name="connsiteX6" fmla="*/ 727113 w 1729648"/>
              <a:gd name="connsiteY6" fmla="*/ 88135 h 149273"/>
              <a:gd name="connsiteX7" fmla="*/ 760164 w 1729648"/>
              <a:gd name="connsiteY7" fmla="*/ 99152 h 149273"/>
              <a:gd name="connsiteX8" fmla="*/ 848299 w 1729648"/>
              <a:gd name="connsiteY8" fmla="*/ 88135 h 149273"/>
              <a:gd name="connsiteX9" fmla="*/ 859316 w 1729648"/>
              <a:gd name="connsiteY9" fmla="*/ 55084 h 149273"/>
              <a:gd name="connsiteX10" fmla="*/ 969484 w 1729648"/>
              <a:gd name="connsiteY10" fmla="*/ 11017 h 149273"/>
              <a:gd name="connsiteX11" fmla="*/ 1013552 w 1729648"/>
              <a:gd name="connsiteY11" fmla="*/ 22034 h 149273"/>
              <a:gd name="connsiteX12" fmla="*/ 1112703 w 1729648"/>
              <a:gd name="connsiteY12" fmla="*/ 33050 h 149273"/>
              <a:gd name="connsiteX13" fmla="*/ 1178805 w 1729648"/>
              <a:gd name="connsiteY13" fmla="*/ 55084 h 149273"/>
              <a:gd name="connsiteX14" fmla="*/ 1288973 w 1729648"/>
              <a:gd name="connsiteY14" fmla="*/ 110169 h 149273"/>
              <a:gd name="connsiteX15" fmla="*/ 1322024 w 1729648"/>
              <a:gd name="connsiteY15" fmla="*/ 99152 h 149273"/>
              <a:gd name="connsiteX16" fmla="*/ 1388125 w 1729648"/>
              <a:gd name="connsiteY16" fmla="*/ 44067 h 149273"/>
              <a:gd name="connsiteX17" fmla="*/ 1399142 w 1729648"/>
              <a:gd name="connsiteY17" fmla="*/ 11017 h 149273"/>
              <a:gd name="connsiteX18" fmla="*/ 1432193 w 1729648"/>
              <a:gd name="connsiteY18" fmla="*/ 0 h 149273"/>
              <a:gd name="connsiteX19" fmla="*/ 1542361 w 1729648"/>
              <a:gd name="connsiteY19" fmla="*/ 22034 h 149273"/>
              <a:gd name="connsiteX20" fmla="*/ 1608463 w 1729648"/>
              <a:gd name="connsiteY20" fmla="*/ 66101 h 149273"/>
              <a:gd name="connsiteX21" fmla="*/ 1630496 w 1729648"/>
              <a:gd name="connsiteY21" fmla="*/ 99152 h 149273"/>
              <a:gd name="connsiteX22" fmla="*/ 1663547 w 1729648"/>
              <a:gd name="connsiteY22" fmla="*/ 121185 h 149273"/>
              <a:gd name="connsiteX23" fmla="*/ 1729648 w 1729648"/>
              <a:gd name="connsiteY23" fmla="*/ 121185 h 149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729648" h="149273">
                <a:moveTo>
                  <a:pt x="0" y="66101"/>
                </a:moveTo>
                <a:lnTo>
                  <a:pt x="66101" y="88135"/>
                </a:lnTo>
                <a:lnTo>
                  <a:pt x="99152" y="99152"/>
                </a:lnTo>
                <a:cubicBezTo>
                  <a:pt x="287058" y="89262"/>
                  <a:pt x="256901" y="126546"/>
                  <a:pt x="341523" y="66101"/>
                </a:cubicBezTo>
                <a:cubicBezTo>
                  <a:pt x="356464" y="55429"/>
                  <a:pt x="370901" y="44067"/>
                  <a:pt x="385590" y="33050"/>
                </a:cubicBezTo>
                <a:cubicBezTo>
                  <a:pt x="618107" y="45288"/>
                  <a:pt x="528626" y="21972"/>
                  <a:pt x="661012" y="66101"/>
                </a:cubicBezTo>
                <a:lnTo>
                  <a:pt x="727113" y="88135"/>
                </a:lnTo>
                <a:lnTo>
                  <a:pt x="760164" y="99152"/>
                </a:lnTo>
                <a:cubicBezTo>
                  <a:pt x="789542" y="95480"/>
                  <a:pt x="821244" y="100160"/>
                  <a:pt x="848299" y="88135"/>
                </a:cubicBezTo>
                <a:cubicBezTo>
                  <a:pt x="858911" y="83418"/>
                  <a:pt x="849519" y="61319"/>
                  <a:pt x="859316" y="55084"/>
                </a:cubicBezTo>
                <a:cubicBezTo>
                  <a:pt x="892684" y="33850"/>
                  <a:pt x="932761" y="25706"/>
                  <a:pt x="969484" y="11017"/>
                </a:cubicBezTo>
                <a:cubicBezTo>
                  <a:pt x="984173" y="14689"/>
                  <a:pt x="998587" y="19732"/>
                  <a:pt x="1013552" y="22034"/>
                </a:cubicBezTo>
                <a:cubicBezTo>
                  <a:pt x="1046419" y="27090"/>
                  <a:pt x="1080095" y="26529"/>
                  <a:pt x="1112703" y="33050"/>
                </a:cubicBezTo>
                <a:cubicBezTo>
                  <a:pt x="1135478" y="37605"/>
                  <a:pt x="1178805" y="55084"/>
                  <a:pt x="1178805" y="55084"/>
                </a:cubicBezTo>
                <a:cubicBezTo>
                  <a:pt x="1210200" y="149273"/>
                  <a:pt x="1177792" y="124066"/>
                  <a:pt x="1288973" y="110169"/>
                </a:cubicBezTo>
                <a:cubicBezTo>
                  <a:pt x="1299990" y="106497"/>
                  <a:pt x="1311637" y="104345"/>
                  <a:pt x="1322024" y="99152"/>
                </a:cubicBezTo>
                <a:cubicBezTo>
                  <a:pt x="1352701" y="83813"/>
                  <a:pt x="1363759" y="68433"/>
                  <a:pt x="1388125" y="44067"/>
                </a:cubicBezTo>
                <a:cubicBezTo>
                  <a:pt x="1391797" y="33050"/>
                  <a:pt x="1390931" y="19228"/>
                  <a:pt x="1399142" y="11017"/>
                </a:cubicBezTo>
                <a:cubicBezTo>
                  <a:pt x="1407354" y="2806"/>
                  <a:pt x="1420580" y="0"/>
                  <a:pt x="1432193" y="0"/>
                </a:cubicBezTo>
                <a:cubicBezTo>
                  <a:pt x="1459205" y="0"/>
                  <a:pt x="1513242" y="14754"/>
                  <a:pt x="1542361" y="22034"/>
                </a:cubicBezTo>
                <a:cubicBezTo>
                  <a:pt x="1564395" y="36723"/>
                  <a:pt x="1593774" y="44067"/>
                  <a:pt x="1608463" y="66101"/>
                </a:cubicBezTo>
                <a:cubicBezTo>
                  <a:pt x="1615807" y="77118"/>
                  <a:pt x="1621133" y="89789"/>
                  <a:pt x="1630496" y="99152"/>
                </a:cubicBezTo>
                <a:cubicBezTo>
                  <a:pt x="1639859" y="108515"/>
                  <a:pt x="1650622" y="118313"/>
                  <a:pt x="1663547" y="121185"/>
                </a:cubicBezTo>
                <a:cubicBezTo>
                  <a:pt x="1685056" y="125965"/>
                  <a:pt x="1707614" y="121185"/>
                  <a:pt x="1729648" y="121185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décantation</a:t>
            </a:r>
            <a:endParaRPr lang="fr-CA" dirty="0"/>
          </a:p>
        </p:txBody>
      </p:sp>
      <p:sp>
        <p:nvSpPr>
          <p:cNvPr id="4" name="Cylindre 3"/>
          <p:cNvSpPr/>
          <p:nvPr/>
        </p:nvSpPr>
        <p:spPr>
          <a:xfrm rot="2646396">
            <a:off x="2614376" y="2662168"/>
            <a:ext cx="864096" cy="932288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2843808" y="3356992"/>
            <a:ext cx="144016" cy="1440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59832" y="3356992"/>
            <a:ext cx="144016" cy="1440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3059832" y="3212976"/>
            <a:ext cx="144016" cy="14401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Forme libre 8"/>
          <p:cNvSpPr/>
          <p:nvPr/>
        </p:nvSpPr>
        <p:spPr>
          <a:xfrm>
            <a:off x="2483768" y="2996952"/>
            <a:ext cx="1013552" cy="253388"/>
          </a:xfrm>
          <a:custGeom>
            <a:avLst/>
            <a:gdLst>
              <a:gd name="connsiteX0" fmla="*/ 0 w 1013552"/>
              <a:gd name="connsiteY0" fmla="*/ 137711 h 253388"/>
              <a:gd name="connsiteX1" fmla="*/ 275422 w 1013552"/>
              <a:gd name="connsiteY1" fmla="*/ 16525 h 253388"/>
              <a:gd name="connsiteX2" fmla="*/ 572878 w 1013552"/>
              <a:gd name="connsiteY2" fmla="*/ 236863 h 253388"/>
              <a:gd name="connsiteX3" fmla="*/ 815249 w 1013552"/>
              <a:gd name="connsiteY3" fmla="*/ 115677 h 253388"/>
              <a:gd name="connsiteX4" fmla="*/ 1013552 w 1013552"/>
              <a:gd name="connsiteY4" fmla="*/ 236863 h 25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3552" h="253388">
                <a:moveTo>
                  <a:pt x="0" y="137711"/>
                </a:moveTo>
                <a:cubicBezTo>
                  <a:pt x="89971" y="68855"/>
                  <a:pt x="179942" y="0"/>
                  <a:pt x="275422" y="16525"/>
                </a:cubicBezTo>
                <a:cubicBezTo>
                  <a:pt x="370902" y="33050"/>
                  <a:pt x="482907" y="220338"/>
                  <a:pt x="572878" y="236863"/>
                </a:cubicBezTo>
                <a:cubicBezTo>
                  <a:pt x="662849" y="253388"/>
                  <a:pt x="741803" y="115677"/>
                  <a:pt x="815249" y="115677"/>
                </a:cubicBezTo>
                <a:cubicBezTo>
                  <a:pt x="888695" y="115677"/>
                  <a:pt x="1013552" y="236863"/>
                  <a:pt x="1013552" y="23686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Cylindre 9"/>
          <p:cNvSpPr/>
          <p:nvPr/>
        </p:nvSpPr>
        <p:spPr>
          <a:xfrm>
            <a:off x="2699792" y="4005064"/>
            <a:ext cx="1224136" cy="1512168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Cylindre 15"/>
          <p:cNvSpPr/>
          <p:nvPr/>
        </p:nvSpPr>
        <p:spPr>
          <a:xfrm rot="1433497">
            <a:off x="3349950" y="3040027"/>
            <a:ext cx="221197" cy="1720833"/>
          </a:xfrm>
          <a:prstGeom prst="can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ZoneTexte 16"/>
          <p:cNvSpPr txBox="1"/>
          <p:nvPr/>
        </p:nvSpPr>
        <p:spPr>
          <a:xfrm>
            <a:off x="1115616" y="4221088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</a:t>
            </a:r>
          </a:p>
          <a:p>
            <a:r>
              <a:rPr lang="fr-CA" dirty="0" smtClean="0"/>
              <a:t>(sable)</a:t>
            </a:r>
            <a:endParaRPr lang="fr-CA" dirty="0"/>
          </a:p>
        </p:txBody>
      </p:sp>
      <p:sp>
        <p:nvSpPr>
          <p:cNvPr id="18" name="Flèche vers le haut 17"/>
          <p:cNvSpPr/>
          <p:nvPr/>
        </p:nvSpPr>
        <p:spPr>
          <a:xfrm rot="3462697">
            <a:off x="2001315" y="3430535"/>
            <a:ext cx="340222" cy="920014"/>
          </a:xfrm>
          <a:prstGeom prst="up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Forme libre 20"/>
          <p:cNvSpPr/>
          <p:nvPr/>
        </p:nvSpPr>
        <p:spPr>
          <a:xfrm>
            <a:off x="2721166" y="4849258"/>
            <a:ext cx="1189822" cy="249716"/>
          </a:xfrm>
          <a:custGeom>
            <a:avLst/>
            <a:gdLst>
              <a:gd name="connsiteX0" fmla="*/ 0 w 1189822"/>
              <a:gd name="connsiteY0" fmla="*/ 185450 h 249716"/>
              <a:gd name="connsiteX1" fmla="*/ 374574 w 1189822"/>
              <a:gd name="connsiteY1" fmla="*/ 9181 h 249716"/>
              <a:gd name="connsiteX2" fmla="*/ 561861 w 1189822"/>
              <a:gd name="connsiteY2" fmla="*/ 240535 h 249716"/>
              <a:gd name="connsiteX3" fmla="*/ 771181 w 1189822"/>
              <a:gd name="connsiteY3" fmla="*/ 64265 h 249716"/>
              <a:gd name="connsiteX4" fmla="*/ 936434 w 1189822"/>
              <a:gd name="connsiteY4" fmla="*/ 229518 h 249716"/>
              <a:gd name="connsiteX5" fmla="*/ 1079653 w 1189822"/>
              <a:gd name="connsiteY5" fmla="*/ 86299 h 249716"/>
              <a:gd name="connsiteX6" fmla="*/ 1189822 w 1189822"/>
              <a:gd name="connsiteY6" fmla="*/ 185450 h 249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9822" h="249716">
                <a:moveTo>
                  <a:pt x="0" y="185450"/>
                </a:moveTo>
                <a:cubicBezTo>
                  <a:pt x="140465" y="92725"/>
                  <a:pt x="280931" y="0"/>
                  <a:pt x="374574" y="9181"/>
                </a:cubicBezTo>
                <a:cubicBezTo>
                  <a:pt x="468217" y="18362"/>
                  <a:pt x="495760" y="231354"/>
                  <a:pt x="561861" y="240535"/>
                </a:cubicBezTo>
                <a:cubicBezTo>
                  <a:pt x="627962" y="249716"/>
                  <a:pt x="708752" y="66101"/>
                  <a:pt x="771181" y="64265"/>
                </a:cubicBezTo>
                <a:cubicBezTo>
                  <a:pt x="833610" y="62429"/>
                  <a:pt x="885022" y="225846"/>
                  <a:pt x="936434" y="229518"/>
                </a:cubicBezTo>
                <a:cubicBezTo>
                  <a:pt x="987846" y="233190"/>
                  <a:pt x="1037422" y="93644"/>
                  <a:pt x="1079653" y="86299"/>
                </a:cubicBezTo>
                <a:cubicBezTo>
                  <a:pt x="1121884" y="78954"/>
                  <a:pt x="1189822" y="185450"/>
                  <a:pt x="1189822" y="1854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ZoneTexte 21"/>
          <p:cNvSpPr txBox="1"/>
          <p:nvPr/>
        </p:nvSpPr>
        <p:spPr>
          <a:xfrm>
            <a:off x="4283968" y="566124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soluble</a:t>
            </a:r>
            <a:endParaRPr lang="fr-CA" dirty="0"/>
          </a:p>
        </p:txBody>
      </p:sp>
      <p:sp>
        <p:nvSpPr>
          <p:cNvPr id="23" name="ZoneTexte 22"/>
          <p:cNvSpPr txBox="1"/>
          <p:nvPr/>
        </p:nvSpPr>
        <p:spPr>
          <a:xfrm>
            <a:off x="3707904" y="20608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Tige de verre</a:t>
            </a:r>
            <a:endParaRPr lang="fr-CA" dirty="0"/>
          </a:p>
        </p:txBody>
      </p:sp>
      <p:sp>
        <p:nvSpPr>
          <p:cNvPr id="24" name="Organigramme : Disque magnétique 23"/>
          <p:cNvSpPr/>
          <p:nvPr/>
        </p:nvSpPr>
        <p:spPr>
          <a:xfrm>
            <a:off x="7020272" y="4077072"/>
            <a:ext cx="1296144" cy="1800200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36296" y="5373216"/>
            <a:ext cx="216024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Rectangle 25"/>
          <p:cNvSpPr/>
          <p:nvPr/>
        </p:nvSpPr>
        <p:spPr>
          <a:xfrm>
            <a:off x="7740352" y="5229200"/>
            <a:ext cx="216024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Rectangle 26"/>
          <p:cNvSpPr/>
          <p:nvPr/>
        </p:nvSpPr>
        <p:spPr>
          <a:xfrm>
            <a:off x="7740352" y="5517232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Forme libre 28"/>
          <p:cNvSpPr/>
          <p:nvPr/>
        </p:nvSpPr>
        <p:spPr>
          <a:xfrm>
            <a:off x="7032978" y="4628444"/>
            <a:ext cx="1309511" cy="1076207"/>
          </a:xfrm>
          <a:custGeom>
            <a:avLst/>
            <a:gdLst>
              <a:gd name="connsiteX0" fmla="*/ 0 w 1309511"/>
              <a:gd name="connsiteY0" fmla="*/ 22578 h 1076207"/>
              <a:gd name="connsiteX1" fmla="*/ 327378 w 1309511"/>
              <a:gd name="connsiteY1" fmla="*/ 383823 h 1076207"/>
              <a:gd name="connsiteX2" fmla="*/ 632178 w 1309511"/>
              <a:gd name="connsiteY2" fmla="*/ 158045 h 1076207"/>
              <a:gd name="connsiteX3" fmla="*/ 1038578 w 1309511"/>
              <a:gd name="connsiteY3" fmla="*/ 225778 h 1076207"/>
              <a:gd name="connsiteX4" fmla="*/ 1309511 w 1309511"/>
              <a:gd name="connsiteY4" fmla="*/ 0 h 107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11" h="1076207">
                <a:moveTo>
                  <a:pt x="0" y="22578"/>
                </a:moveTo>
                <a:cubicBezTo>
                  <a:pt x="111007" y="191911"/>
                  <a:pt x="222015" y="361245"/>
                  <a:pt x="327378" y="383823"/>
                </a:cubicBezTo>
                <a:cubicBezTo>
                  <a:pt x="432741" y="406401"/>
                  <a:pt x="513645" y="184386"/>
                  <a:pt x="632178" y="158045"/>
                </a:cubicBezTo>
                <a:cubicBezTo>
                  <a:pt x="750711" y="131704"/>
                  <a:pt x="925689" y="252119"/>
                  <a:pt x="1038578" y="225778"/>
                </a:cubicBezTo>
                <a:cubicBezTo>
                  <a:pt x="1151467" y="199437"/>
                  <a:pt x="899348" y="1076207"/>
                  <a:pt x="1309511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riangle isocèle 7"/>
          <p:cNvSpPr/>
          <p:nvPr/>
        </p:nvSpPr>
        <p:spPr>
          <a:xfrm rot="10800000">
            <a:off x="1547664" y="3284984"/>
            <a:ext cx="648072" cy="6480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filtration</a:t>
            </a:r>
            <a:endParaRPr lang="fr-CA" dirty="0"/>
          </a:p>
        </p:txBody>
      </p:sp>
      <p:sp>
        <p:nvSpPr>
          <p:cNvPr id="5" name="Cylindre 4"/>
          <p:cNvSpPr/>
          <p:nvPr/>
        </p:nvSpPr>
        <p:spPr>
          <a:xfrm rot="5400000">
            <a:off x="1511660" y="2024844"/>
            <a:ext cx="504056" cy="86409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iangle isocèle 5"/>
          <p:cNvSpPr/>
          <p:nvPr/>
        </p:nvSpPr>
        <p:spPr>
          <a:xfrm>
            <a:off x="1259632" y="3861048"/>
            <a:ext cx="1224136" cy="1152128"/>
          </a:xfrm>
          <a:prstGeom prst="triangl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Cylindre 6"/>
          <p:cNvSpPr/>
          <p:nvPr/>
        </p:nvSpPr>
        <p:spPr>
          <a:xfrm>
            <a:off x="1619672" y="3501008"/>
            <a:ext cx="432048" cy="1008112"/>
          </a:xfrm>
          <a:prstGeom prst="can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Triangle isocèle 9"/>
          <p:cNvSpPr/>
          <p:nvPr/>
        </p:nvSpPr>
        <p:spPr>
          <a:xfrm>
            <a:off x="3059832" y="4365104"/>
            <a:ext cx="1296144" cy="13681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Cylindre 8"/>
          <p:cNvSpPr/>
          <p:nvPr/>
        </p:nvSpPr>
        <p:spPr>
          <a:xfrm>
            <a:off x="3491880" y="3789040"/>
            <a:ext cx="432048" cy="1152128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Triangle isocèle 11"/>
          <p:cNvSpPr/>
          <p:nvPr/>
        </p:nvSpPr>
        <p:spPr>
          <a:xfrm rot="10800000">
            <a:off x="4139952" y="2852936"/>
            <a:ext cx="576064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rganigramme : Disque magnétique 10"/>
          <p:cNvSpPr/>
          <p:nvPr/>
        </p:nvSpPr>
        <p:spPr>
          <a:xfrm>
            <a:off x="4139952" y="2348880"/>
            <a:ext cx="576064" cy="64807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lèche gauche 12"/>
          <p:cNvSpPr/>
          <p:nvPr/>
        </p:nvSpPr>
        <p:spPr>
          <a:xfrm rot="18524462">
            <a:off x="3516437" y="3285599"/>
            <a:ext cx="864096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ZoneTexte 13"/>
          <p:cNvSpPr txBox="1"/>
          <p:nvPr/>
        </p:nvSpPr>
        <p:spPr>
          <a:xfrm>
            <a:off x="4716016" y="33569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eau</a:t>
            </a:r>
            <a:endParaRPr lang="fr-CA" dirty="0"/>
          </a:p>
        </p:txBody>
      </p:sp>
      <p:sp>
        <p:nvSpPr>
          <p:cNvPr id="15" name="ZoneTexte 14"/>
          <p:cNvSpPr txBox="1"/>
          <p:nvPr/>
        </p:nvSpPr>
        <p:spPr>
          <a:xfrm>
            <a:off x="5148064" y="31409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3</a:t>
            </a:r>
            <a:endParaRPr lang="fr-CA" dirty="0"/>
          </a:p>
        </p:txBody>
      </p:sp>
      <p:sp>
        <p:nvSpPr>
          <p:cNvPr id="16" name="Organigramme : Disque magnétique 15"/>
          <p:cNvSpPr/>
          <p:nvPr/>
        </p:nvSpPr>
        <p:spPr>
          <a:xfrm>
            <a:off x="5508104" y="4077072"/>
            <a:ext cx="1584176" cy="172819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Triangle isocèle 17"/>
          <p:cNvSpPr/>
          <p:nvPr/>
        </p:nvSpPr>
        <p:spPr>
          <a:xfrm rot="12897299">
            <a:off x="6320619" y="3980606"/>
            <a:ext cx="576064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Organigramme : Disque magnétique 16"/>
          <p:cNvSpPr/>
          <p:nvPr/>
        </p:nvSpPr>
        <p:spPr>
          <a:xfrm rot="1655596">
            <a:off x="6561538" y="3525558"/>
            <a:ext cx="576064" cy="64807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Triangle isocèle 18"/>
          <p:cNvSpPr/>
          <p:nvPr/>
        </p:nvSpPr>
        <p:spPr>
          <a:xfrm rot="10800000">
            <a:off x="5508104" y="3068960"/>
            <a:ext cx="576064" cy="50405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Organigramme : Disque magnétique 19"/>
          <p:cNvSpPr/>
          <p:nvPr/>
        </p:nvSpPr>
        <p:spPr>
          <a:xfrm>
            <a:off x="5508104" y="2564904"/>
            <a:ext cx="576064" cy="64807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Ellipse 20"/>
          <p:cNvSpPr/>
          <p:nvPr/>
        </p:nvSpPr>
        <p:spPr>
          <a:xfrm>
            <a:off x="6444208" y="1772816"/>
            <a:ext cx="648072" cy="64807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 flipV="1">
            <a:off x="6444208" y="2060847"/>
            <a:ext cx="648072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>
            <a:off x="6732240" y="1772816"/>
            <a:ext cx="72007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Flèche vers le haut 23"/>
          <p:cNvSpPr/>
          <p:nvPr/>
        </p:nvSpPr>
        <p:spPr>
          <a:xfrm rot="12865319">
            <a:off x="7093495" y="1445210"/>
            <a:ext cx="215696" cy="32587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ZoneTexte 24"/>
          <p:cNvSpPr txBox="1"/>
          <p:nvPr/>
        </p:nvSpPr>
        <p:spPr>
          <a:xfrm>
            <a:off x="7020272" y="98072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filtre</a:t>
            </a:r>
            <a:endParaRPr lang="fr-CA" dirty="0"/>
          </a:p>
        </p:txBody>
      </p:sp>
      <p:sp>
        <p:nvSpPr>
          <p:cNvPr id="26" name="Flèche gauche 25"/>
          <p:cNvSpPr/>
          <p:nvPr/>
        </p:nvSpPr>
        <p:spPr>
          <a:xfrm rot="19185356">
            <a:off x="5852782" y="2253067"/>
            <a:ext cx="504056" cy="36004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ZoneTexte 26"/>
          <p:cNvSpPr txBox="1"/>
          <p:nvPr/>
        </p:nvSpPr>
        <p:spPr>
          <a:xfrm>
            <a:off x="2411760" y="472514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filtrat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619672" y="50851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soluble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907704" y="4653136"/>
            <a:ext cx="144016" cy="72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051720" y="4797152"/>
            <a:ext cx="152400" cy="8039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 flipV="1">
            <a:off x="1691680" y="4797152"/>
            <a:ext cx="144016" cy="7200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2267744" y="3429000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</a:t>
            </a:r>
            <a:endParaRPr lang="fr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2556792" y="0"/>
            <a:ext cx="8229600" cy="1143000"/>
          </a:xfrm>
        </p:spPr>
        <p:txBody>
          <a:bodyPr/>
          <a:lstStyle/>
          <a:p>
            <a:r>
              <a:rPr lang="fr-CA" dirty="0" smtClean="0"/>
              <a:t>distillation</a:t>
            </a:r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6228184" y="5085184"/>
            <a:ext cx="20882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3059832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4400" noProof="0" dirty="0" smtClean="0">
                <a:latin typeface="+mj-lt"/>
                <a:ea typeface="+mj-ea"/>
                <a:cs typeface="+mj-cs"/>
              </a:rPr>
              <a:t>évaporation</a:t>
            </a:r>
            <a:endParaRPr kumimoji="0" lang="fr-CA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Triangle isocèle 8"/>
          <p:cNvSpPr/>
          <p:nvPr/>
        </p:nvSpPr>
        <p:spPr>
          <a:xfrm>
            <a:off x="6660232" y="4077072"/>
            <a:ext cx="1224136" cy="100811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rganigramme : Disque magnétique 9"/>
          <p:cNvSpPr/>
          <p:nvPr/>
        </p:nvSpPr>
        <p:spPr>
          <a:xfrm>
            <a:off x="7020272" y="3645024"/>
            <a:ext cx="504056" cy="100811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Nuage 10"/>
          <p:cNvSpPr/>
          <p:nvPr/>
        </p:nvSpPr>
        <p:spPr>
          <a:xfrm>
            <a:off x="6876256" y="2348880"/>
            <a:ext cx="936104" cy="108012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ZoneTexte 11"/>
          <p:cNvSpPr txBox="1"/>
          <p:nvPr/>
        </p:nvSpPr>
        <p:spPr>
          <a:xfrm>
            <a:off x="5292080" y="414908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solide</a:t>
            </a:r>
            <a:endParaRPr lang="fr-CA" dirty="0"/>
          </a:p>
        </p:txBody>
      </p:sp>
      <p:cxnSp>
        <p:nvCxnSpPr>
          <p:cNvPr id="14" name="Connecteur en arc 13"/>
          <p:cNvCxnSpPr/>
          <p:nvPr/>
        </p:nvCxnSpPr>
        <p:spPr>
          <a:xfrm>
            <a:off x="5796136" y="4581128"/>
            <a:ext cx="864096" cy="28803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6876256" y="4869160"/>
            <a:ext cx="72008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7236296" y="4941168"/>
            <a:ext cx="72008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19" name="Ellipse 18"/>
          <p:cNvSpPr/>
          <p:nvPr/>
        </p:nvSpPr>
        <p:spPr>
          <a:xfrm>
            <a:off x="7524328" y="4869160"/>
            <a:ext cx="72008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>
            <a:off x="6444208" y="5301208"/>
            <a:ext cx="1728192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9" name="Rectangle 138"/>
          <p:cNvSpPr/>
          <p:nvPr/>
        </p:nvSpPr>
        <p:spPr>
          <a:xfrm>
            <a:off x="539552" y="5373216"/>
            <a:ext cx="201622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0" name="Rectangle 139"/>
          <p:cNvSpPr/>
          <p:nvPr/>
        </p:nvSpPr>
        <p:spPr>
          <a:xfrm>
            <a:off x="323528" y="5157192"/>
            <a:ext cx="244827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1" name="Triangle isocèle 140"/>
          <p:cNvSpPr/>
          <p:nvPr/>
        </p:nvSpPr>
        <p:spPr>
          <a:xfrm>
            <a:off x="827584" y="3861048"/>
            <a:ext cx="1512168" cy="136815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2" name="Organigramme : Disque magnétique 141"/>
          <p:cNvSpPr/>
          <p:nvPr/>
        </p:nvSpPr>
        <p:spPr>
          <a:xfrm>
            <a:off x="1259632" y="3429000"/>
            <a:ext cx="648072" cy="11521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3" name="Organigramme : Disque magnétique 142"/>
          <p:cNvSpPr/>
          <p:nvPr/>
        </p:nvSpPr>
        <p:spPr>
          <a:xfrm>
            <a:off x="3347864" y="5013176"/>
            <a:ext cx="1368152" cy="1368152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4" name="Rectangle 143"/>
          <p:cNvSpPr/>
          <p:nvPr/>
        </p:nvSpPr>
        <p:spPr>
          <a:xfrm>
            <a:off x="4283968" y="6021288"/>
            <a:ext cx="28803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5" name="Rectangle 144"/>
          <p:cNvSpPr/>
          <p:nvPr/>
        </p:nvSpPr>
        <p:spPr>
          <a:xfrm>
            <a:off x="4211960" y="5733256"/>
            <a:ext cx="28803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6" name="Rectangle 145"/>
          <p:cNvSpPr/>
          <p:nvPr/>
        </p:nvSpPr>
        <p:spPr>
          <a:xfrm>
            <a:off x="4067944" y="5517232"/>
            <a:ext cx="28803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7" name="Rectangle 146"/>
          <p:cNvSpPr/>
          <p:nvPr/>
        </p:nvSpPr>
        <p:spPr>
          <a:xfrm>
            <a:off x="3419872" y="5661248"/>
            <a:ext cx="28803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8" name="Rectangle 147"/>
          <p:cNvSpPr/>
          <p:nvPr/>
        </p:nvSpPr>
        <p:spPr>
          <a:xfrm>
            <a:off x="3491880" y="5949280"/>
            <a:ext cx="28803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9" name="Rectangle 148"/>
          <p:cNvSpPr/>
          <p:nvPr/>
        </p:nvSpPr>
        <p:spPr>
          <a:xfrm>
            <a:off x="3851920" y="6093296"/>
            <a:ext cx="288032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1" name="Organigramme : Données 150"/>
          <p:cNvSpPr/>
          <p:nvPr/>
        </p:nvSpPr>
        <p:spPr>
          <a:xfrm>
            <a:off x="3779912" y="5013176"/>
            <a:ext cx="576064" cy="864096"/>
          </a:xfrm>
          <a:prstGeom prst="flowChartInputOutpu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2" name="Arc 151"/>
          <p:cNvSpPr/>
          <p:nvPr/>
        </p:nvSpPr>
        <p:spPr>
          <a:xfrm>
            <a:off x="-1116632" y="3573016"/>
            <a:ext cx="5256584" cy="3024336"/>
          </a:xfrm>
          <a:prstGeom prst="arc">
            <a:avLst/>
          </a:prstGeom>
          <a:ln w="1333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 sz="9600" dirty="0"/>
          </a:p>
        </p:txBody>
      </p:sp>
      <p:sp>
        <p:nvSpPr>
          <p:cNvPr id="153" name="ZoneTexte 152"/>
          <p:cNvSpPr txBox="1"/>
          <p:nvPr/>
        </p:nvSpPr>
        <p:spPr>
          <a:xfrm>
            <a:off x="971600" y="206084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liquide</a:t>
            </a:r>
            <a:endParaRPr lang="fr-CA" dirty="0"/>
          </a:p>
        </p:txBody>
      </p:sp>
      <p:sp>
        <p:nvSpPr>
          <p:cNvPr id="154" name="ZoneTexte 153"/>
          <p:cNvSpPr txBox="1"/>
          <p:nvPr/>
        </p:nvSpPr>
        <p:spPr>
          <a:xfrm>
            <a:off x="2339752" y="278092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distiller</a:t>
            </a:r>
            <a:endParaRPr lang="fr-CA" dirty="0"/>
          </a:p>
        </p:txBody>
      </p:sp>
      <p:sp>
        <p:nvSpPr>
          <p:cNvPr id="155" name="ZoneTexte 154"/>
          <p:cNvSpPr txBox="1"/>
          <p:nvPr/>
        </p:nvSpPr>
        <p:spPr>
          <a:xfrm>
            <a:off x="3923928" y="37170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éprouvette</a:t>
            </a:r>
            <a:endParaRPr lang="fr-CA" dirty="0"/>
          </a:p>
        </p:txBody>
      </p:sp>
      <p:sp>
        <p:nvSpPr>
          <p:cNvPr id="156" name="ZoneTexte 155"/>
          <p:cNvSpPr txBox="1"/>
          <p:nvPr/>
        </p:nvSpPr>
        <p:spPr>
          <a:xfrm>
            <a:off x="4932040" y="54452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glace</a:t>
            </a:r>
            <a:endParaRPr lang="fr-CA" dirty="0"/>
          </a:p>
        </p:txBody>
      </p:sp>
      <p:sp>
        <p:nvSpPr>
          <p:cNvPr id="157" name="ZoneTexte 156"/>
          <p:cNvSpPr txBox="1"/>
          <p:nvPr/>
        </p:nvSpPr>
        <p:spPr>
          <a:xfrm>
            <a:off x="683568" y="623731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Plaque chauffante</a:t>
            </a:r>
            <a:endParaRPr lang="fr-CA" dirty="0"/>
          </a:p>
        </p:txBody>
      </p:sp>
      <p:sp>
        <p:nvSpPr>
          <p:cNvPr id="158" name="ZoneTexte 157"/>
          <p:cNvSpPr txBox="1"/>
          <p:nvPr/>
        </p:nvSpPr>
        <p:spPr>
          <a:xfrm>
            <a:off x="0" y="37170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erlenmeyer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47</Words>
  <Application>Microsoft Office PowerPoint</Application>
  <PresentationFormat>Affichage à l'écran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Procédés de séparations</vt:lpstr>
      <vt:lpstr> #1 Sédimentation</vt:lpstr>
      <vt:lpstr>décantation</vt:lpstr>
      <vt:lpstr>filtration</vt:lpstr>
      <vt:lpstr>distillation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Procédés de séparations</dc:title>
  <dc:creator>CSBE</dc:creator>
  <cp:lastModifiedBy>CSBE</cp:lastModifiedBy>
  <cp:revision>5</cp:revision>
  <dcterms:created xsi:type="dcterms:W3CDTF">2016-04-19T18:59:32Z</dcterms:created>
  <dcterms:modified xsi:type="dcterms:W3CDTF">2016-05-27T14:26:26Z</dcterms:modified>
</cp:coreProperties>
</file>