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71D37-A1C1-41CA-BE46-CA24A4933AF4}" type="datetimeFigureOut">
              <a:rPr lang="fr-CA" smtClean="0"/>
              <a:t>2016-04-19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AB05F-4EF1-484E-8FAA-481101CD9FCE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B05F-4EF1-484E-8FAA-481101CD9FCE}" type="slidenum">
              <a:rPr lang="fr-CA" smtClean="0"/>
              <a:t>4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7665-27C9-4397-B239-E4DF5A0010D9}" type="datetimeFigureOut">
              <a:rPr lang="fr-CA" smtClean="0"/>
              <a:t>2016-04-19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D7AE-B9FC-4639-AEC6-19E627D7D394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7665-27C9-4397-B239-E4DF5A0010D9}" type="datetimeFigureOut">
              <a:rPr lang="fr-CA" smtClean="0"/>
              <a:t>2016-04-19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D7AE-B9FC-4639-AEC6-19E627D7D39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7665-27C9-4397-B239-E4DF5A0010D9}" type="datetimeFigureOut">
              <a:rPr lang="fr-CA" smtClean="0"/>
              <a:t>2016-04-19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D7AE-B9FC-4639-AEC6-19E627D7D39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7665-27C9-4397-B239-E4DF5A0010D9}" type="datetimeFigureOut">
              <a:rPr lang="fr-CA" smtClean="0"/>
              <a:t>2016-04-19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D7AE-B9FC-4639-AEC6-19E627D7D39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7665-27C9-4397-B239-E4DF5A0010D9}" type="datetimeFigureOut">
              <a:rPr lang="fr-CA" smtClean="0"/>
              <a:t>2016-04-19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555D7AE-B9FC-4639-AEC6-19E627D7D394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7665-27C9-4397-B239-E4DF5A0010D9}" type="datetimeFigureOut">
              <a:rPr lang="fr-CA" smtClean="0"/>
              <a:t>2016-04-19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D7AE-B9FC-4639-AEC6-19E627D7D39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7665-27C9-4397-B239-E4DF5A0010D9}" type="datetimeFigureOut">
              <a:rPr lang="fr-CA" smtClean="0"/>
              <a:t>2016-04-19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D7AE-B9FC-4639-AEC6-19E627D7D39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7665-27C9-4397-B239-E4DF5A0010D9}" type="datetimeFigureOut">
              <a:rPr lang="fr-CA" smtClean="0"/>
              <a:t>2016-04-19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D7AE-B9FC-4639-AEC6-19E627D7D39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7665-27C9-4397-B239-E4DF5A0010D9}" type="datetimeFigureOut">
              <a:rPr lang="fr-CA" smtClean="0"/>
              <a:t>2016-04-19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D7AE-B9FC-4639-AEC6-19E627D7D39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7665-27C9-4397-B239-E4DF5A0010D9}" type="datetimeFigureOut">
              <a:rPr lang="fr-CA" smtClean="0"/>
              <a:t>2016-04-19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D7AE-B9FC-4639-AEC6-19E627D7D39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7665-27C9-4397-B239-E4DF5A0010D9}" type="datetimeFigureOut">
              <a:rPr lang="fr-CA" smtClean="0"/>
              <a:t>2016-04-19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D7AE-B9FC-4639-AEC6-19E627D7D39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797665-27C9-4397-B239-E4DF5A0010D9}" type="datetimeFigureOut">
              <a:rPr lang="fr-CA" smtClean="0"/>
              <a:t>2016-04-19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55D7AE-B9FC-4639-AEC6-19E627D7D394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&amp;esrc=s&amp;source=images&amp;cd=&amp;cad=rja&amp;uact=8&amp;ved=0ahUKEwiy94rms5vMAhVouoMKHYLbDrYQjRwIBw&amp;url=http%3A%2F%2Ffr.depositphotos.com%2F19896229%2Fstock-illustration-science-beaker-cartoon.html&amp;bvm=bv.119745492,d.amc&amp;psig=AFQjCNHo5AS8QYT0f5Yv89EcMr5IXd6psA&amp;ust=146117944505431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hyperlink" Target="http://www.google.ca/url?sa=i&amp;rct=j&amp;q=&amp;esrc=s&amp;source=images&amp;cd=&amp;cad=rja&amp;uact=8&amp;ved=0ahUKEwjW48nKtpvMAhWntIMKHYqxCdsQjRwIBw&amp;url=http%3A%2F%2Fwww.laboandco.com%2Fentonnoir-inox-80-mm-bochem.html&amp;bvm=bv.119745492,d.amc&amp;psig=AFQjCNGLepBRwMUeKuXeEmD9aYoILnplTg&amp;ust=1461180178377196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hyperlink" Target="https://www.google.ca/url?sa=i&amp;rct=j&amp;q=&amp;esrc=s&amp;source=images&amp;cd=&amp;cad=rja&amp;uact=8&amp;ved=0ahUKEwi-h-3ttZvMAhUmyYMKHeJpARoQjRwIBw&amp;url=https%3A%2F%2Fcommons.wikimedia.org%2Fwiki%2FFile%3A1000_ml_Erlenmeyer_flask.svg&amp;bvm=bv.119745492,d.amc&amp;psig=AFQjCNE9-5SAbmvb98M0Q-aZcHPZkyTy2Q&amp;ust=1461180009289826" TargetMode="External"/><Relationship Id="rId9" Type="http://schemas.openxmlformats.org/officeDocument/2006/relationships/hyperlink" Target="http://www.google.ca/url?sa=i&amp;rct=j&amp;q=&amp;esrc=s&amp;source=images&amp;cd=&amp;cad=rja&amp;uact=8&amp;ved=0ahUKEwiXv7eeuJvMAhXIsYMKHeGADAcQjRwIBw&amp;url=http%3A%2F%2Fguy.vielh.free.fr%2Ffiches%2Ffiche_chimie%2Ffitrer.htm&amp;bvm=bv.119745492,d.amc&amp;psig=AFQjCNEV0mGSaKF-KIgDRlBBfZOtFXS8nQ&amp;ust=146118063970796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uact=8&amp;ved=0ahUKEwixq--suZvMAhVIx4MKHS3YDcYQjRwIBw&amp;url=http%3A%2F%2Fwww.allsciences.com%2Fcatalogue%2F9-autres-catalogues%2F4615-bibby-scilabware-pyrex-azlon-%2F100953-stuart%2Fp-464557721-plaque-chauffante-ceramique-300-x-300mm-stuart.html&amp;bvm=bv.119745492,d.amc&amp;psig=AFQjCNE28aV96kL-ACIpqj8Xc_BYcY4dBA&amp;ust=1461180900963086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hyperlink" Target="https://www.google.ca/url?sa=i&amp;rct=j&amp;q=&amp;esrc=s&amp;source=images&amp;cd=&amp;cad=rja&amp;uact=8&amp;ved=0ahUKEwi-h-3ttZvMAhUmyYMKHeJpARoQjRwIBw&amp;url=https%3A%2F%2Fcommons.wikimedia.org%2Fwiki%2FFile%3A1000_ml_Erlenmeyer_flask.svg&amp;bvm=bv.119745492,d.amc&amp;psig=AFQjCNE9-5SAbmvb98M0Q-aZcHPZkyTy2Q&amp;ust=1461180009289826" TargetMode="Externa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www.google.ca/url?sa=i&amp;rct=j&amp;q=&amp;esrc=s&amp;source=images&amp;cd=&amp;cad=rja&amp;uact=8&amp;ved=0ahUKEwixq--suZvMAhVIx4MKHS3YDcYQjRwIBw&amp;url=http%3A%2F%2Fwww.allsciences.com%2Fcatalogue%2F9-autres-catalogues%2F4615-bibby-scilabware-pyrex-azlon-%2F100953-stuart%2Fp-464557721-plaque-chauffante-ceramique-300-x-300mm-stuart.html&amp;bvm=bv.119745492,d.amc&amp;psig=AFQjCNE28aV96kL-ACIpqj8Xc_BYcY4dBA&amp;ust=1461180900963086" TargetMode="External"/><Relationship Id="rId7" Type="http://schemas.openxmlformats.org/officeDocument/2006/relationships/hyperlink" Target="http://www.google.ca/url?sa=i&amp;rct=j&amp;q=&amp;esrc=s&amp;source=images&amp;cd=&amp;cad=rja&amp;uact=8&amp;ved=0ahUKEwiy94rms5vMAhVouoMKHYLbDrYQjRwIBw&amp;url=http%3A%2F%2Ffr.depositphotos.com%2F19896229%2Fstock-illustration-science-beaker-cartoon.html&amp;bvm=bv.119745492,d.amc&amp;psig=AFQjCNHo5AS8QYT0f5Yv89EcMr5IXd6psA&amp;ust=1461179445054313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hyperlink" Target="https://www.google.ca/url?sa=i&amp;rct=j&amp;q=&amp;esrc=s&amp;source=images&amp;cd=&amp;cad=rja&amp;uact=8&amp;ved=0ahUKEwi-h-3ttZvMAhUmyYMKHeJpARoQjRwIBw&amp;url=https%3A%2F%2Fcommons.wikimedia.org%2Fwiki%2FFile%3A1000_ml_Erlenmeyer_flask.svg&amp;bvm=bv.119745492,d.amc&amp;psig=AFQjCNE9-5SAbmvb98M0Q-aZcHPZkyTy2Q&amp;ust=1461180009289826" TargetMode="External"/><Relationship Id="rId10" Type="http://schemas.openxmlformats.org/officeDocument/2006/relationships/image" Target="../media/image10.jpeg"/><Relationship Id="rId4" Type="http://schemas.openxmlformats.org/officeDocument/2006/relationships/image" Target="../media/image7.jpeg"/><Relationship Id="rId9" Type="http://schemas.openxmlformats.org/officeDocument/2006/relationships/hyperlink" Target="http://www.google.ca/url?sa=i&amp;rct=j&amp;q=&amp;esrc=s&amp;source=images&amp;cd=&amp;cad=rja&amp;uact=8&amp;ved=0ahUKEwihzbXLupvMAhWCloMKHe6fDbUQjRwIBw&amp;url=http%3A%2F%2Fwww.fotosearch.fr%2FCSP327%2Fk3275415%2F&amp;bvm=bv.119745492,d.amc&amp;psig=AFQjCNH3T3CzG10fy9-pzvncRvSn4h6twQ&amp;ust=1461181261032445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Procédé de séparations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</a:t>
            </a:r>
            <a:r>
              <a:rPr lang="fr-CA" dirty="0" err="1" smtClean="0"/>
              <a:t>par:Kevin</a:t>
            </a:r>
            <a:r>
              <a:rPr lang="fr-CA" dirty="0" smtClean="0"/>
              <a:t> Roussel et Tony </a:t>
            </a:r>
            <a:r>
              <a:rPr lang="fr-CA" dirty="0" err="1" smtClean="0"/>
              <a:t>LaGachette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Sédimentation</a:t>
            </a:r>
            <a:endParaRPr lang="fr-CA" dirty="0"/>
          </a:p>
        </p:txBody>
      </p:sp>
      <p:sp>
        <p:nvSpPr>
          <p:cNvPr id="4" name="Organigramme : Disque magnétique 3"/>
          <p:cNvSpPr/>
          <p:nvPr/>
        </p:nvSpPr>
        <p:spPr>
          <a:xfrm>
            <a:off x="2483768" y="2780928"/>
            <a:ext cx="2376264" cy="2808312"/>
          </a:xfrm>
          <a:prstGeom prst="flowChartMagneticDisk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Processus 4"/>
          <p:cNvSpPr/>
          <p:nvPr/>
        </p:nvSpPr>
        <p:spPr>
          <a:xfrm>
            <a:off x="2699792" y="5013176"/>
            <a:ext cx="288032" cy="216024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Processus 5"/>
          <p:cNvSpPr/>
          <p:nvPr/>
        </p:nvSpPr>
        <p:spPr>
          <a:xfrm>
            <a:off x="2771800" y="4293096"/>
            <a:ext cx="360040" cy="216024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3275856" y="4581128"/>
            <a:ext cx="504056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4211960" y="4725144"/>
            <a:ext cx="45719" cy="457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Connecteur 8"/>
          <p:cNvSpPr/>
          <p:nvPr/>
        </p:nvSpPr>
        <p:spPr>
          <a:xfrm>
            <a:off x="4499992" y="4653136"/>
            <a:ext cx="45719" cy="4571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Connecteur 9"/>
          <p:cNvSpPr/>
          <p:nvPr/>
        </p:nvSpPr>
        <p:spPr>
          <a:xfrm>
            <a:off x="3923928" y="4869160"/>
            <a:ext cx="72008" cy="4571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Processus 10"/>
          <p:cNvSpPr/>
          <p:nvPr/>
        </p:nvSpPr>
        <p:spPr>
          <a:xfrm>
            <a:off x="3779912" y="3861048"/>
            <a:ext cx="360040" cy="216024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lèche droite 11"/>
          <p:cNvSpPr/>
          <p:nvPr/>
        </p:nvSpPr>
        <p:spPr>
          <a:xfrm rot="16200000">
            <a:off x="2663788" y="3753036"/>
            <a:ext cx="648072" cy="2880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 rot="5400000">
            <a:off x="3275856" y="4869160"/>
            <a:ext cx="504056" cy="36004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fr-CA" dirty="0"/>
          </a:p>
        </p:txBody>
      </p:sp>
      <p:sp>
        <p:nvSpPr>
          <p:cNvPr id="14" name="ZoneTexte 13"/>
          <p:cNvSpPr txBox="1"/>
          <p:nvPr/>
        </p:nvSpPr>
        <p:spPr>
          <a:xfrm>
            <a:off x="5796136" y="3356992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Solide soluble</a:t>
            </a:r>
          </a:p>
          <a:p>
            <a:r>
              <a:rPr lang="fr-CA" dirty="0" smtClean="0">
                <a:solidFill>
                  <a:srgbClr val="92D050"/>
                </a:solidFill>
              </a:rPr>
              <a:t>Flotte surnagent</a:t>
            </a:r>
          </a:p>
          <a:p>
            <a:r>
              <a:rPr lang="fr-CA" dirty="0" smtClean="0">
                <a:solidFill>
                  <a:schemeClr val="bg1"/>
                </a:solidFill>
              </a:rPr>
              <a:t>résidu</a:t>
            </a:r>
            <a:endParaRPr lang="fr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t.depositphotos.com/1742172/1989/v/950/depositphotos_19896229-Science-beaker-cartoon.jpg?download=tru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2852936"/>
            <a:ext cx="2592287" cy="2592288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Décantation</a:t>
            </a:r>
            <a:endParaRPr lang="fr-CA" dirty="0"/>
          </a:p>
        </p:txBody>
      </p:sp>
      <p:pic>
        <p:nvPicPr>
          <p:cNvPr id="5" name="Picture 2" descr="http://st.depositphotos.com/1742172/1989/v/950/depositphotos_19896229-Science-beaker-cartoon.jpg?download=tru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119079">
            <a:off x="159748" y="1825059"/>
            <a:ext cx="2399156" cy="2399157"/>
          </a:xfrm>
          <a:prstGeom prst="rect">
            <a:avLst/>
          </a:prstGeom>
          <a:noFill/>
        </p:spPr>
      </p:pic>
      <p:pic>
        <p:nvPicPr>
          <p:cNvPr id="6" name="Picture 2" descr="http://st.depositphotos.com/1742172/1989/v/950/depositphotos_19896229-Science-beaker-cartoon.jpg?download=tru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3789040"/>
            <a:ext cx="2592287" cy="2592288"/>
          </a:xfrm>
          <a:prstGeom prst="rect">
            <a:avLst/>
          </a:prstGeom>
          <a:noFill/>
        </p:spPr>
      </p:pic>
      <p:sp>
        <p:nvSpPr>
          <p:cNvPr id="7" name="Organigramme : Processus 6"/>
          <p:cNvSpPr/>
          <p:nvPr/>
        </p:nvSpPr>
        <p:spPr>
          <a:xfrm>
            <a:off x="5580112" y="5157192"/>
            <a:ext cx="144016" cy="144016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Processus 7"/>
          <p:cNvSpPr/>
          <p:nvPr/>
        </p:nvSpPr>
        <p:spPr>
          <a:xfrm>
            <a:off x="5724128" y="5517232"/>
            <a:ext cx="144016" cy="144016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Processus 8"/>
          <p:cNvSpPr/>
          <p:nvPr/>
        </p:nvSpPr>
        <p:spPr>
          <a:xfrm>
            <a:off x="6012160" y="5373216"/>
            <a:ext cx="144016" cy="144016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Processus 9"/>
          <p:cNvSpPr/>
          <p:nvPr/>
        </p:nvSpPr>
        <p:spPr>
          <a:xfrm>
            <a:off x="971600" y="3501008"/>
            <a:ext cx="144016" cy="14401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Processus 10"/>
          <p:cNvSpPr/>
          <p:nvPr/>
        </p:nvSpPr>
        <p:spPr>
          <a:xfrm>
            <a:off x="827584" y="3284984"/>
            <a:ext cx="144016" cy="14401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rganigramme : Connecteur 11"/>
          <p:cNvSpPr/>
          <p:nvPr/>
        </p:nvSpPr>
        <p:spPr>
          <a:xfrm>
            <a:off x="1835696" y="2924944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rganigramme : Connecteur 12"/>
          <p:cNvSpPr/>
          <p:nvPr/>
        </p:nvSpPr>
        <p:spPr>
          <a:xfrm>
            <a:off x="2627784" y="3933056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rganigramme : Connecteur 13"/>
          <p:cNvSpPr/>
          <p:nvPr/>
        </p:nvSpPr>
        <p:spPr>
          <a:xfrm>
            <a:off x="2555776" y="335699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ZoneTexte 14"/>
          <p:cNvSpPr txBox="1"/>
          <p:nvPr/>
        </p:nvSpPr>
        <p:spPr>
          <a:xfrm>
            <a:off x="323528" y="472514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chemeClr val="bg1"/>
                </a:solidFill>
              </a:rPr>
              <a:t>Résidu sable</a:t>
            </a:r>
          </a:p>
          <a:p>
            <a:r>
              <a:rPr lang="fr-CA" dirty="0" smtClean="0">
                <a:solidFill>
                  <a:srgbClr val="C00000"/>
                </a:solidFill>
              </a:rPr>
              <a:t>Soluble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771800" y="170080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92D050"/>
                </a:solidFill>
              </a:rPr>
              <a:t>Tige de verre</a:t>
            </a:r>
            <a:endParaRPr lang="fr-CA" dirty="0">
              <a:solidFill>
                <a:srgbClr val="92D050"/>
              </a:solidFill>
            </a:endParaRPr>
          </a:p>
        </p:txBody>
      </p:sp>
      <p:cxnSp>
        <p:nvCxnSpPr>
          <p:cNvPr id="18" name="Connecteur droit 17"/>
          <p:cNvCxnSpPr/>
          <p:nvPr/>
        </p:nvCxnSpPr>
        <p:spPr>
          <a:xfrm flipH="1">
            <a:off x="2483768" y="3140968"/>
            <a:ext cx="792088" cy="72008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2267744" y="2924944"/>
            <a:ext cx="648072" cy="504056"/>
          </a:xfrm>
          <a:prstGeom prst="straightConnector1">
            <a:avLst/>
          </a:prstGeom>
          <a:ln w="412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Filtration</a:t>
            </a:r>
            <a:endParaRPr lang="fr-CA" dirty="0"/>
          </a:p>
        </p:txBody>
      </p:sp>
      <p:pic>
        <p:nvPicPr>
          <p:cNvPr id="2050" name="Picture 2" descr="https://upload.wikimedia.org/wikipedia/commons/thumb/e/ee/1000_ml_Erlenmeyer_flask.svg/2000px-1000_ml_Erlenmeyer_flask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3284984"/>
            <a:ext cx="2402607" cy="3431461"/>
          </a:xfrm>
          <a:prstGeom prst="rect">
            <a:avLst/>
          </a:prstGeom>
          <a:noFill/>
        </p:spPr>
      </p:pic>
      <p:pic>
        <p:nvPicPr>
          <p:cNvPr id="5" name="Picture 2" descr="https://upload.wikimedia.org/wikipedia/commons/thumb/e/ee/1000_ml_Erlenmeyer_flask.svg/2000px-1000_ml_Erlenmeyer_flask.svg.png">
            <a:hlinkClick r:id="rId4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4005064"/>
            <a:ext cx="1754535" cy="2505869"/>
          </a:xfrm>
          <a:prstGeom prst="rect">
            <a:avLst/>
          </a:prstGeom>
          <a:noFill/>
        </p:spPr>
      </p:pic>
      <p:pic>
        <p:nvPicPr>
          <p:cNvPr id="2058" name="Picture 10" descr="http://www.laboandco.com/media/catalog/product/cache/2/image/9df78eab33525d08d6e5fb8d27136e95/e/n/entonnoir-inox-80mm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492896"/>
            <a:ext cx="1800200" cy="1800201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971600" y="134076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92D050"/>
                </a:solidFill>
              </a:rPr>
              <a:t>Résidu</a:t>
            </a:r>
          </a:p>
          <a:p>
            <a:r>
              <a:rPr lang="fr-CA" dirty="0" smtClean="0">
                <a:solidFill>
                  <a:srgbClr val="C00000"/>
                </a:solidFill>
              </a:rPr>
              <a:t>Filtrat</a:t>
            </a:r>
          </a:p>
          <a:p>
            <a:r>
              <a:rPr lang="fr-CA" dirty="0" smtClean="0">
                <a:solidFill>
                  <a:schemeClr val="bg1"/>
                </a:solidFill>
              </a:rPr>
              <a:t>Soluble</a:t>
            </a:r>
            <a:endParaRPr lang="fr-CA" dirty="0">
              <a:solidFill>
                <a:schemeClr val="bg1"/>
              </a:solidFill>
            </a:endParaRPr>
          </a:p>
        </p:txBody>
      </p:sp>
      <p:pic>
        <p:nvPicPr>
          <p:cNvPr id="10" name="Picture 10" descr="http://www.laboandco.com/media/catalog/product/cache/2/image/9df78eab33525d08d6e5fb8d27136e95/e/n/entonnoir-inox-80mm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980728"/>
            <a:ext cx="1800200" cy="1800201"/>
          </a:xfrm>
          <a:prstGeom prst="rect">
            <a:avLst/>
          </a:prstGeom>
          <a:noFill/>
        </p:spPr>
      </p:pic>
      <p:pic>
        <p:nvPicPr>
          <p:cNvPr id="2070" name="Picture 22" descr="http://guy.vielh.free.fr/minidessins/plierfiltre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76256" y="548680"/>
            <a:ext cx="1368152" cy="1781448"/>
          </a:xfrm>
          <a:prstGeom prst="rect">
            <a:avLst/>
          </a:prstGeom>
          <a:noFill/>
        </p:spPr>
      </p:pic>
      <p:pic>
        <p:nvPicPr>
          <p:cNvPr id="12" name="Picture 10" descr="http://www.laboandco.com/media/catalog/product/cache/2/image/9df78eab33525d08d6e5fb8d27136e95/e/n/entonnoir-inox-80mm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2708920"/>
            <a:ext cx="1656184" cy="1656185"/>
          </a:xfrm>
          <a:prstGeom prst="rect">
            <a:avLst/>
          </a:prstGeom>
          <a:noFill/>
        </p:spPr>
      </p:pic>
      <p:cxnSp>
        <p:nvCxnSpPr>
          <p:cNvPr id="14" name="Connecteur en arc 13"/>
          <p:cNvCxnSpPr/>
          <p:nvPr/>
        </p:nvCxnSpPr>
        <p:spPr>
          <a:xfrm rot="5400000">
            <a:off x="6408204" y="2384884"/>
            <a:ext cx="504056" cy="144016"/>
          </a:xfrm>
          <a:prstGeom prst="curvedConnector3">
            <a:avLst>
              <a:gd name="adj1" fmla="val 50000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en arc 15"/>
          <p:cNvCxnSpPr/>
          <p:nvPr/>
        </p:nvCxnSpPr>
        <p:spPr>
          <a:xfrm rot="16200000" flipV="1">
            <a:off x="5472100" y="1808820"/>
            <a:ext cx="936104" cy="720080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Évaporation #4a</a:t>
            </a:r>
            <a:endParaRPr lang="fr-CA" dirty="0"/>
          </a:p>
        </p:txBody>
      </p:sp>
      <p:pic>
        <p:nvPicPr>
          <p:cNvPr id="1026" name="Picture 2" descr="http://www.allsciences.com/data/produits/CB30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4140438"/>
            <a:ext cx="4032448" cy="2903363"/>
          </a:xfrm>
          <a:prstGeom prst="rect">
            <a:avLst/>
          </a:prstGeom>
          <a:noFill/>
        </p:spPr>
      </p:pic>
      <p:pic>
        <p:nvPicPr>
          <p:cNvPr id="5" name="Picture 2" descr="https://upload.wikimedia.org/wikipedia/commons/thumb/e/ee/1000_ml_Erlenmeyer_flask.svg/2000px-1000_ml_Erlenmeyer_flask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712" y="3068960"/>
            <a:ext cx="1440160" cy="2056871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323528" y="11247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C00000"/>
                </a:solidFill>
              </a:rPr>
              <a:t>Solide</a:t>
            </a:r>
            <a:endParaRPr lang="fr-CA" dirty="0">
              <a:solidFill>
                <a:srgbClr val="C00000"/>
              </a:solidFill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971600" y="1556792"/>
            <a:ext cx="1296144" cy="3312368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Nuage 9"/>
          <p:cNvSpPr/>
          <p:nvPr/>
        </p:nvSpPr>
        <p:spPr>
          <a:xfrm>
            <a:off x="2267744" y="1700808"/>
            <a:ext cx="1152128" cy="792088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Distillation #4b</a:t>
            </a:r>
            <a:endParaRPr lang="fr-CA" dirty="0"/>
          </a:p>
        </p:txBody>
      </p:sp>
      <p:pic>
        <p:nvPicPr>
          <p:cNvPr id="4" name="Picture 2" descr="http://www.allsciences.com/data/produits/CB30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933056"/>
            <a:ext cx="3672408" cy="2644134"/>
          </a:xfrm>
          <a:prstGeom prst="rect">
            <a:avLst/>
          </a:prstGeom>
          <a:noFill/>
        </p:spPr>
      </p:pic>
      <p:pic>
        <p:nvPicPr>
          <p:cNvPr id="5" name="Picture 2" descr="https://upload.wikimedia.org/wikipedia/commons/thumb/e/ee/1000_ml_Erlenmeyer_flask.svg/2000px-1000_ml_Erlenmeyer_flask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2955780"/>
            <a:ext cx="1368152" cy="1954027"/>
          </a:xfrm>
          <a:prstGeom prst="rect">
            <a:avLst/>
          </a:prstGeom>
          <a:noFill/>
        </p:spPr>
      </p:pic>
      <p:pic>
        <p:nvPicPr>
          <p:cNvPr id="6" name="Picture 2" descr="http://st.depositphotos.com/1742172/1989/v/950/depositphotos_19896229-Science-beaker-cartoon.jpg?download=tru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3284984"/>
            <a:ext cx="2592287" cy="2592288"/>
          </a:xfrm>
          <a:prstGeom prst="rect">
            <a:avLst/>
          </a:prstGeom>
          <a:noFill/>
        </p:spPr>
      </p:pic>
      <p:pic>
        <p:nvPicPr>
          <p:cNvPr id="21506" name="Picture 2" descr="http://fscomps.fotosearch.com/compc/CSP/CSP327/k3275415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221088"/>
            <a:ext cx="792088" cy="1236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</TotalTime>
  <Words>34</Words>
  <Application>Microsoft Office PowerPoint</Application>
  <PresentationFormat>Affichage à l'écran (4:3)</PresentationFormat>
  <Paragraphs>18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Apex</vt:lpstr>
      <vt:lpstr>Procédé de séparations</vt:lpstr>
      <vt:lpstr>Sédimentation</vt:lpstr>
      <vt:lpstr>Décantation</vt:lpstr>
      <vt:lpstr>Filtration</vt:lpstr>
      <vt:lpstr>Évaporation #4a</vt:lpstr>
      <vt:lpstr>Distillation #4b</vt:lpstr>
      <vt:lpstr>Diapositive 7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Procédé de séparations</dc:title>
  <dc:creator>CSBE</dc:creator>
  <cp:lastModifiedBy>CSBE</cp:lastModifiedBy>
  <cp:revision>6</cp:revision>
  <dcterms:created xsi:type="dcterms:W3CDTF">2016-04-19T18:55:34Z</dcterms:created>
  <dcterms:modified xsi:type="dcterms:W3CDTF">2016-04-19T19:48:50Z</dcterms:modified>
</cp:coreProperties>
</file>