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9B3AF1-D420-4523-AA42-27C64E7184FA}" v="300" dt="2023-12-01T17:21:0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6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3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0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8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4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5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2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B17B84-F8A7-4053-9C9D-91E3CA7F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>
              <a:alphaModFix amt="30000"/>
              <a:lum bright="70000" contrast="-70000"/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5C83E-5AE4-F0D9-58D6-012C3CA6E7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9201" r="6" b="5800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200">
                <a:solidFill>
                  <a:srgbClr val="FFFFFF"/>
                </a:solidFill>
                <a:cs typeface="Calibri Light"/>
              </a:rPr>
              <a:t>ITSS</a:t>
            </a:r>
            <a:br>
              <a:rPr lang="en-US" sz="5200">
                <a:solidFill>
                  <a:srgbClr val="FFFFFF"/>
                </a:solidFill>
                <a:cs typeface="Calibri Light"/>
              </a:rPr>
            </a:br>
            <a:endParaRPr lang="en-US" sz="52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  <a:cs typeface="Calibri"/>
              </a:rPr>
              <a:t>Fait par : Tommy Côté</a:t>
            </a:r>
            <a:endParaRPr lang="en-US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E6BFEE-B17D-93BA-54BA-A7BCE583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venir Next LT Pro"/>
                <a:cs typeface="Calibri"/>
              </a:rPr>
              <a:t>Syphilis</a:t>
            </a:r>
            <a:endParaRPr lang="en-US" dirty="0">
              <a:latin typeface="Avenir Next LT Pro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840E-7244-3123-A64C-72BA271C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nom: La petite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vérole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Treponema pallidum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Règne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des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monères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Petite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gâle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Antibiotiques</a:t>
            </a:r>
            <a:endParaRPr lang="en-US" sz="2400" err="1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Syphilis: Signs and symptoms">
            <a:extLst>
              <a:ext uri="{FF2B5EF4-FFF2-40B4-BE49-F238E27FC236}">
                <a16:creationId xmlns:a16="http://schemas.microsoft.com/office/drawing/2014/main" id="{8981D691-E73F-B822-F613-E6E7126F5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77" y="3995199"/>
            <a:ext cx="3496393" cy="231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0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A7791D-BB1B-6AC9-1382-C34F9893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Morpions</a:t>
            </a:r>
            <a:r>
              <a:rPr lang="en-US" dirty="0">
                <a:solidFill>
                  <a:schemeClr val="tx2"/>
                </a:solidFill>
              </a:rPr>
              <a:t> : </a:t>
            </a:r>
            <a:r>
              <a:rPr lang="en-US" dirty="0" err="1">
                <a:solidFill>
                  <a:schemeClr val="tx2"/>
                </a:solidFill>
              </a:rPr>
              <a:t>Règne</a:t>
            </a:r>
            <a:r>
              <a:rPr lang="en-US" dirty="0">
                <a:solidFill>
                  <a:schemeClr val="tx2"/>
                </a:solidFill>
              </a:rPr>
              <a:t> animal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49AA4-ED72-F981-DDED-0C1A8A155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191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Autre</a:t>
            </a:r>
            <a:r>
              <a:rPr lang="en-US" sz="2400" dirty="0">
                <a:solidFill>
                  <a:schemeClr val="tx2"/>
                </a:solidFill>
              </a:rPr>
              <a:t> nom :</a:t>
            </a:r>
            <a:r>
              <a:rPr lang="en-US" sz="2400" dirty="0" err="1">
                <a:solidFill>
                  <a:schemeClr val="tx2"/>
                </a:solidFill>
              </a:rPr>
              <a:t>Phitriase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pubienne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Nom </a:t>
            </a:r>
            <a:r>
              <a:rPr lang="en-US" sz="2400" dirty="0" err="1">
                <a:solidFill>
                  <a:schemeClr val="tx2"/>
                </a:solidFill>
              </a:rPr>
              <a:t>scientifique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  <a:r>
              <a:rPr lang="en-US" sz="2400" dirty="0" err="1">
                <a:solidFill>
                  <a:schemeClr val="tx2"/>
                </a:solidFill>
              </a:rPr>
              <a:t>Phtirius</a:t>
            </a:r>
            <a:r>
              <a:rPr lang="en-US" sz="2400" dirty="0">
                <a:solidFill>
                  <a:schemeClr val="tx2"/>
                </a:solidFill>
              </a:rPr>
              <a:t> Pubis</a:t>
            </a:r>
          </a:p>
          <a:p>
            <a:r>
              <a:rPr lang="en-US" sz="2400" dirty="0">
                <a:solidFill>
                  <a:schemeClr val="tx2"/>
                </a:solidFill>
              </a:rPr>
              <a:t>Type </a:t>
            </a:r>
            <a:r>
              <a:rPr lang="en-US" sz="2400" dirty="0" err="1">
                <a:solidFill>
                  <a:schemeClr val="tx2"/>
                </a:solidFill>
              </a:rPr>
              <a:t>D'organisme</a:t>
            </a:r>
            <a:r>
              <a:rPr lang="en-US" sz="2400" dirty="0">
                <a:solidFill>
                  <a:schemeClr val="tx2"/>
                </a:solidFill>
              </a:rPr>
              <a:t> : </a:t>
            </a:r>
            <a:r>
              <a:rPr lang="en-US" sz="2400" dirty="0" err="1">
                <a:solidFill>
                  <a:schemeClr val="tx2"/>
                </a:solidFill>
              </a:rPr>
              <a:t>Arthropode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Symptômes</a:t>
            </a:r>
            <a:r>
              <a:rPr lang="en-US" sz="2400" dirty="0">
                <a:solidFill>
                  <a:schemeClr val="tx2"/>
                </a:solidFill>
              </a:rPr>
              <a:t> : Sa </a:t>
            </a:r>
            <a:r>
              <a:rPr lang="en-US" sz="2400" dirty="0" err="1">
                <a:solidFill>
                  <a:schemeClr val="tx2"/>
                </a:solidFill>
              </a:rPr>
              <a:t>gratte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sa</a:t>
            </a:r>
            <a:r>
              <a:rPr lang="en-US" sz="2400" dirty="0">
                <a:solidFill>
                  <a:schemeClr val="tx2"/>
                </a:solidFill>
              </a:rPr>
              <a:t> pique ...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Traitements</a:t>
            </a:r>
            <a:r>
              <a:rPr lang="en-US" sz="2400" dirty="0">
                <a:solidFill>
                  <a:schemeClr val="tx2"/>
                </a:solidFill>
              </a:rPr>
              <a:t> : Crème </a:t>
            </a:r>
            <a:r>
              <a:rPr lang="en-US" sz="2400" dirty="0" err="1">
                <a:solidFill>
                  <a:schemeClr val="tx2"/>
                </a:solidFill>
              </a:rPr>
              <a:t>shampoing</a:t>
            </a:r>
            <a:r>
              <a:rPr lang="en-US" sz="2400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4" name="Picture 3" descr="Pou du pubis — Wikipédia">
            <a:extLst>
              <a:ext uri="{FF2B5EF4-FFF2-40B4-BE49-F238E27FC236}">
                <a16:creationId xmlns:a16="http://schemas.microsoft.com/office/drawing/2014/main" id="{DE235CEE-2C32-5376-3850-82CE3413C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0000">
            <a:off x="999856" y="3660027"/>
            <a:ext cx="3521194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9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9151CF-194C-4A8C-16A2-855ADC17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err="1">
                <a:solidFill>
                  <a:schemeClr val="tx2"/>
                </a:solidFill>
              </a:rPr>
              <a:t>Verrues</a:t>
            </a:r>
            <a:r>
              <a:rPr lang="en-US" dirty="0">
                <a:solidFill>
                  <a:schemeClr val="tx2"/>
                </a:solidFill>
              </a:rPr>
              <a:t> : </a:t>
            </a:r>
            <a:r>
              <a:rPr lang="en-US" sz="4000" err="1">
                <a:solidFill>
                  <a:srgbClr val="000000"/>
                </a:solidFill>
                <a:latin typeface="Avenir Next LT Pro"/>
                <a:cs typeface="Calibri"/>
              </a:rPr>
              <a:t>Condylomes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F3A60-E26E-AC9B-FFAD-FA88A77B6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nom: Virus du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papillome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humain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VPH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Virus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Condylomes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Cryothérapie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(azote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liquide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), crèmes.</a:t>
            </a:r>
            <a:endParaRPr lang="en-US" sz="2400" dirty="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Virus du papillome humain (VPH) et verrues génitales">
            <a:extLst>
              <a:ext uri="{FF2B5EF4-FFF2-40B4-BE49-F238E27FC236}">
                <a16:creationId xmlns:a16="http://schemas.microsoft.com/office/drawing/2014/main" id="{4D18E931-EF9F-70C4-0270-E98E2E03DE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51" y="4706258"/>
            <a:ext cx="4080294" cy="21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8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4C48B4-01EA-740A-300B-09A887C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err="1">
                <a:solidFill>
                  <a:srgbClr val="000000"/>
                </a:solidFill>
                <a:latin typeface="Avenir Next LT Pro"/>
                <a:cs typeface="Calibri"/>
              </a:rPr>
              <a:t>Herpès</a:t>
            </a:r>
            <a:r>
              <a:rPr lang="en-US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err="1">
                <a:solidFill>
                  <a:srgbClr val="000000"/>
                </a:solidFill>
                <a:latin typeface="Avenir Next LT Pro"/>
                <a:cs typeface="Calibri"/>
              </a:rPr>
              <a:t>génital</a:t>
            </a:r>
            <a:r>
              <a:rPr lang="en-US" dirty="0">
                <a:solidFill>
                  <a:schemeClr val="tx2"/>
                </a:solidFill>
              </a:rPr>
              <a:t> : Virus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53278-BCB9-F647-888E-DC5CB7B2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nom: Feu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sauvage</a:t>
            </a:r>
            <a:endParaRPr lang="en-US" sz="2400" dirty="0" err="1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VHS-II 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Virus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Des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galles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, des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feux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sauvages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Antiviraux</a:t>
            </a:r>
            <a:endParaRPr lang="en-US" sz="240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5" name="Picture 4" descr="Herpès génital : symptômes, traitement, définition - docteurclic.com">
            <a:extLst>
              <a:ext uri="{FF2B5EF4-FFF2-40B4-BE49-F238E27FC236}">
                <a16:creationId xmlns:a16="http://schemas.microsoft.com/office/drawing/2014/main" id="{E777C7E4-0F05-F58A-B1C0-C1AF36370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20000">
            <a:off x="8663036" y="927060"/>
            <a:ext cx="2697013" cy="206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4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AB860A-4A28-68FB-4DD4-6C65E819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venir Next LT Pro"/>
                <a:cs typeface="Calibri"/>
              </a:rPr>
              <a:t>Trichomonas vaginalis</a:t>
            </a:r>
            <a:endParaRPr lang="en-US" dirty="0">
              <a:latin typeface="Avenir Next LT Pro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74F3F-07DD-2F1B-BAF3-55A595AE8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nom: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Vaginalite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Trichomonas vaginalis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Règne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des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prostites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Infections,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odeurs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 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Antibiotiques</a:t>
            </a:r>
            <a:endParaRPr lang="en-US" sz="2400" err="1">
              <a:latin typeface="Avenir Next LT Pro"/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4" name="Picture 3" descr="Trichomonas vaginalis infection - symptoms, causes, treatment | Metromale  Clinic &amp; Fertility Center">
            <a:extLst>
              <a:ext uri="{FF2B5EF4-FFF2-40B4-BE49-F238E27FC236}">
                <a16:creationId xmlns:a16="http://schemas.microsoft.com/office/drawing/2014/main" id="{C3B0FC00-59A6-B8A8-AB90-2035A781F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76" y="396770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7EAA59-AEC1-65BB-5E72-1AF397E4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Hépatite</a:t>
            </a:r>
            <a:r>
              <a:rPr lang="en-US" dirty="0">
                <a:solidFill>
                  <a:schemeClr val="tx2"/>
                </a:solidFill>
              </a:rPr>
              <a:t> B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8F565-CEE4-F259-498F-D0FAE0289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>
                <a:solidFill>
                  <a:srgbClr val="000000"/>
                </a:solidFill>
                <a:latin typeface="Avenir Next LT Pro"/>
                <a:cs typeface="Calibri"/>
              </a:rPr>
              <a:t> nom: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Jaunisse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VHB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Virus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Jaunissement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Aucun</a:t>
            </a:r>
            <a:endParaRPr lang="en-US" sz="240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Quelle est la cause d'une jaunisse (ictère) ?">
            <a:extLst>
              <a:ext uri="{FF2B5EF4-FFF2-40B4-BE49-F238E27FC236}">
                <a16:creationId xmlns:a16="http://schemas.microsoft.com/office/drawing/2014/main" id="{DD750731-F770-7DC9-F97E-E589690AA0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90" y="4397765"/>
            <a:ext cx="2619375" cy="1743075"/>
          </a:xfrm>
          <a:prstGeom prst="rect">
            <a:avLst/>
          </a:prstGeom>
        </p:spPr>
      </p:pic>
      <p:pic>
        <p:nvPicPr>
          <p:cNvPr id="5" name="Picture 4" descr="Hépatite B - Quels sont les symptômes ? | Loosto">
            <a:extLst>
              <a:ext uri="{FF2B5EF4-FFF2-40B4-BE49-F238E27FC236}">
                <a16:creationId xmlns:a16="http://schemas.microsoft.com/office/drawing/2014/main" id="{CDBBFFAB-E1D4-0910-B4F0-2DE330A11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2615" y="296002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4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21C452-5C70-FD51-0460-1869B00DB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SIDA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4227F-E08C-4755-7712-0C834FF1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nom:Virus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l’himmuno-deficiance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humaine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VIH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Virus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Perte de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poid</a:t>
            </a:r>
            <a:endParaRPr lang="en-US" sz="2400">
              <a:latin typeface="Avenir Next LT Pro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venir Next LT Pro"/>
                <a:cs typeface="Calibri"/>
              </a:rPr>
              <a:t>Trithérapie</a:t>
            </a:r>
            <a:endParaRPr lang="en-US" sz="240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Sida : un troisième malade atteint du VIH sur la voie de la guérison -  ladepeche.fr">
            <a:extLst>
              <a:ext uri="{FF2B5EF4-FFF2-40B4-BE49-F238E27FC236}">
                <a16:creationId xmlns:a16="http://schemas.microsoft.com/office/drawing/2014/main" id="{2ABDDFBE-EA6B-1DC5-5AF4-7E9EF0B6D6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15" y="4767220"/>
            <a:ext cx="2743200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3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033994-0DFE-F1DC-B90C-3E20F463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Chlamydia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218AE-CA79-4273-CF07-172E21C98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nom: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Clame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Chlamydia Trachomatis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Règne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des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monères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Infection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Antibiotique</a:t>
            </a:r>
            <a:endParaRPr lang="en-US" sz="240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Chlamydia: Symptoms of the STI could include pink-eye | Express.co.uk">
            <a:extLst>
              <a:ext uri="{FF2B5EF4-FFF2-40B4-BE49-F238E27FC236}">
                <a16:creationId xmlns:a16="http://schemas.microsoft.com/office/drawing/2014/main" id="{ABC46102-DCCF-52D4-870D-FA87491B6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004" y="-305"/>
            <a:ext cx="4554747" cy="270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2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509A71-3D5C-2BF7-FED2-16404C20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venir Next LT Pro"/>
                <a:cs typeface="Calibri"/>
              </a:rPr>
              <a:t>Gonorrhoeae</a:t>
            </a:r>
            <a:endParaRPr lang="en-US" dirty="0">
              <a:latin typeface="Avenir Next LT Pro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66E83-7DAA-50CD-F608-5B03B6AD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Autre</a:t>
            </a:r>
            <a:r>
              <a:rPr lang="en-US" sz="2400">
                <a:solidFill>
                  <a:srgbClr val="000000"/>
                </a:solidFill>
                <a:latin typeface="Avenir Next LT Pro"/>
                <a:cs typeface="Calibri"/>
              </a:rPr>
              <a:t> nom: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Chaude</a:t>
            </a:r>
            <a:r>
              <a:rPr lang="en-US" sz="2400">
                <a:solidFill>
                  <a:srgbClr val="000000"/>
                </a:solidFill>
                <a:latin typeface="Avenir Next LT Pro"/>
                <a:cs typeface="Calibri"/>
              </a:rPr>
              <a:t> pisse</a:t>
            </a:r>
            <a:endParaRPr lang="en-US" sz="2400">
              <a:solidFill>
                <a:schemeClr val="tx2"/>
              </a:solidFill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Nom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scientifique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Neisseria gonorrhoeae</a:t>
            </a:r>
            <a:endParaRPr lang="en-US" sz="2400">
              <a:latin typeface="Avenir Next LT Pro"/>
            </a:endParaRPr>
          </a:p>
          <a:p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Type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d’organisme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Règne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des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monères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Symptôme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Brulures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en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urinant</a:t>
            </a:r>
            <a:endParaRPr lang="en-US" sz="2400">
              <a:latin typeface="Avenir Next LT Pro"/>
            </a:endParaRPr>
          </a:p>
          <a:p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Traitements</a:t>
            </a:r>
            <a:r>
              <a:rPr lang="en-US" sz="2400" dirty="0">
                <a:solidFill>
                  <a:srgbClr val="000000"/>
                </a:solidFill>
                <a:latin typeface="Avenir Next LT Pro"/>
                <a:cs typeface="Calibri"/>
              </a:rPr>
              <a:t>: </a:t>
            </a:r>
            <a:r>
              <a:rPr lang="en-US" sz="2400" err="1">
                <a:solidFill>
                  <a:srgbClr val="000000"/>
                </a:solidFill>
                <a:latin typeface="Avenir Next LT Pro"/>
                <a:cs typeface="Calibri"/>
              </a:rPr>
              <a:t>Antibiotiques</a:t>
            </a:r>
            <a:endParaRPr lang="en-US" sz="2400">
              <a:latin typeface="Avenir Next LT Pro"/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Habitat and Morphology of Neisseria gonorrhoeae">
            <a:extLst>
              <a:ext uri="{FF2B5EF4-FFF2-40B4-BE49-F238E27FC236}">
                <a16:creationId xmlns:a16="http://schemas.microsoft.com/office/drawing/2014/main" id="{77DAB3E6-A809-3F28-B049-F0B3F621B1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32" y="4640230"/>
            <a:ext cx="3361426" cy="18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7797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C39790"/>
      </a:accent1>
      <a:accent2>
        <a:srgbClr val="BA9F7F"/>
      </a:accent2>
      <a:accent3>
        <a:srgbClr val="A7A57E"/>
      </a:accent3>
      <a:accent4>
        <a:srgbClr val="96AB75"/>
      </a:accent4>
      <a:accent5>
        <a:srgbClr val="8BAD83"/>
      </a:accent5>
      <a:accent6>
        <a:srgbClr val="78AF84"/>
      </a:accent6>
      <a:hlink>
        <a:srgbClr val="598C94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BlockprintVTI</vt:lpstr>
      <vt:lpstr>ITSS </vt:lpstr>
      <vt:lpstr> Morpions : Règne animal</vt:lpstr>
      <vt:lpstr>Verrues : Condylomes </vt:lpstr>
      <vt:lpstr>Herpès génital : Virus</vt:lpstr>
      <vt:lpstr>Trichomonas vaginalis</vt:lpstr>
      <vt:lpstr>Hépatite B</vt:lpstr>
      <vt:lpstr>SIDA</vt:lpstr>
      <vt:lpstr>Chlamydia</vt:lpstr>
      <vt:lpstr>Gonorrhoeae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130</cp:revision>
  <dcterms:created xsi:type="dcterms:W3CDTF">2023-12-01T16:46:30Z</dcterms:created>
  <dcterms:modified xsi:type="dcterms:W3CDTF">2023-12-01T20:30:15Z</dcterms:modified>
</cp:coreProperties>
</file>