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98339E-ED69-4866-B5A1-A4ED633E234C}" v="849" dt="2023-03-14T15:10:07.146"/>
    <p1510:client id="{E8AEA825-7BEC-44E9-8D29-12D7C0530C88}" v="48" dt="2023-03-16T18:37:57.4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1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1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2281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6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3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1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7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727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85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3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427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t>‹#›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258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43" r:id="rId6"/>
    <p:sldLayoutId id="2147483739" r:id="rId7"/>
    <p:sldLayoutId id="2147483740" r:id="rId8"/>
    <p:sldLayoutId id="2147483741" r:id="rId9"/>
    <p:sldLayoutId id="2147483742" r:id="rId10"/>
    <p:sldLayoutId id="21474837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CE54A2A-DF49-4800-82E7-3AF9353F81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6125ED7-F0CF-40D9-8C60-51E188053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5BE9602-6E4B-8315-7E0A-7EAAFAE8ED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t="18759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2146" y="1077626"/>
            <a:ext cx="9958754" cy="3317443"/>
          </a:xfrm>
        </p:spPr>
        <p:txBody>
          <a:bodyPr anchor="t">
            <a:normAutofit/>
          </a:bodyPr>
          <a:lstStyle/>
          <a:p>
            <a:r>
              <a:rPr lang="en-US" sz="8000">
                <a:solidFill>
                  <a:srgbClr val="FFFFFF"/>
                </a:solidFill>
                <a:cs typeface="Calibri Light"/>
              </a:rPr>
              <a:t>Procédés de séparation</a:t>
            </a:r>
            <a:endParaRPr lang="en-US" sz="80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4572000"/>
            <a:ext cx="9257512" cy="126304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"/>
              </a:rPr>
              <a:t>Fait par Rosalie</a:t>
            </a:r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AA360F-DECB-4836-8FB6-22C4BC3FB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1206934"/>
            <a:ext cx="804195" cy="0"/>
          </a:xfrm>
          <a:prstGeom prst="line">
            <a:avLst/>
          </a:prstGeom>
          <a:ln w="12382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6196D-F2F9-7134-5A3E-76974D162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1sédimentation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6FFE5-2006-9121-D6D7-1C3FB98A6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2332759"/>
            <a:ext cx="9922764" cy="4887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Laisse </a:t>
            </a:r>
            <a:r>
              <a:rPr lang="en-US" dirty="0" err="1"/>
              <a:t>reposer</a:t>
            </a: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CFA2C846-CB45-B6B3-B46E-442DED9CA3F0}"/>
              </a:ext>
            </a:extLst>
          </p:cNvPr>
          <p:cNvSpPr/>
          <p:nvPr/>
        </p:nvSpPr>
        <p:spPr>
          <a:xfrm>
            <a:off x="1358348" y="3611217"/>
            <a:ext cx="1279584" cy="161026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ylinder 5">
            <a:extLst>
              <a:ext uri="{FF2B5EF4-FFF2-40B4-BE49-F238E27FC236}">
                <a16:creationId xmlns:a16="http://schemas.microsoft.com/office/drawing/2014/main" id="{19D55671-2977-950D-59C9-4E701E62292E}"/>
              </a:ext>
            </a:extLst>
          </p:cNvPr>
          <p:cNvSpPr/>
          <p:nvPr/>
        </p:nvSpPr>
        <p:spPr>
          <a:xfrm>
            <a:off x="8101328" y="3611216"/>
            <a:ext cx="1279584" cy="1610264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2BD7E12-C750-7D7E-5ECC-091B967C962E}"/>
              </a:ext>
            </a:extLst>
          </p:cNvPr>
          <p:cNvSpPr/>
          <p:nvPr/>
        </p:nvSpPr>
        <p:spPr>
          <a:xfrm>
            <a:off x="2200986" y="4290079"/>
            <a:ext cx="316301" cy="31630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4D573FE-1572-F46F-9B99-103C1BC470F6}"/>
              </a:ext>
            </a:extLst>
          </p:cNvPr>
          <p:cNvSpPr/>
          <p:nvPr/>
        </p:nvSpPr>
        <p:spPr>
          <a:xfrm>
            <a:off x="9001476" y="4836418"/>
            <a:ext cx="316301" cy="31630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DAF4F13-EC4A-FB25-936C-B7F21751CE3E}"/>
              </a:ext>
            </a:extLst>
          </p:cNvPr>
          <p:cNvSpPr/>
          <p:nvPr/>
        </p:nvSpPr>
        <p:spPr>
          <a:xfrm>
            <a:off x="1888434" y="4687956"/>
            <a:ext cx="172528" cy="172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6C5022C-8E0D-7BB1-120A-740BD5788F70}"/>
              </a:ext>
            </a:extLst>
          </p:cNvPr>
          <p:cNvSpPr/>
          <p:nvPr/>
        </p:nvSpPr>
        <p:spPr>
          <a:xfrm>
            <a:off x="1474304" y="4509176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0B7DB125-3591-C666-8D58-299B2912D998}"/>
              </a:ext>
            </a:extLst>
          </p:cNvPr>
          <p:cNvCxnSpPr/>
          <p:nvPr/>
        </p:nvCxnSpPr>
        <p:spPr>
          <a:xfrm>
            <a:off x="1339969" y="4165121"/>
            <a:ext cx="1273833" cy="80514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id="{DF4CEF15-957D-8062-B8C3-6609BDF25B82}"/>
              </a:ext>
            </a:extLst>
          </p:cNvPr>
          <p:cNvCxnSpPr>
            <a:cxnSpLocks/>
          </p:cNvCxnSpPr>
          <p:nvPr/>
        </p:nvCxnSpPr>
        <p:spPr>
          <a:xfrm>
            <a:off x="8097327" y="4208253"/>
            <a:ext cx="1273833" cy="80514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AF8D60AB-73EA-DEB4-4AC4-15D22DF3CC4C}"/>
              </a:ext>
            </a:extLst>
          </p:cNvPr>
          <p:cNvSpPr/>
          <p:nvPr/>
        </p:nvSpPr>
        <p:spPr>
          <a:xfrm>
            <a:off x="8680173" y="4124738"/>
            <a:ext cx="201283" cy="186905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527BD03C-2C19-5593-A0EF-C39063B549BF}"/>
              </a:ext>
            </a:extLst>
          </p:cNvPr>
          <p:cNvSpPr/>
          <p:nvPr/>
        </p:nvSpPr>
        <p:spPr>
          <a:xfrm>
            <a:off x="8729869" y="4505739"/>
            <a:ext cx="129396" cy="345056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1C79069B-306B-F480-2F79-F1FECDC597DE}"/>
              </a:ext>
            </a:extLst>
          </p:cNvPr>
          <p:cNvSpPr/>
          <p:nvPr/>
        </p:nvSpPr>
        <p:spPr>
          <a:xfrm>
            <a:off x="9161815" y="4411660"/>
            <a:ext cx="143773" cy="359433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D52B774-0065-C53B-8769-7079DB486D5A}"/>
              </a:ext>
            </a:extLst>
          </p:cNvPr>
          <p:cNvSpPr/>
          <p:nvPr/>
        </p:nvSpPr>
        <p:spPr>
          <a:xfrm>
            <a:off x="8276982" y="4685456"/>
            <a:ext cx="115018" cy="12939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FA7611E-410E-997D-829B-E34A0BC0222A}"/>
              </a:ext>
            </a:extLst>
          </p:cNvPr>
          <p:cNvSpPr txBox="1"/>
          <p:nvPr/>
        </p:nvSpPr>
        <p:spPr>
          <a:xfrm>
            <a:off x="9562193" y="3940021"/>
            <a:ext cx="1871869" cy="1200329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Surnageant</a:t>
            </a:r>
            <a:endParaRPr lang="en-US">
              <a:solidFill>
                <a:srgbClr val="FF000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r>
              <a:rPr lang="en-US" dirty="0" err="1">
                <a:solidFill>
                  <a:srgbClr val="00B050"/>
                </a:solidFill>
              </a:rPr>
              <a:t>Résidu</a:t>
            </a:r>
            <a:r>
              <a:rPr lang="en-US" dirty="0">
                <a:solidFill>
                  <a:srgbClr val="00B050"/>
                </a:solidFill>
              </a:rPr>
              <a:t> 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CEE029-A98C-F0DB-7490-8130DAD38A46}"/>
              </a:ext>
            </a:extLst>
          </p:cNvPr>
          <p:cNvSpPr txBox="1"/>
          <p:nvPr/>
        </p:nvSpPr>
        <p:spPr>
          <a:xfrm>
            <a:off x="1474304" y="5963478"/>
            <a:ext cx="34621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Mélange </a:t>
            </a:r>
            <a:r>
              <a:rPr lang="en-US" dirty="0" err="1"/>
              <a:t>hétérogène</a:t>
            </a: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9541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74772-3E71-5489-BBD9-E4249CB6E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 2 </a:t>
            </a:r>
            <a:r>
              <a:rPr lang="en-US" dirty="0" err="1"/>
              <a:t>décantation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DDBFB-3040-D81C-43EE-BE4299280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2447778"/>
            <a:ext cx="9922764" cy="48879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Transvider</a:t>
            </a:r>
            <a:r>
              <a:rPr lang="en-US" dirty="0"/>
              <a:t> le </a:t>
            </a:r>
            <a:r>
              <a:rPr lang="en-US" dirty="0" err="1"/>
              <a:t>liquide</a:t>
            </a:r>
            <a:r>
              <a:rPr lang="en-US" dirty="0"/>
              <a:t>                           tige de </a:t>
            </a:r>
            <a:r>
              <a:rPr lang="en-US" dirty="0" err="1"/>
              <a:t>verre</a:t>
            </a:r>
            <a:endParaRPr lang="en-US" dirty="0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24C010EA-42BE-8068-EAA6-53D535533F9D}"/>
              </a:ext>
            </a:extLst>
          </p:cNvPr>
          <p:cNvSpPr/>
          <p:nvPr/>
        </p:nvSpPr>
        <p:spPr>
          <a:xfrm rot="4140000">
            <a:off x="1603700" y="3119887"/>
            <a:ext cx="1279584" cy="1739660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7DBBAC2-E221-317C-3F04-D543C8CEB085}"/>
              </a:ext>
            </a:extLst>
          </p:cNvPr>
          <p:cNvSpPr/>
          <p:nvPr/>
        </p:nvSpPr>
        <p:spPr>
          <a:xfrm>
            <a:off x="1654646" y="4520117"/>
            <a:ext cx="316301" cy="31630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EB0BA256-234D-9BAC-8BB7-BAC9F5501CD2}"/>
              </a:ext>
            </a:extLst>
          </p:cNvPr>
          <p:cNvCxnSpPr/>
          <p:nvPr/>
        </p:nvCxnSpPr>
        <p:spPr>
          <a:xfrm>
            <a:off x="1570006" y="3575650"/>
            <a:ext cx="1590134" cy="727494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08FB718E-88F9-A19F-6372-E782F1DD70C9}"/>
              </a:ext>
            </a:extLst>
          </p:cNvPr>
          <p:cNvSpPr/>
          <p:nvPr/>
        </p:nvSpPr>
        <p:spPr>
          <a:xfrm>
            <a:off x="2362887" y="3854069"/>
            <a:ext cx="172528" cy="172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4957910-D70D-BC64-FA22-1190E0F93E1F}"/>
              </a:ext>
            </a:extLst>
          </p:cNvPr>
          <p:cNvSpPr/>
          <p:nvPr/>
        </p:nvSpPr>
        <p:spPr>
          <a:xfrm>
            <a:off x="1819361" y="3747176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ylinder 12">
            <a:extLst>
              <a:ext uri="{FF2B5EF4-FFF2-40B4-BE49-F238E27FC236}">
                <a16:creationId xmlns:a16="http://schemas.microsoft.com/office/drawing/2014/main" id="{E6863FB9-A15C-A13A-C43D-8457E799E968}"/>
              </a:ext>
            </a:extLst>
          </p:cNvPr>
          <p:cNvSpPr/>
          <p:nvPr/>
        </p:nvSpPr>
        <p:spPr>
          <a:xfrm>
            <a:off x="4091608" y="4389782"/>
            <a:ext cx="1394603" cy="1897811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89A3D53-5B07-6023-6B25-E0D1BA043CBD}"/>
              </a:ext>
            </a:extLst>
          </p:cNvPr>
          <p:cNvCxnSpPr/>
          <p:nvPr/>
        </p:nvCxnSpPr>
        <p:spPr>
          <a:xfrm flipH="1">
            <a:off x="4698522" y="2885536"/>
            <a:ext cx="580845" cy="1719532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62F2C81-6229-C39B-D9C8-51B227F1D8E0}"/>
              </a:ext>
            </a:extLst>
          </p:cNvPr>
          <p:cNvSpPr txBox="1"/>
          <p:nvPr/>
        </p:nvSpPr>
        <p:spPr>
          <a:xfrm>
            <a:off x="149086" y="4621695"/>
            <a:ext cx="14577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>
                <a:solidFill>
                  <a:srgbClr val="00B050"/>
                </a:solidFill>
              </a:rPr>
              <a:t>résidu</a:t>
            </a:r>
            <a:endParaRPr lang="en-US">
              <a:solidFill>
                <a:srgbClr val="00B05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82866F6-3897-2F52-C9FB-22E0D97951CB}"/>
              </a:ext>
            </a:extLst>
          </p:cNvPr>
          <p:cNvSpPr txBox="1"/>
          <p:nvPr/>
        </p:nvSpPr>
        <p:spPr>
          <a:xfrm>
            <a:off x="828260" y="6046303"/>
            <a:ext cx="24516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Mélange </a:t>
            </a:r>
            <a:r>
              <a:rPr lang="en-US" dirty="0" err="1"/>
              <a:t>hétérogène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7208FCE-FEB3-F880-63B0-81DB9A0B952F}"/>
              </a:ext>
            </a:extLst>
          </p:cNvPr>
          <p:cNvSpPr txBox="1"/>
          <p:nvPr/>
        </p:nvSpPr>
        <p:spPr>
          <a:xfrm>
            <a:off x="4108174" y="6394174"/>
            <a:ext cx="142460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bécher</a:t>
            </a:r>
          </a:p>
        </p:txBody>
      </p:sp>
      <p:cxnSp>
        <p:nvCxnSpPr>
          <p:cNvPr id="18" name="Connector: Curved 17">
            <a:extLst>
              <a:ext uri="{FF2B5EF4-FFF2-40B4-BE49-F238E27FC236}">
                <a16:creationId xmlns:a16="http://schemas.microsoft.com/office/drawing/2014/main" id="{8B52C2AF-48C8-1CC1-D0EB-57BA45A772D0}"/>
              </a:ext>
            </a:extLst>
          </p:cNvPr>
          <p:cNvCxnSpPr>
            <a:cxnSpLocks/>
          </p:cNvCxnSpPr>
          <p:nvPr/>
        </p:nvCxnSpPr>
        <p:spPr>
          <a:xfrm>
            <a:off x="4114798" y="5056517"/>
            <a:ext cx="1388851" cy="80513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A150976A-972A-A010-CE37-0856931D1AC1}"/>
              </a:ext>
            </a:extLst>
          </p:cNvPr>
          <p:cNvSpPr/>
          <p:nvPr/>
        </p:nvSpPr>
        <p:spPr>
          <a:xfrm>
            <a:off x="4782971" y="4950811"/>
            <a:ext cx="201283" cy="17252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4EE2746-548B-21CE-F902-C73CF5423A26}"/>
              </a:ext>
            </a:extLst>
          </p:cNvPr>
          <p:cNvSpPr/>
          <p:nvPr/>
        </p:nvSpPr>
        <p:spPr>
          <a:xfrm>
            <a:off x="4392908" y="5529968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63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11D24-73BD-C73C-5FCA-11CC4395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#3 filtration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E6FCD0-6786-5D3C-969E-74701BA28A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2447778"/>
            <a:ext cx="9922764" cy="64694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Fabriquer</a:t>
            </a:r>
            <a:r>
              <a:rPr lang="en-US" dirty="0"/>
              <a:t> un papier </a:t>
            </a:r>
            <a:r>
              <a:rPr lang="en-US" dirty="0" err="1"/>
              <a:t>filtre</a:t>
            </a:r>
            <a:r>
              <a:rPr lang="en-US" dirty="0"/>
              <a:t>                                      tige de </a:t>
            </a:r>
            <a:r>
              <a:rPr lang="en-US" dirty="0" err="1"/>
              <a:t>verre</a:t>
            </a:r>
          </a:p>
        </p:txBody>
      </p:sp>
      <p:pic>
        <p:nvPicPr>
          <p:cNvPr id="4" name="Picture 4" descr="Diagram&#10;&#10;Description automatically generated">
            <a:extLst>
              <a:ext uri="{FF2B5EF4-FFF2-40B4-BE49-F238E27FC236}">
                <a16:creationId xmlns:a16="http://schemas.microsoft.com/office/drawing/2014/main" id="{203654EE-2934-EFFC-888E-85E81CA37D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5657" y="4417803"/>
            <a:ext cx="2266950" cy="20193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130980D-A791-316E-7CED-ABB2D78D9A0E}"/>
              </a:ext>
            </a:extLst>
          </p:cNvPr>
          <p:cNvSpPr txBox="1"/>
          <p:nvPr/>
        </p:nvSpPr>
        <p:spPr>
          <a:xfrm>
            <a:off x="6331663" y="4614194"/>
            <a:ext cx="195469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solidFill>
                  <a:schemeClr val="accent1"/>
                </a:solidFill>
              </a:rPr>
              <a:t>Entonnoire</a:t>
            </a:r>
            <a:r>
              <a:rPr lang="en-US" dirty="0">
                <a:solidFill>
                  <a:schemeClr val="accent1"/>
                </a:solidFill>
              </a:rPr>
              <a:t> </a:t>
            </a:r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C258FCD4-6747-9D3A-F82C-9870DFF56712}"/>
              </a:ext>
            </a:extLst>
          </p:cNvPr>
          <p:cNvSpPr/>
          <p:nvPr/>
        </p:nvSpPr>
        <p:spPr>
          <a:xfrm rot="10800000">
            <a:off x="5892840" y="4509177"/>
            <a:ext cx="431320" cy="215661"/>
          </a:xfrm>
          <a:prstGeom prst="triangl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:a16="http://schemas.microsoft.com/office/drawing/2014/main" id="{913956BC-D764-A629-9673-EFEB84642313}"/>
              </a:ext>
            </a:extLst>
          </p:cNvPr>
          <p:cNvSpPr/>
          <p:nvPr/>
        </p:nvSpPr>
        <p:spPr>
          <a:xfrm rot="-2460000">
            <a:off x="5958631" y="4497373"/>
            <a:ext cx="330679" cy="27317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0CE6075-7BAE-6283-3DBF-AE76EEFA84D1}"/>
              </a:ext>
            </a:extLst>
          </p:cNvPr>
          <p:cNvSpPr txBox="1"/>
          <p:nvPr/>
        </p:nvSpPr>
        <p:spPr>
          <a:xfrm>
            <a:off x="6321035" y="4324772"/>
            <a:ext cx="1824987" cy="369332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DBC786"/>
                </a:solidFill>
              </a:rPr>
              <a:t>Papier </a:t>
            </a:r>
            <a:r>
              <a:rPr lang="en-US" dirty="0" err="1">
                <a:solidFill>
                  <a:srgbClr val="DBC786"/>
                </a:solidFill>
              </a:rPr>
              <a:t>filtre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B6DBEC7C-30AD-B517-8D49-B7B511FC3225}"/>
              </a:ext>
            </a:extLst>
          </p:cNvPr>
          <p:cNvCxnSpPr>
            <a:cxnSpLocks/>
          </p:cNvCxnSpPr>
          <p:nvPr/>
        </p:nvCxnSpPr>
        <p:spPr>
          <a:xfrm>
            <a:off x="5437515" y="5861649"/>
            <a:ext cx="1388851" cy="80513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5096AB7A-8DED-B077-3FE0-D5980C817ECD}"/>
              </a:ext>
            </a:extLst>
          </p:cNvPr>
          <p:cNvSpPr/>
          <p:nvPr/>
        </p:nvSpPr>
        <p:spPr>
          <a:xfrm>
            <a:off x="6029113" y="4414786"/>
            <a:ext cx="172528" cy="1725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ylinder 13">
            <a:extLst>
              <a:ext uri="{FF2B5EF4-FFF2-40B4-BE49-F238E27FC236}">
                <a16:creationId xmlns:a16="http://schemas.microsoft.com/office/drawing/2014/main" id="{A55119A2-BB58-DFC2-2C2E-0E843E676651}"/>
              </a:ext>
            </a:extLst>
          </p:cNvPr>
          <p:cNvSpPr/>
          <p:nvPr/>
        </p:nvSpPr>
        <p:spPr>
          <a:xfrm rot="4380000">
            <a:off x="3732174" y="2765141"/>
            <a:ext cx="1394603" cy="1897811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9F490135-407B-6390-7652-800D39E1EAF9}"/>
              </a:ext>
            </a:extLst>
          </p:cNvPr>
          <p:cNvCxnSpPr>
            <a:cxnSpLocks/>
          </p:cNvCxnSpPr>
          <p:nvPr/>
        </p:nvCxnSpPr>
        <p:spPr>
          <a:xfrm>
            <a:off x="3467818" y="3288102"/>
            <a:ext cx="1863303" cy="871268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0128A9A1-A0DB-5C5E-44B9-8A8875BA70F2}"/>
              </a:ext>
            </a:extLst>
          </p:cNvPr>
          <p:cNvSpPr/>
          <p:nvPr/>
        </p:nvSpPr>
        <p:spPr>
          <a:xfrm>
            <a:off x="4423537" y="3628094"/>
            <a:ext cx="201283" cy="17252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B074F0C-BF7F-D2F1-EEE7-0153FD33CC21}"/>
              </a:ext>
            </a:extLst>
          </p:cNvPr>
          <p:cNvSpPr/>
          <p:nvPr/>
        </p:nvSpPr>
        <p:spPr>
          <a:xfrm>
            <a:off x="4306644" y="4106610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A0A0FA7-D9B2-D92A-E32A-E2F3A84CEA58}"/>
              </a:ext>
            </a:extLst>
          </p:cNvPr>
          <p:cNvSpPr txBox="1"/>
          <p:nvPr/>
        </p:nvSpPr>
        <p:spPr>
          <a:xfrm>
            <a:off x="3669039" y="5897529"/>
            <a:ext cx="170621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filtrat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9300159-80B6-5955-F7E8-1F8CE97A35AD}"/>
              </a:ext>
            </a:extLst>
          </p:cNvPr>
          <p:cNvSpPr/>
          <p:nvPr/>
        </p:nvSpPr>
        <p:spPr>
          <a:xfrm>
            <a:off x="6233209" y="6004421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D916B5F-73A8-633D-CD45-67D3A4B0F951}"/>
              </a:ext>
            </a:extLst>
          </p:cNvPr>
          <p:cNvSpPr/>
          <p:nvPr/>
        </p:nvSpPr>
        <p:spPr>
          <a:xfrm flipH="1">
            <a:off x="5744381" y="6047553"/>
            <a:ext cx="100640" cy="71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0E45433-5AAD-6B38-7E49-1EED83011C08}"/>
              </a:ext>
            </a:extLst>
          </p:cNvPr>
          <p:cNvSpPr txBox="1"/>
          <p:nvPr/>
        </p:nvSpPr>
        <p:spPr>
          <a:xfrm>
            <a:off x="5183661" y="6451370"/>
            <a:ext cx="213691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erlenmeyer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909C048-2D81-3547-3E5C-86369B55542B}"/>
              </a:ext>
            </a:extLst>
          </p:cNvPr>
          <p:cNvSpPr txBox="1"/>
          <p:nvPr/>
        </p:nvSpPr>
        <p:spPr>
          <a:xfrm>
            <a:off x="61885" y="6051305"/>
            <a:ext cx="226693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Vider le mélange à travers le </a:t>
            </a:r>
            <a:r>
              <a:rPr lang="en-US" dirty="0" err="1"/>
              <a:t>filtre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6E497E4-C08B-AF5F-C219-8ADF2CEB7179}"/>
              </a:ext>
            </a:extLst>
          </p:cNvPr>
          <p:cNvSpPr txBox="1"/>
          <p:nvPr/>
        </p:nvSpPr>
        <p:spPr>
          <a:xfrm>
            <a:off x="9081490" y="5570288"/>
            <a:ext cx="193813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Mélange </a:t>
            </a:r>
            <a:r>
              <a:rPr lang="en-US" dirty="0" err="1"/>
              <a:t>homogène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46570E9-A823-25EB-3EC8-FF1766C0E57A}"/>
              </a:ext>
            </a:extLst>
          </p:cNvPr>
          <p:cNvCxnSpPr/>
          <p:nvPr/>
        </p:nvCxnSpPr>
        <p:spPr>
          <a:xfrm flipH="1">
            <a:off x="6165013" y="3201837"/>
            <a:ext cx="494581" cy="120194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84C2B882-D679-A20F-38D2-B1737CD74EB4}"/>
              </a:ext>
            </a:extLst>
          </p:cNvPr>
          <p:cNvCxnSpPr/>
          <p:nvPr/>
        </p:nvCxnSpPr>
        <p:spPr>
          <a:xfrm flipV="1">
            <a:off x="4431102" y="6100313"/>
            <a:ext cx="741872" cy="488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>
            <a:extLst>
              <a:ext uri="{FF2B5EF4-FFF2-40B4-BE49-F238E27FC236}">
                <a16:creationId xmlns:a16="http://schemas.microsoft.com/office/drawing/2014/main" id="{C9572C51-BFD0-CF09-2BFA-464E9DA69794}"/>
              </a:ext>
            </a:extLst>
          </p:cNvPr>
          <p:cNvSpPr/>
          <p:nvPr/>
        </p:nvSpPr>
        <p:spPr>
          <a:xfrm>
            <a:off x="6742043" y="563217"/>
            <a:ext cx="1121433" cy="10639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53F34DA-EC26-E9C6-B913-00E5C4775A83}"/>
              </a:ext>
            </a:extLst>
          </p:cNvPr>
          <p:cNvCxnSpPr/>
          <p:nvPr/>
        </p:nvCxnSpPr>
        <p:spPr>
          <a:xfrm>
            <a:off x="7291298" y="526749"/>
            <a:ext cx="8627" cy="1144438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0F48382-4A02-CAE2-3033-A87E7E687A38}"/>
              </a:ext>
            </a:extLst>
          </p:cNvPr>
          <p:cNvCxnSpPr>
            <a:cxnSpLocks/>
          </p:cNvCxnSpPr>
          <p:nvPr/>
        </p:nvCxnSpPr>
        <p:spPr>
          <a:xfrm flipH="1" flipV="1">
            <a:off x="6696076" y="1124847"/>
            <a:ext cx="1299710" cy="20127"/>
          </a:xfrm>
          <a:prstGeom prst="straightConnector1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EEB9EE61-02D0-CFF5-D71F-9196A67E472A}"/>
              </a:ext>
            </a:extLst>
          </p:cNvPr>
          <p:cNvSpPr txBox="1"/>
          <p:nvPr/>
        </p:nvSpPr>
        <p:spPr>
          <a:xfrm>
            <a:off x="8597348" y="695739"/>
            <a:ext cx="167308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1:3</a:t>
            </a:r>
          </a:p>
        </p:txBody>
      </p:sp>
    </p:spTree>
    <p:extLst>
      <p:ext uri="{BB962C8B-B14F-4D97-AF65-F5344CB8AC3E}">
        <p14:creationId xmlns:p14="http://schemas.microsoft.com/office/powerpoint/2010/main" val="2668580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F52C-EE99-1C48-F40D-609BAA4C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#4A </a:t>
            </a:r>
            <a:r>
              <a:rPr lang="en-US" dirty="0" err="1"/>
              <a:t>évaporation</a:t>
            </a:r>
            <a:r>
              <a:rPr lang="en-US" dirty="0"/>
              <a:t>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08AB0-8A91-7E77-2E21-906C19640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8136" y="2447778"/>
            <a:ext cx="5393897" cy="8338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Mélange </a:t>
            </a:r>
            <a:r>
              <a:rPr lang="en-US" dirty="0" err="1"/>
              <a:t>homogène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2F9B01-EDE5-D6A8-FD2E-1D571AAB0644}"/>
              </a:ext>
            </a:extLst>
          </p:cNvPr>
          <p:cNvSpPr/>
          <p:nvPr/>
        </p:nvSpPr>
        <p:spPr>
          <a:xfrm>
            <a:off x="4055040" y="5416514"/>
            <a:ext cx="3565584" cy="517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soluté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93CA4C-B955-274B-E790-5AEB9832F671}"/>
              </a:ext>
            </a:extLst>
          </p:cNvPr>
          <p:cNvSpPr txBox="1"/>
          <p:nvPr/>
        </p:nvSpPr>
        <p:spPr>
          <a:xfrm>
            <a:off x="4820478" y="6111314"/>
            <a:ext cx="245165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Plaque </a:t>
            </a:r>
            <a:r>
              <a:rPr lang="en-US" dirty="0" err="1"/>
              <a:t>chauffante</a:t>
            </a:r>
            <a:r>
              <a:rPr lang="en-US" dirty="0"/>
              <a:t> </a:t>
            </a:r>
          </a:p>
        </p:txBody>
      </p:sp>
      <p:pic>
        <p:nvPicPr>
          <p:cNvPr id="7" name="Picture 4" descr="Diagram&#10;&#10;Description automatically generated">
            <a:extLst>
              <a:ext uri="{FF2B5EF4-FFF2-40B4-BE49-F238E27FC236}">
                <a16:creationId xmlns:a16="http://schemas.microsoft.com/office/drawing/2014/main" id="{2C5DEEF9-7CF1-5354-B21C-F351EE6975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732" y="3382633"/>
            <a:ext cx="2266950" cy="20193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B8B70597-6741-0FE2-9E3A-3D64CDE707A7}"/>
              </a:ext>
            </a:extLst>
          </p:cNvPr>
          <p:cNvSpPr/>
          <p:nvPr/>
        </p:nvSpPr>
        <p:spPr>
          <a:xfrm>
            <a:off x="5859397" y="5012383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6298A47-4D67-3330-5F63-CBF9D948B436}"/>
              </a:ext>
            </a:extLst>
          </p:cNvPr>
          <p:cNvSpPr/>
          <p:nvPr/>
        </p:nvSpPr>
        <p:spPr>
          <a:xfrm flipH="1">
            <a:off x="6247588" y="5069893"/>
            <a:ext cx="100640" cy="71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40CF8C0-47C5-BA9B-3824-6500412782A6}"/>
              </a:ext>
            </a:extLst>
          </p:cNvPr>
          <p:cNvSpPr/>
          <p:nvPr/>
        </p:nvSpPr>
        <p:spPr>
          <a:xfrm>
            <a:off x="6003170" y="5156156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C44B1F6-6B5E-5AE9-E6E3-99876A78C43A}"/>
              </a:ext>
            </a:extLst>
          </p:cNvPr>
          <p:cNvSpPr/>
          <p:nvPr/>
        </p:nvSpPr>
        <p:spPr>
          <a:xfrm flipH="1">
            <a:off x="6391361" y="5213666"/>
            <a:ext cx="100640" cy="71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E042D09-D600-7718-C8BC-D209F78DD828}"/>
              </a:ext>
            </a:extLst>
          </p:cNvPr>
          <p:cNvSpPr/>
          <p:nvPr/>
        </p:nvSpPr>
        <p:spPr>
          <a:xfrm>
            <a:off x="5212416" y="5012382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A45D941-110B-8352-F292-DB3C82D3D2A4}"/>
              </a:ext>
            </a:extLst>
          </p:cNvPr>
          <p:cNvSpPr/>
          <p:nvPr/>
        </p:nvSpPr>
        <p:spPr>
          <a:xfrm flipH="1">
            <a:off x="5600607" y="5069892"/>
            <a:ext cx="100640" cy="71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6D65CC1-0C1C-BE07-C0E4-6FA224449926}"/>
              </a:ext>
            </a:extLst>
          </p:cNvPr>
          <p:cNvSpPr/>
          <p:nvPr/>
        </p:nvSpPr>
        <p:spPr>
          <a:xfrm>
            <a:off x="5356189" y="5156155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30392D6-0303-F928-B326-F07F557FCF15}"/>
              </a:ext>
            </a:extLst>
          </p:cNvPr>
          <p:cNvSpPr/>
          <p:nvPr/>
        </p:nvSpPr>
        <p:spPr>
          <a:xfrm flipH="1">
            <a:off x="5744380" y="5213665"/>
            <a:ext cx="100640" cy="71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171B44-64DA-685C-FE3B-E39DB1141258}"/>
              </a:ext>
            </a:extLst>
          </p:cNvPr>
          <p:cNvSpPr txBox="1"/>
          <p:nvPr/>
        </p:nvSpPr>
        <p:spPr>
          <a:xfrm>
            <a:off x="3784370" y="4899552"/>
            <a:ext cx="19215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Solide</a:t>
            </a:r>
            <a:r>
              <a:rPr lang="en-US" dirty="0"/>
              <a:t> 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E83650-B014-2C3A-3537-4858250108FE}"/>
              </a:ext>
            </a:extLst>
          </p:cNvPr>
          <p:cNvSpPr txBox="1"/>
          <p:nvPr/>
        </p:nvSpPr>
        <p:spPr>
          <a:xfrm>
            <a:off x="861390" y="5400261"/>
            <a:ext cx="19215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Substance pure</a:t>
            </a:r>
          </a:p>
        </p:txBody>
      </p:sp>
    </p:spTree>
    <p:extLst>
      <p:ext uri="{BB962C8B-B14F-4D97-AF65-F5344CB8AC3E}">
        <p14:creationId xmlns:p14="http://schemas.microsoft.com/office/powerpoint/2010/main" val="149213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02E23-9821-EEAD-9119-367493C14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#4B distillation </a:t>
            </a:r>
          </a:p>
        </p:txBody>
      </p:sp>
      <p:pic>
        <p:nvPicPr>
          <p:cNvPr id="5" name="Picture 4" descr="Diagram&#10;&#10;Description automatically generated">
            <a:extLst>
              <a:ext uri="{FF2B5EF4-FFF2-40B4-BE49-F238E27FC236}">
                <a16:creationId xmlns:a16="http://schemas.microsoft.com/office/drawing/2014/main" id="{A14E0C5D-05C2-9A3D-1B87-A57CDFF2B4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3732" y="3382633"/>
            <a:ext cx="2266950" cy="201930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004B04BE-6A2D-5A7C-BF55-DC03007811AC}"/>
              </a:ext>
            </a:extLst>
          </p:cNvPr>
          <p:cNvSpPr/>
          <p:nvPr/>
        </p:nvSpPr>
        <p:spPr>
          <a:xfrm>
            <a:off x="5859397" y="5012383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07D2BD-8B9F-1E5A-D688-3A66038807A8}"/>
              </a:ext>
            </a:extLst>
          </p:cNvPr>
          <p:cNvSpPr/>
          <p:nvPr/>
        </p:nvSpPr>
        <p:spPr>
          <a:xfrm flipH="1">
            <a:off x="6247588" y="5069893"/>
            <a:ext cx="100640" cy="71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39BC0E7-5D44-D255-2CCC-0BD0AA9D6B1A}"/>
              </a:ext>
            </a:extLst>
          </p:cNvPr>
          <p:cNvSpPr/>
          <p:nvPr/>
        </p:nvSpPr>
        <p:spPr>
          <a:xfrm>
            <a:off x="6003170" y="5156156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9B397A2-DF2E-D14F-F666-EF8C22EB2C9B}"/>
              </a:ext>
            </a:extLst>
          </p:cNvPr>
          <p:cNvSpPr/>
          <p:nvPr/>
        </p:nvSpPr>
        <p:spPr>
          <a:xfrm flipH="1">
            <a:off x="6391361" y="5213666"/>
            <a:ext cx="100640" cy="71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54765D2-3C11-B3A3-8964-A6276D271508}"/>
              </a:ext>
            </a:extLst>
          </p:cNvPr>
          <p:cNvSpPr/>
          <p:nvPr/>
        </p:nvSpPr>
        <p:spPr>
          <a:xfrm>
            <a:off x="5212416" y="5012382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D2B781A-3C35-6720-9790-F53C5887985E}"/>
              </a:ext>
            </a:extLst>
          </p:cNvPr>
          <p:cNvSpPr/>
          <p:nvPr/>
        </p:nvSpPr>
        <p:spPr>
          <a:xfrm flipH="1">
            <a:off x="5600607" y="5069892"/>
            <a:ext cx="100640" cy="71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CE452F72-7498-13E2-0A87-D82394FA6799}"/>
              </a:ext>
            </a:extLst>
          </p:cNvPr>
          <p:cNvSpPr/>
          <p:nvPr/>
        </p:nvSpPr>
        <p:spPr>
          <a:xfrm>
            <a:off x="5356189" y="5156155"/>
            <a:ext cx="100642" cy="100641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14505D3-F83E-BC99-5B28-75104C189B4B}"/>
              </a:ext>
            </a:extLst>
          </p:cNvPr>
          <p:cNvSpPr/>
          <p:nvPr/>
        </p:nvSpPr>
        <p:spPr>
          <a:xfrm flipH="1">
            <a:off x="5744380" y="5213665"/>
            <a:ext cx="100640" cy="7188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9E6AD17-714D-3F15-2B0E-F984A5CA6BDC}"/>
              </a:ext>
            </a:extLst>
          </p:cNvPr>
          <p:cNvSpPr/>
          <p:nvPr/>
        </p:nvSpPr>
        <p:spPr>
          <a:xfrm>
            <a:off x="4055040" y="5416514"/>
            <a:ext cx="3565584" cy="5175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9C799F-BE24-6E1C-DF35-D07040374260}"/>
              </a:ext>
            </a:extLst>
          </p:cNvPr>
          <p:cNvSpPr txBox="1"/>
          <p:nvPr/>
        </p:nvSpPr>
        <p:spPr>
          <a:xfrm>
            <a:off x="4824541" y="6045054"/>
            <a:ext cx="25494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Plaque </a:t>
            </a:r>
            <a:r>
              <a:rPr lang="en-US" dirty="0" err="1"/>
              <a:t>chauffante</a:t>
            </a:r>
            <a:r>
              <a:rPr lang="en-US" dirty="0"/>
              <a:t> </a:t>
            </a: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9DB24C8A-BC6B-9A28-7F0A-44C7A822FDC1}"/>
              </a:ext>
            </a:extLst>
          </p:cNvPr>
          <p:cNvSpPr/>
          <p:nvPr/>
        </p:nvSpPr>
        <p:spPr>
          <a:xfrm rot="-1860000">
            <a:off x="3748924" y="3106510"/>
            <a:ext cx="5607168" cy="3292414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c 27">
            <a:extLst>
              <a:ext uri="{FF2B5EF4-FFF2-40B4-BE49-F238E27FC236}">
                <a16:creationId xmlns:a16="http://schemas.microsoft.com/office/drawing/2014/main" id="{D08DBFF0-32DA-4AAF-9785-3A4B1367B361}"/>
              </a:ext>
            </a:extLst>
          </p:cNvPr>
          <p:cNvSpPr/>
          <p:nvPr/>
        </p:nvSpPr>
        <p:spPr>
          <a:xfrm rot="-1860000">
            <a:off x="4321332" y="3202712"/>
            <a:ext cx="4830792" cy="273169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D5C5F94-0BBC-EC08-9F13-F8C8E3CF2DFF}"/>
              </a:ext>
            </a:extLst>
          </p:cNvPr>
          <p:cNvSpPr/>
          <p:nvPr/>
        </p:nvSpPr>
        <p:spPr>
          <a:xfrm>
            <a:off x="8713929" y="3605591"/>
            <a:ext cx="2573547" cy="17540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30" descr="A picture containing text&#10;&#10;Description automatically generated">
            <a:extLst>
              <a:ext uri="{FF2B5EF4-FFF2-40B4-BE49-F238E27FC236}">
                <a16:creationId xmlns:a16="http://schemas.microsoft.com/office/drawing/2014/main" id="{4206A748-26E4-2BD5-CD20-9884FBD9CD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083002" y="3540605"/>
            <a:ext cx="1840031" cy="1825654"/>
          </a:xfr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79836083-924D-9CB2-A646-F3E86BBDC2C7}"/>
              </a:ext>
            </a:extLst>
          </p:cNvPr>
          <p:cNvSpPr/>
          <p:nvPr/>
        </p:nvSpPr>
        <p:spPr>
          <a:xfrm>
            <a:off x="9305588" y="4746090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34DD2C-3B6C-C4A8-98FF-5D409BF4A36F}"/>
              </a:ext>
            </a:extLst>
          </p:cNvPr>
          <p:cNvSpPr/>
          <p:nvPr/>
        </p:nvSpPr>
        <p:spPr>
          <a:xfrm>
            <a:off x="8716116" y="4573561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269D3F7-FFAE-6B71-099C-C9122ACA94AE}"/>
              </a:ext>
            </a:extLst>
          </p:cNvPr>
          <p:cNvSpPr/>
          <p:nvPr/>
        </p:nvSpPr>
        <p:spPr>
          <a:xfrm>
            <a:off x="9305588" y="4214128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D95184F-D686-9DBF-006A-0EC27B05C6F2}"/>
              </a:ext>
            </a:extLst>
          </p:cNvPr>
          <p:cNvSpPr/>
          <p:nvPr/>
        </p:nvSpPr>
        <p:spPr>
          <a:xfrm>
            <a:off x="8788002" y="4127863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CD890897-1699-9DB0-8C8F-1E9DF4B85E59}"/>
              </a:ext>
            </a:extLst>
          </p:cNvPr>
          <p:cNvSpPr/>
          <p:nvPr/>
        </p:nvSpPr>
        <p:spPr>
          <a:xfrm>
            <a:off x="9348720" y="3667788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89858F3-D745-F1BA-EE4E-DF2028D5EF9C}"/>
              </a:ext>
            </a:extLst>
          </p:cNvPr>
          <p:cNvSpPr/>
          <p:nvPr/>
        </p:nvSpPr>
        <p:spPr>
          <a:xfrm>
            <a:off x="8788002" y="3667787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681F537-4C9F-F624-92DD-8A3F6DF408FF}"/>
              </a:ext>
            </a:extLst>
          </p:cNvPr>
          <p:cNvSpPr/>
          <p:nvPr/>
        </p:nvSpPr>
        <p:spPr>
          <a:xfrm>
            <a:off x="10196984" y="4127863"/>
            <a:ext cx="416943" cy="359433"/>
          </a:xfrm>
          <a:prstGeom prst="rect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DBEB0AC-8CB1-ED16-EB0E-42B5495D9CF0}"/>
              </a:ext>
            </a:extLst>
          </p:cNvPr>
          <p:cNvSpPr/>
          <p:nvPr/>
        </p:nvSpPr>
        <p:spPr>
          <a:xfrm>
            <a:off x="10800833" y="3768430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81F5373-E37B-249B-444E-3EDEBD132271}"/>
              </a:ext>
            </a:extLst>
          </p:cNvPr>
          <p:cNvSpPr/>
          <p:nvPr/>
        </p:nvSpPr>
        <p:spPr>
          <a:xfrm>
            <a:off x="10312002" y="3610278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B14BD78-761C-E4E2-3044-D200CCB0FB6D}"/>
              </a:ext>
            </a:extLst>
          </p:cNvPr>
          <p:cNvSpPr/>
          <p:nvPr/>
        </p:nvSpPr>
        <p:spPr>
          <a:xfrm>
            <a:off x="8716116" y="5019259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52225F5-0088-D2D1-7DB5-D300B60BBEEF}"/>
              </a:ext>
            </a:extLst>
          </p:cNvPr>
          <p:cNvSpPr/>
          <p:nvPr/>
        </p:nvSpPr>
        <p:spPr>
          <a:xfrm>
            <a:off x="10815210" y="4932995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FA23386-5138-F1BF-1198-92BF93FF7057}"/>
              </a:ext>
            </a:extLst>
          </p:cNvPr>
          <p:cNvSpPr/>
          <p:nvPr/>
        </p:nvSpPr>
        <p:spPr>
          <a:xfrm>
            <a:off x="10196984" y="4659825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EE56666-B8BF-EBBD-24D1-8AB7B58BC8D2}"/>
              </a:ext>
            </a:extLst>
          </p:cNvPr>
          <p:cNvSpPr/>
          <p:nvPr/>
        </p:nvSpPr>
        <p:spPr>
          <a:xfrm>
            <a:off x="10714569" y="4401032"/>
            <a:ext cx="416943" cy="35943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Connector: Curved 44">
            <a:extLst>
              <a:ext uri="{FF2B5EF4-FFF2-40B4-BE49-F238E27FC236}">
                <a16:creationId xmlns:a16="http://schemas.microsoft.com/office/drawing/2014/main" id="{D5EEF810-EB7E-7183-87F4-9CE0D37F4265}"/>
              </a:ext>
            </a:extLst>
          </p:cNvPr>
          <p:cNvCxnSpPr>
            <a:cxnSpLocks/>
          </p:cNvCxnSpPr>
          <p:nvPr/>
        </p:nvCxnSpPr>
        <p:spPr>
          <a:xfrm>
            <a:off x="9822609" y="4553310"/>
            <a:ext cx="368059" cy="8626"/>
          </a:xfrm>
          <a:prstGeom prst="curvedConnector3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2A9D5204-451C-CAE4-C7C5-E09EC3819EC2}"/>
              </a:ext>
            </a:extLst>
          </p:cNvPr>
          <p:cNvSpPr txBox="1"/>
          <p:nvPr/>
        </p:nvSpPr>
        <p:spPr>
          <a:xfrm>
            <a:off x="9380602" y="5415576"/>
            <a:ext cx="15293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éprouvette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988BF7C-545B-CF8B-7C54-3C6F32C7F7B0}"/>
              </a:ext>
            </a:extLst>
          </p:cNvPr>
          <p:cNvSpPr txBox="1"/>
          <p:nvPr/>
        </p:nvSpPr>
        <p:spPr>
          <a:xfrm>
            <a:off x="6296057" y="2235540"/>
            <a:ext cx="204516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Tube </a:t>
            </a:r>
            <a:r>
              <a:rPr lang="en-US" dirty="0" err="1"/>
              <a:t>d'eau</a:t>
            </a:r>
            <a:r>
              <a:rPr lang="en-US" dirty="0"/>
              <a:t> </a:t>
            </a:r>
            <a:r>
              <a:rPr lang="en-US" dirty="0" err="1"/>
              <a:t>froide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33786FB-3D50-642B-3D18-BDCE708050CF}"/>
              </a:ext>
            </a:extLst>
          </p:cNvPr>
          <p:cNvSpPr txBox="1"/>
          <p:nvPr/>
        </p:nvSpPr>
        <p:spPr>
          <a:xfrm>
            <a:off x="10190421" y="2736699"/>
            <a:ext cx="18453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Substance pure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25F9790-56FD-94E5-E0CC-5B389585578A}"/>
              </a:ext>
            </a:extLst>
          </p:cNvPr>
          <p:cNvSpPr txBox="1"/>
          <p:nvPr/>
        </p:nvSpPr>
        <p:spPr>
          <a:xfrm>
            <a:off x="3246782" y="3677478"/>
            <a:ext cx="155713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erlenmeyer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9069B7E-D4CA-4005-8876-E481922266D8}"/>
              </a:ext>
            </a:extLst>
          </p:cNvPr>
          <p:cNvSpPr txBox="1"/>
          <p:nvPr/>
        </p:nvSpPr>
        <p:spPr>
          <a:xfrm>
            <a:off x="7666893" y="4126523"/>
            <a:ext cx="125436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 err="1"/>
              <a:t>glaces</a:t>
            </a:r>
          </a:p>
        </p:txBody>
      </p:sp>
    </p:spTree>
    <p:extLst>
      <p:ext uri="{BB962C8B-B14F-4D97-AF65-F5344CB8AC3E}">
        <p14:creationId xmlns:p14="http://schemas.microsoft.com/office/powerpoint/2010/main" val="712760684"/>
      </p:ext>
    </p:extLst>
  </p:cSld>
  <p:clrMapOvr>
    <a:masterClrMapping/>
  </p:clrMapOvr>
</p:sld>
</file>

<file path=ppt/theme/theme1.xml><?xml version="1.0" encoding="utf-8"?>
<a:theme xmlns:a="http://schemas.openxmlformats.org/drawingml/2006/main" name="BjornVTI">
  <a:themeElements>
    <a:clrScheme name="AnalogousFromLightSeedRightStep">
      <a:dk1>
        <a:srgbClr val="000000"/>
      </a:dk1>
      <a:lt1>
        <a:srgbClr val="FFFFFF"/>
      </a:lt1>
      <a:dk2>
        <a:srgbClr val="412432"/>
      </a:dk2>
      <a:lt2>
        <a:srgbClr val="E2E8E3"/>
      </a:lt2>
      <a:accent1>
        <a:srgbClr val="ED6FE2"/>
      </a:accent1>
      <a:accent2>
        <a:srgbClr val="E94F9B"/>
      </a:accent2>
      <a:accent3>
        <a:srgbClr val="ED6F79"/>
      </a:accent3>
      <a:accent4>
        <a:srgbClr val="E9844F"/>
      </a:accent4>
      <a:accent5>
        <a:srgbClr val="C2A139"/>
      </a:accent5>
      <a:accent6>
        <a:srgbClr val="99AD3B"/>
      </a:accent6>
      <a:hlink>
        <a:srgbClr val="568F5B"/>
      </a:hlink>
      <a:folHlink>
        <a:srgbClr val="7F7F7F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ornVTI" id="{D01443FD-65CF-4AEF-9B9D-4466C96F9785}" vid="{36EF4262-385E-40E6-B073-FB18FD98BF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BjornVTI</vt:lpstr>
      <vt:lpstr>Procédés de séparation</vt:lpstr>
      <vt:lpstr># 1sédimentation</vt:lpstr>
      <vt:lpstr># 2 décantation</vt:lpstr>
      <vt:lpstr>#3 filtration </vt:lpstr>
      <vt:lpstr>#4A évaporation </vt:lpstr>
      <vt:lpstr>#4B distillation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262</cp:revision>
  <dcterms:created xsi:type="dcterms:W3CDTF">2023-03-14T14:27:02Z</dcterms:created>
  <dcterms:modified xsi:type="dcterms:W3CDTF">2023-03-24T17:54:30Z</dcterms:modified>
</cp:coreProperties>
</file>