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B33514-FFC6-DE41-9525-BF34A213397B}" v="154" dt="2024-02-07T19:21:50.114"/>
    <p1510:client id="{76EF052A-E381-E6DC-16F0-C3A04CF1A1D1}" v="20" dt="2024-02-08T20:11:58.4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05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38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6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4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5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382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64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38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7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999A8DD2-C443-44AD-85B3-4CE72B962C5F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A4FCA09-A334-4A38-8A78-E51DCD58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4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0" r:id="rId6"/>
    <p:sldLayoutId id="2147483726" r:id="rId7"/>
    <p:sldLayoutId id="2147483727" r:id="rId8"/>
    <p:sldLayoutId id="2147483728" r:id="rId9"/>
    <p:sldLayoutId id="2147483729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A875D55-4A80-43E9-38F6-27E36649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572980-FB84-8C29-1FAC-FAC5ECE29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C6B37D-537C-A17C-D9EA-A7E09CA1FE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0000" r="-2" b="-2"/>
          <a:stretch/>
        </p:blipFill>
        <p:spPr>
          <a:xfrm>
            <a:off x="1" y="1"/>
            <a:ext cx="12192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1923" y="1622807"/>
            <a:ext cx="7588155" cy="2236264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  <a:ea typeface="+mj-lt"/>
                <a:cs typeface="+mj-lt"/>
              </a:rPr>
              <a:t>Tableau périodique des éléments</a:t>
            </a: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1923" y="3934142"/>
            <a:ext cx="7588155" cy="141409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Fait par Rosalie Boucher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A5173-9205-1776-17F3-3DE11B4F0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10800000" flipV="1">
            <a:off x="612648" y="27502"/>
            <a:ext cx="10653578" cy="4923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Tableau </a:t>
            </a:r>
            <a:r>
              <a:rPr lang="en-US" dirty="0" err="1"/>
              <a:t>périodique</a:t>
            </a:r>
            <a:r>
              <a:rPr lang="en-US" dirty="0"/>
              <a:t> 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5F18EBE-B875-C07A-29E3-CD90361942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422403"/>
              </p:ext>
            </p:extLst>
          </p:nvPr>
        </p:nvGraphicFramePr>
        <p:xfrm>
          <a:off x="618226" y="603849"/>
          <a:ext cx="1433451" cy="1430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451">
                  <a:extLst>
                    <a:ext uri="{9D8B030D-6E8A-4147-A177-3AD203B41FA5}">
                      <a16:colId xmlns:a16="http://schemas.microsoft.com/office/drawing/2014/main" val="1558257820"/>
                    </a:ext>
                  </a:extLst>
                </a:gridCol>
              </a:tblGrid>
              <a:tr h="1430693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1</a:t>
                      </a:r>
                      <a:endParaRPr lang="en-US" sz="20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      H</a:t>
                      </a:r>
                      <a:endParaRPr lang="en-US" sz="20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noProof="0" err="1">
                          <a:solidFill>
                            <a:srgbClr val="FFFFFF"/>
                          </a:solidFill>
                          <a:latin typeface="Roboto"/>
                        </a:rPr>
                        <a:t>hydrogène</a:t>
                      </a:r>
                      <a:endParaRPr lang="en-US" sz="2000" err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874613"/>
                  </a:ext>
                </a:extLst>
              </a:tr>
            </a:tbl>
          </a:graphicData>
        </a:graphic>
      </p:graphicFrame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9BD7F5D3-6DB4-06C7-D639-71075DB51A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9823903"/>
              </p:ext>
            </p:extLst>
          </p:nvPr>
        </p:nvGraphicFramePr>
        <p:xfrm>
          <a:off x="10532852" y="598098"/>
          <a:ext cx="1484796" cy="1430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796">
                  <a:extLst>
                    <a:ext uri="{9D8B030D-6E8A-4147-A177-3AD203B41FA5}">
                      <a16:colId xmlns:a16="http://schemas.microsoft.com/office/drawing/2014/main" val="1558257820"/>
                    </a:ext>
                  </a:extLst>
                </a:gridCol>
              </a:tblGrid>
              <a:tr h="1430613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2</a:t>
                      </a:r>
                      <a:endParaRPr lang="en-US" sz="2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     He</a:t>
                      </a:r>
                      <a:endParaRPr lang="en-US" sz="2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 </a:t>
                      </a:r>
                      <a:r>
                        <a:rPr lang="en-US" sz="2200" b="1" i="0" u="none" strike="noStrike" noProof="0" dirty="0" err="1">
                          <a:solidFill>
                            <a:srgbClr val="FFFFFF"/>
                          </a:solidFill>
                          <a:latin typeface="Roboto"/>
                        </a:rPr>
                        <a:t>Hélium</a:t>
                      </a:r>
                      <a:endParaRPr lang="en-US" sz="2200" dirty="0" err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87461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36ABC14-0E5C-562F-FE47-00CD083A85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957875"/>
              </p:ext>
            </p:extLst>
          </p:nvPr>
        </p:nvGraphicFramePr>
        <p:xfrm>
          <a:off x="819509" y="2084716"/>
          <a:ext cx="11227472" cy="2771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693">
                  <a:extLst>
                    <a:ext uri="{9D8B030D-6E8A-4147-A177-3AD203B41FA5}">
                      <a16:colId xmlns:a16="http://schemas.microsoft.com/office/drawing/2014/main" val="3115262772"/>
                    </a:ext>
                  </a:extLst>
                </a:gridCol>
                <a:gridCol w="1361967">
                  <a:extLst>
                    <a:ext uri="{9D8B030D-6E8A-4147-A177-3AD203B41FA5}">
                      <a16:colId xmlns:a16="http://schemas.microsoft.com/office/drawing/2014/main" val="1870390250"/>
                    </a:ext>
                  </a:extLst>
                </a:gridCol>
                <a:gridCol w="1461793">
                  <a:extLst>
                    <a:ext uri="{9D8B030D-6E8A-4147-A177-3AD203B41FA5}">
                      <a16:colId xmlns:a16="http://schemas.microsoft.com/office/drawing/2014/main" val="1971099109"/>
                    </a:ext>
                  </a:extLst>
                </a:gridCol>
                <a:gridCol w="1430693">
                  <a:extLst>
                    <a:ext uri="{9D8B030D-6E8A-4147-A177-3AD203B41FA5}">
                      <a16:colId xmlns:a16="http://schemas.microsoft.com/office/drawing/2014/main" val="1232527827"/>
                    </a:ext>
                  </a:extLst>
                </a:gridCol>
                <a:gridCol w="1399591">
                  <a:extLst>
                    <a:ext uri="{9D8B030D-6E8A-4147-A177-3AD203B41FA5}">
                      <a16:colId xmlns:a16="http://schemas.microsoft.com/office/drawing/2014/main" val="117229266"/>
                    </a:ext>
                  </a:extLst>
                </a:gridCol>
                <a:gridCol w="1356022">
                  <a:extLst>
                    <a:ext uri="{9D8B030D-6E8A-4147-A177-3AD203B41FA5}">
                      <a16:colId xmlns:a16="http://schemas.microsoft.com/office/drawing/2014/main" val="3316697923"/>
                    </a:ext>
                  </a:extLst>
                </a:gridCol>
                <a:gridCol w="1412014">
                  <a:extLst>
                    <a:ext uri="{9D8B030D-6E8A-4147-A177-3AD203B41FA5}">
                      <a16:colId xmlns:a16="http://schemas.microsoft.com/office/drawing/2014/main" val="2454589507"/>
                    </a:ext>
                  </a:extLst>
                </a:gridCol>
                <a:gridCol w="1374699">
                  <a:extLst>
                    <a:ext uri="{9D8B030D-6E8A-4147-A177-3AD203B41FA5}">
                      <a16:colId xmlns:a16="http://schemas.microsoft.com/office/drawing/2014/main" val="3081424330"/>
                    </a:ext>
                  </a:extLst>
                </a:gridCol>
              </a:tblGrid>
              <a:tr h="13995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5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      B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   Bore</a:t>
                      </a:r>
                      <a:endParaRPr lang="en-US" sz="2200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6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      C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Carbone</a:t>
                      </a:r>
                      <a:endParaRPr lang="en-US" sz="2200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7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       N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   Azote</a:t>
                      </a:r>
                      <a:endParaRPr lang="en-US" sz="2200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8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      O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</a:t>
                      </a:r>
                      <a:r>
                        <a:rPr lang="en-US" sz="2200" b="1" i="0" u="none" strike="noStrike" noProof="0" err="1">
                          <a:solidFill>
                            <a:srgbClr val="FFFFFF"/>
                          </a:solidFill>
                          <a:latin typeface="Roboto"/>
                        </a:rPr>
                        <a:t>Oxygène</a:t>
                      </a:r>
                      <a:endParaRPr lang="en-US" sz="2200" err="1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9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       F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    Fluor</a:t>
                      </a:r>
                      <a:endParaRPr lang="en-US" sz="2200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10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      Ne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   </a:t>
                      </a:r>
                      <a:r>
                        <a:rPr lang="en-US" sz="2200" b="1" i="0" u="none" strike="noStrike" noProof="0" err="1">
                          <a:solidFill>
                            <a:srgbClr val="FFFFFF"/>
                          </a:solidFill>
                          <a:latin typeface="Roboto"/>
                        </a:rPr>
                        <a:t>Néon</a:t>
                      </a:r>
                      <a:endParaRPr lang="en-US" sz="2200" err="1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637545"/>
                  </a:ext>
                </a:extLst>
              </a:tr>
              <a:tr h="126134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 b="0" i="0" u="none" strike="noStrike" noProof="0">
                          <a:solidFill>
                            <a:srgbClr val="000000"/>
                          </a:solidFill>
                          <a:latin typeface="Roboto"/>
                        </a:rPr>
                        <a:t>13 </a:t>
                      </a:r>
                      <a:endParaRPr lang="en-US" sz="21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 b="0" i="0" u="none" strike="noStrike" noProof="0">
                          <a:solidFill>
                            <a:srgbClr val="000000"/>
                          </a:solidFill>
                          <a:latin typeface="Roboto"/>
                        </a:rPr>
                        <a:t>       Al</a:t>
                      </a:r>
                      <a:endParaRPr lang="en-US" sz="21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 b="0" i="0" u="none" strike="noStrike" noProof="0" err="1">
                          <a:solidFill>
                            <a:srgbClr val="000000"/>
                          </a:solidFill>
                          <a:latin typeface="Roboto"/>
                        </a:rPr>
                        <a:t>Aluminium</a:t>
                      </a:r>
                      <a:endParaRPr lang="en-US" sz="210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i="0" u="none" strike="noStrike" noProof="0">
                          <a:solidFill>
                            <a:srgbClr val="000000"/>
                          </a:solidFill>
                          <a:latin typeface="Roboto"/>
                        </a:rPr>
                        <a:t>14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i="0" u="none" strike="noStrike" noProof="0">
                          <a:solidFill>
                            <a:srgbClr val="000000"/>
                          </a:solidFill>
                          <a:latin typeface="Roboto"/>
                        </a:rPr>
                        <a:t>       Si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   Silicium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strike="noStrike" noProof="0">
                          <a:solidFill>
                            <a:srgbClr val="000000"/>
                          </a:solidFill>
                          <a:latin typeface="Roboto"/>
                        </a:rPr>
                        <a:t>15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strike="noStrike" noProof="0">
                          <a:solidFill>
                            <a:srgbClr val="000000"/>
                          </a:solidFill>
                          <a:latin typeface="Roboto"/>
                        </a:rPr>
                        <a:t>       P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strike="noStrike" noProof="0" dirty="0" err="1">
                          <a:solidFill>
                            <a:srgbClr val="000000"/>
                          </a:solidFill>
                          <a:latin typeface="Roboto"/>
                        </a:rPr>
                        <a:t>Phosphore</a:t>
                      </a:r>
                      <a:endParaRPr lang="en-US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16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        S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   </a:t>
                      </a:r>
                      <a:r>
                        <a:rPr lang="en-US" sz="2200" b="0" i="0" u="none" strike="noStrike" noProof="0" dirty="0" err="1">
                          <a:solidFill>
                            <a:srgbClr val="000000"/>
                          </a:solidFill>
                          <a:latin typeface="Roboto"/>
                        </a:rPr>
                        <a:t>Souffre</a:t>
                      </a:r>
                      <a:endParaRPr lang="en-US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17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       Cl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   Chlore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18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       </a:t>
                      </a:r>
                      <a:r>
                        <a:rPr lang="en-US" sz="2200" b="0" i="0" u="none" strike="noStrike" noProof="0" dirty="0" err="1">
                          <a:solidFill>
                            <a:srgbClr val="000000"/>
                          </a:solidFill>
                          <a:latin typeface="Roboto"/>
                        </a:rPr>
                        <a:t>Ar</a:t>
                      </a:r>
                      <a:endParaRPr lang="en-US" sz="2200" b="0" i="0" u="none" strike="noStrike" noProof="0" dirty="0">
                        <a:solidFill>
                          <a:srgbClr val="000000"/>
                        </a:solidFill>
                        <a:latin typeface="Roboto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    Argon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39285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5245524-EB4F-390A-4863-55FE2FA5E9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325829"/>
              </p:ext>
            </p:extLst>
          </p:nvPr>
        </p:nvGraphicFramePr>
        <p:xfrm>
          <a:off x="618226" y="2084716"/>
          <a:ext cx="2985792" cy="3956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353">
                  <a:extLst>
                    <a:ext uri="{9D8B030D-6E8A-4147-A177-3AD203B41FA5}">
                      <a16:colId xmlns:a16="http://schemas.microsoft.com/office/drawing/2014/main" val="2537190161"/>
                    </a:ext>
                  </a:extLst>
                </a:gridCol>
                <a:gridCol w="1561439">
                  <a:extLst>
                    <a:ext uri="{9D8B030D-6E8A-4147-A177-3AD203B41FA5}">
                      <a16:colId xmlns:a16="http://schemas.microsoft.com/office/drawing/2014/main" val="943539090"/>
                    </a:ext>
                  </a:extLst>
                </a:gridCol>
              </a:tblGrid>
              <a:tr h="1333685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3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      Li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 Lithium</a:t>
                      </a:r>
                      <a:endParaRPr lang="en-US" sz="2200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4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dirty="0">
                          <a:solidFill>
                            <a:srgbClr val="FFFFFF"/>
                          </a:solidFill>
                          <a:latin typeface="Roboto"/>
                        </a:rPr>
                        <a:t>       Be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1" i="0" u="none" strike="noStrike" noProof="0" err="1">
                          <a:solidFill>
                            <a:srgbClr val="FFFFFF"/>
                          </a:solidFill>
                          <a:latin typeface="Roboto"/>
                        </a:rPr>
                        <a:t>Béryllium</a:t>
                      </a:r>
                      <a:endParaRPr lang="en-US" sz="2200" err="1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629114"/>
                  </a:ext>
                </a:extLst>
              </a:tr>
              <a:tr h="1318846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11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      Na</a:t>
                      </a:r>
                      <a:endParaRPr lang="en-US" sz="2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b="0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  Sodium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12</a:t>
                      </a:r>
                      <a:endParaRPr lang="en-US" sz="20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strike="noStrike" noProof="0" dirty="0">
                          <a:solidFill>
                            <a:srgbClr val="000000"/>
                          </a:solidFill>
                          <a:latin typeface="Roboto"/>
                        </a:rPr>
                        <a:t>      Mg</a:t>
                      </a:r>
                      <a:endParaRPr lang="en-US" sz="20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0" i="0" u="none" strike="noStrike" noProof="0" err="1">
                          <a:solidFill>
                            <a:srgbClr val="000000"/>
                          </a:solidFill>
                          <a:latin typeface="Roboto"/>
                        </a:rPr>
                        <a:t>Magnésium</a:t>
                      </a:r>
                      <a:endParaRPr lang="en-US" sz="2000" err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957260"/>
                  </a:ext>
                </a:extLst>
              </a:tr>
              <a:tr h="1266157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Neue Haas Grotesk Text Pro"/>
                        </a:rPr>
                        <a:t>19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Neue Haas Grotesk Text Pro"/>
                        </a:rPr>
                        <a:t>         K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Neue Haas Grotesk Text Pro"/>
                        </a:rPr>
                        <a:t>  Potassium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Neue Haas Grotesk Text Pro"/>
                        </a:rPr>
                        <a:t>20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Neue Haas Grotesk Text Pro"/>
                        </a:rPr>
                        <a:t>        Ca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Neue Haas Grotesk Text Pro"/>
                        </a:rPr>
                        <a:t>    Calcium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997926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662EBC9-9A14-87DB-26B9-A25477C55824}"/>
              </a:ext>
            </a:extLst>
          </p:cNvPr>
          <p:cNvSpPr/>
          <p:nvPr/>
        </p:nvSpPr>
        <p:spPr>
          <a:xfrm>
            <a:off x="3555995" y="1882456"/>
            <a:ext cx="108857" cy="156028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6BABA4-E01C-31A0-D7BE-FA287FEA6F71}"/>
              </a:ext>
            </a:extLst>
          </p:cNvPr>
          <p:cNvSpPr/>
          <p:nvPr/>
        </p:nvSpPr>
        <p:spPr>
          <a:xfrm rot="5400000">
            <a:off x="4239375" y="2759360"/>
            <a:ext cx="96762" cy="13667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BD921A-BFBD-98D2-C146-CAAAC4E4A386}"/>
              </a:ext>
            </a:extLst>
          </p:cNvPr>
          <p:cNvSpPr/>
          <p:nvPr/>
        </p:nvSpPr>
        <p:spPr>
          <a:xfrm>
            <a:off x="4971137" y="3394360"/>
            <a:ext cx="108857" cy="156028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C0C5ED-0AF4-FCE9-388C-16C13E387AC1}"/>
              </a:ext>
            </a:extLst>
          </p:cNvPr>
          <p:cNvSpPr txBox="1"/>
          <p:nvPr/>
        </p:nvSpPr>
        <p:spPr>
          <a:xfrm>
            <a:off x="824674" y="6136676"/>
            <a:ext cx="130188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Alcalin</a:t>
            </a:r>
            <a:r>
              <a:rPr lang="en-US" dirty="0"/>
              <a:t>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76D09C-AEE9-E32B-2F1C-F0834B98F311}"/>
              </a:ext>
            </a:extLst>
          </p:cNvPr>
          <p:cNvSpPr txBox="1"/>
          <p:nvPr/>
        </p:nvSpPr>
        <p:spPr>
          <a:xfrm>
            <a:off x="2044091" y="6136676"/>
            <a:ext cx="166914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Alino-</a:t>
            </a:r>
            <a:r>
              <a:rPr lang="en-US" dirty="0" err="1"/>
              <a:t>terreux</a:t>
            </a:r>
            <a:r>
              <a:rPr lang="en-US" dirty="0"/>
              <a:t>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BA25E1-1B3F-C952-4896-9A1438A11C68}"/>
              </a:ext>
            </a:extLst>
          </p:cNvPr>
          <p:cNvSpPr txBox="1"/>
          <p:nvPr/>
        </p:nvSpPr>
        <p:spPr>
          <a:xfrm>
            <a:off x="2165045" y="1426136"/>
            <a:ext cx="154818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Métaux</a:t>
            </a:r>
            <a:r>
              <a:rPr lang="en-US" dirty="0"/>
              <a:t> 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F71B18-333B-D050-24E5-035C6D17224F}"/>
              </a:ext>
            </a:extLst>
          </p:cNvPr>
          <p:cNvSpPr txBox="1"/>
          <p:nvPr/>
        </p:nvSpPr>
        <p:spPr>
          <a:xfrm>
            <a:off x="7260432" y="1428335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Non-</a:t>
            </a:r>
            <a:r>
              <a:rPr lang="en-US" dirty="0" err="1"/>
              <a:t>métaux</a:t>
            </a:r>
            <a:r>
              <a:rPr lang="en-US" dirty="0"/>
              <a:t> 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D712F6-A9BC-8CD5-5571-7B9E7DA72E21}"/>
              </a:ext>
            </a:extLst>
          </p:cNvPr>
          <p:cNvSpPr txBox="1"/>
          <p:nvPr/>
        </p:nvSpPr>
        <p:spPr>
          <a:xfrm>
            <a:off x="9303427" y="4894166"/>
            <a:ext cx="158337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Halogène</a:t>
            </a:r>
            <a:r>
              <a:rPr lang="en-US" dirty="0"/>
              <a:t> 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1F6615-8B91-9CDD-67D7-814687DF862C}"/>
              </a:ext>
            </a:extLst>
          </p:cNvPr>
          <p:cNvSpPr txBox="1"/>
          <p:nvPr/>
        </p:nvSpPr>
        <p:spPr>
          <a:xfrm>
            <a:off x="10753753" y="4895266"/>
            <a:ext cx="130386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Gaz rare, </a:t>
            </a:r>
            <a:r>
              <a:rPr lang="en-US" dirty="0" err="1"/>
              <a:t>gaz</a:t>
            </a:r>
            <a:r>
              <a:rPr lang="en-US" dirty="0"/>
              <a:t> interne, </a:t>
            </a:r>
            <a:r>
              <a:rPr lang="en-US" dirty="0" err="1"/>
              <a:t>gaz</a:t>
            </a:r>
            <a:r>
              <a:rPr lang="en-US" dirty="0"/>
              <a:t> noble </a:t>
            </a:r>
          </a:p>
        </p:txBody>
      </p:sp>
    </p:spTree>
    <p:extLst>
      <p:ext uri="{BB962C8B-B14F-4D97-AF65-F5344CB8AC3E}">
        <p14:creationId xmlns:p14="http://schemas.microsoft.com/office/powerpoint/2010/main" val="2875002180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AnalogousFromLightSeedLeftStep">
      <a:dk1>
        <a:srgbClr val="000000"/>
      </a:dk1>
      <a:lt1>
        <a:srgbClr val="FFFFFF"/>
      </a:lt1>
      <a:dk2>
        <a:srgbClr val="413224"/>
      </a:dk2>
      <a:lt2>
        <a:srgbClr val="E8E5E2"/>
      </a:lt2>
      <a:accent1>
        <a:srgbClr val="66A6EC"/>
      </a:accent1>
      <a:accent2>
        <a:srgbClr val="2FB0C0"/>
      </a:accent2>
      <a:accent3>
        <a:srgbClr val="37B68F"/>
      </a:accent3>
      <a:accent4>
        <a:srgbClr val="32BA58"/>
      </a:accent4>
      <a:accent5>
        <a:srgbClr val="46B833"/>
      </a:accent5>
      <a:accent6>
        <a:srgbClr val="7DB13C"/>
      </a:accent6>
      <a:hlink>
        <a:srgbClr val="9B7E5E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VanillaVTI</vt:lpstr>
      <vt:lpstr>Tableau périodique des éléments</vt:lpstr>
      <vt:lpstr>Tableau périodique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173</cp:revision>
  <dcterms:created xsi:type="dcterms:W3CDTF">2024-02-05T14:35:38Z</dcterms:created>
  <dcterms:modified xsi:type="dcterms:W3CDTF">2024-02-08T20:12:20Z</dcterms:modified>
</cp:coreProperties>
</file>