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960574-38A1-E189-E5A7-E3B34497F766}" v="21" dt="2024-04-11T19:52:58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Pou_du_pubi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uman_papillomaviru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E0E364-2881-F4D6-E5DC-F60B987A5F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2" b="24998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ITSS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"/>
              </a:rPr>
              <a:t>Fait par Rosalie Boucher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3F984F-CC2A-D91D-7225-10E6AA88F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Syphilis</a:t>
            </a:r>
            <a:endParaRPr lang="en-US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45F88-B12A-0B69-6BEC-D3BE5AF32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>
                <a:cs typeface="Calibri"/>
              </a:rPr>
              <a:t>Treponema pallidum subsp pallidum</a:t>
            </a:r>
          </a:p>
          <a:p>
            <a:r>
              <a:rPr lang="en-US" sz="2200">
                <a:cs typeface="Calibri"/>
              </a:rPr>
              <a:t>Transmission: relation sexuelle</a:t>
            </a:r>
          </a:p>
          <a:p>
            <a:r>
              <a:rPr lang="en-US" sz="2200">
                <a:cs typeface="Calibri"/>
              </a:rPr>
              <a:t>Classification: bactérie </a:t>
            </a:r>
          </a:p>
        </p:txBody>
      </p:sp>
      <p:pic>
        <p:nvPicPr>
          <p:cNvPr id="4" name="Picture 3" descr="Des experts plaident pour le dépistage de la syphilis, qui grimpe chez les  jeunes en C.-B. | Radio-Canada">
            <a:extLst>
              <a:ext uri="{FF2B5EF4-FFF2-40B4-BE49-F238E27FC236}">
                <a16:creationId xmlns:a16="http://schemas.microsoft.com/office/drawing/2014/main" id="{BE745192-6391-C783-B697-381CE95A61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13" r="20266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4620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0E1D2C-6816-E9F6-376F-1CA6C77B4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Morpions</a:t>
            </a:r>
            <a:endParaRPr lang="en-US" sz="54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35DE8-2303-CF2F-02ED-16BCD75CE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>
                <a:cs typeface="Calibri"/>
              </a:rPr>
              <a:t>Poux de pubis</a:t>
            </a:r>
          </a:p>
          <a:p>
            <a:r>
              <a:rPr lang="en-US" sz="2200">
                <a:cs typeface="Calibri"/>
              </a:rPr>
              <a:t>Phtirus pubis </a:t>
            </a:r>
          </a:p>
          <a:p>
            <a:r>
              <a:rPr lang="en-US" sz="2200">
                <a:cs typeface="Calibri"/>
              </a:rPr>
              <a:t>Transmission: relation sexuelle</a:t>
            </a:r>
          </a:p>
          <a:p>
            <a:r>
              <a:rPr lang="en-US" sz="2200">
                <a:cs typeface="Calibri"/>
              </a:rPr>
              <a:t>Classification: parasite </a:t>
            </a:r>
          </a:p>
          <a:p>
            <a:r>
              <a:rPr lang="en-US" sz="2200">
                <a:cs typeface="Calibri"/>
              </a:rPr>
              <a:t>Traitement: shampooing </a:t>
            </a:r>
          </a:p>
        </p:txBody>
      </p:sp>
      <p:pic>
        <p:nvPicPr>
          <p:cNvPr id="4" name="Picture 3" descr="A close-up of a bug&#10;&#10;Description automatically generated">
            <a:extLst>
              <a:ext uri="{FF2B5EF4-FFF2-40B4-BE49-F238E27FC236}">
                <a16:creationId xmlns:a16="http://schemas.microsoft.com/office/drawing/2014/main" id="{7D517E0E-417E-19BA-1A29-4E50FB9CD2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54296" y="869862"/>
            <a:ext cx="6903720" cy="5118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7C1E2CA-D2D6-FE81-40C9-5DC2CB5C0D7A}"/>
              </a:ext>
            </a:extLst>
          </p:cNvPr>
          <p:cNvSpPr txBox="1"/>
          <p:nvPr/>
        </p:nvSpPr>
        <p:spPr>
          <a:xfrm>
            <a:off x="9236548" y="5788082"/>
            <a:ext cx="2321468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985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AAA3BE-E22F-E53E-7A68-C719F8A5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>
                <a:cs typeface="Calibri Light"/>
              </a:rPr>
              <a:t>VHP</a:t>
            </a:r>
            <a:endParaRPr lang="en-US" sz="40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B9870-5ED8-A5AF-7962-147B94359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Virus papillome humain </a:t>
            </a:r>
          </a:p>
          <a:p>
            <a:r>
              <a:rPr lang="en-US" sz="2000">
                <a:cs typeface="Calibri"/>
              </a:rPr>
              <a:t>Human papillomavirus</a:t>
            </a:r>
          </a:p>
          <a:p>
            <a:r>
              <a:rPr lang="en-US" sz="2000">
                <a:cs typeface="Calibri"/>
              </a:rPr>
              <a:t>Transmission relation sexuelle</a:t>
            </a:r>
          </a:p>
          <a:p>
            <a:r>
              <a:rPr lang="en-US" sz="2000">
                <a:cs typeface="Calibri"/>
              </a:rPr>
              <a:t>Classification: virus</a:t>
            </a:r>
          </a:p>
          <a:p>
            <a:r>
              <a:rPr lang="en-US" sz="2000">
                <a:cs typeface="Calibri"/>
              </a:rPr>
              <a:t>Traitement: vaccin ou laser 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ue and white sphere&#10;&#10;Description automatically generated">
            <a:extLst>
              <a:ext uri="{FF2B5EF4-FFF2-40B4-BE49-F238E27FC236}">
                <a16:creationId xmlns:a16="http://schemas.microsoft.com/office/drawing/2014/main" id="{FC1696F9-71D1-DCC9-A101-CDBA612D13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982" r="6490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9D969F-AC84-49EF-3D83-81CB5B0F82B2}"/>
              </a:ext>
            </a:extLst>
          </p:cNvPr>
          <p:cNvSpPr txBox="1"/>
          <p:nvPr/>
        </p:nvSpPr>
        <p:spPr>
          <a:xfrm>
            <a:off x="9081729" y="5858593"/>
            <a:ext cx="2321469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088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C13C9-3E34-AA7F-C23A-E7A21BDDB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>
                <a:cs typeface="Calibri Light"/>
              </a:rPr>
              <a:t>Herpèse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39E3B-9919-BC98-62DD-84AA3B2F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Feu sauvage </a:t>
            </a:r>
          </a:p>
          <a:p>
            <a:r>
              <a:rPr lang="en-US" sz="2000">
                <a:cs typeface="Calibri"/>
              </a:rPr>
              <a:t>Herpes simplex </a:t>
            </a:r>
          </a:p>
          <a:p>
            <a:r>
              <a:rPr lang="en-US" sz="2000">
                <a:cs typeface="Calibri"/>
              </a:rPr>
              <a:t>Transmission: relation sexuelle</a:t>
            </a:r>
          </a:p>
          <a:p>
            <a:r>
              <a:rPr lang="en-US" sz="2000">
                <a:cs typeface="Calibri"/>
              </a:rPr>
              <a:t>Classification: virus </a:t>
            </a:r>
          </a:p>
          <a:p>
            <a:r>
              <a:rPr lang="en-US" sz="2000">
                <a:cs typeface="Calibri"/>
              </a:rPr>
              <a:t>Traitement: crème</a:t>
            </a:r>
          </a:p>
        </p:txBody>
      </p:sp>
      <p:pic>
        <p:nvPicPr>
          <p:cNvPr id="4" name="Picture 3" descr="L'herpès du visage">
            <a:extLst>
              <a:ext uri="{FF2B5EF4-FFF2-40B4-BE49-F238E27FC236}">
                <a16:creationId xmlns:a16="http://schemas.microsoft.com/office/drawing/2014/main" id="{B4EE4FE8-C48D-FBAC-4CA9-1C79C6DD41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11" r="35811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62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AF6CB648-9554-488A-B457-99CAAD1DA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3ADCBE7-9330-1CDA-00EB-CDD12DB72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90"/>
            <a:ext cx="12192000" cy="1733407"/>
          </a:xfrm>
          <a:prstGeom prst="rect">
            <a:avLst/>
          </a:prstGeom>
          <a:ln>
            <a:noFill/>
          </a:ln>
          <a:effectLst>
            <a:outerShdw blurRad="254000" dist="381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796F90-2DF3-27F9-3464-5E45ED5B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240241"/>
            <a:ext cx="10760054" cy="1228299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Vaginite à levure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D9341-F9A9-95D4-E0C5-CABF04A8C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321476"/>
            <a:ext cx="4864875" cy="3850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Tricomonas vaginalls</a:t>
            </a:r>
          </a:p>
          <a:p>
            <a:r>
              <a:rPr lang="en-US" sz="2000">
                <a:cs typeface="Calibri"/>
              </a:rPr>
              <a:t>Relation sexuelle</a:t>
            </a:r>
          </a:p>
          <a:p>
            <a:r>
              <a:rPr lang="en-US" sz="2000">
                <a:cs typeface="Calibri"/>
              </a:rPr>
              <a:t>Classification: protiste </a:t>
            </a:r>
          </a:p>
          <a:p>
            <a:r>
              <a:rPr lang="en-US" sz="2000">
                <a:cs typeface="Calibri"/>
              </a:rPr>
              <a:t>traitement: crème</a:t>
            </a:r>
          </a:p>
          <a:p>
            <a:endParaRPr lang="en-US" sz="2000">
              <a:cs typeface="Calibri"/>
            </a:endParaRPr>
          </a:p>
        </p:txBody>
      </p:sp>
      <p:pic>
        <p:nvPicPr>
          <p:cNvPr id="4" name="Picture 3" descr="Illustration Médicale De La Vaginite De Monilial, Une Infection Vaginale À  Levures Causée Le Plus Souvent Par Le Champignon Humain Candida Albicans  Clip Art Libres De Droits, Svg, Vecteurs Et Illustration. Image">
            <a:extLst>
              <a:ext uri="{FF2B5EF4-FFF2-40B4-BE49-F238E27FC236}">
                <a16:creationId xmlns:a16="http://schemas.microsoft.com/office/drawing/2014/main" id="{B1570C03-2A5C-DF22-9797-97BFFFC24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650" y="2742920"/>
            <a:ext cx="5178206" cy="296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7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AF6CB648-9554-488A-B457-99CAAD1DA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épatite B : tout savoir sur le virus de l'hépatite B">
            <a:extLst>
              <a:ext uri="{FF2B5EF4-FFF2-40B4-BE49-F238E27FC236}">
                <a16:creationId xmlns:a16="http://schemas.microsoft.com/office/drawing/2014/main" id="{AC561EA1-7DED-C374-37DE-B4D31B415B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55" r="22941"/>
          <a:stretch/>
        </p:blipFill>
        <p:spPr>
          <a:xfrm>
            <a:off x="6781799" y="1714500"/>
            <a:ext cx="5410201" cy="514350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1ED8A68-A582-AC62-104E-E319E9DB3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1729117"/>
          </a:xfrm>
          <a:prstGeom prst="rect">
            <a:avLst/>
          </a:prstGeom>
          <a:ln>
            <a:noFill/>
          </a:ln>
          <a:effectLst>
            <a:outerShdw blurRad="368300" dist="101600" dir="546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9E8FFF-AA27-70EC-53FF-640A4AE55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250409"/>
            <a:ext cx="10222952" cy="1228299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Hépatite B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8290D-032C-3F0B-E605-4BF7EE53D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2183642"/>
            <a:ext cx="5334199" cy="411501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Jaunisse </a:t>
            </a:r>
          </a:p>
          <a:p>
            <a:r>
              <a:rPr lang="en-US" sz="2000">
                <a:cs typeface="Calibri"/>
              </a:rPr>
              <a:t>VhB</a:t>
            </a:r>
          </a:p>
          <a:p>
            <a:r>
              <a:rPr lang="en-US" sz="2000">
                <a:cs typeface="Calibri"/>
              </a:rPr>
              <a:t>Transmission: relation sexuelle</a:t>
            </a:r>
          </a:p>
          <a:p>
            <a:r>
              <a:rPr lang="en-US" sz="2000">
                <a:cs typeface="Calibri"/>
              </a:rPr>
              <a:t>Classification: virus </a:t>
            </a:r>
          </a:p>
          <a:p>
            <a:r>
              <a:rPr lang="en-US" sz="2000">
                <a:cs typeface="Calibri"/>
              </a:rPr>
              <a:t>Traitement: vaccin </a:t>
            </a:r>
          </a:p>
        </p:txBody>
      </p:sp>
    </p:spTree>
    <p:extLst>
      <p:ext uri="{BB962C8B-B14F-4D97-AF65-F5344CB8AC3E}">
        <p14:creationId xmlns:p14="http://schemas.microsoft.com/office/powerpoint/2010/main" val="3113483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649C91A9-84E7-4BF0-9026-62F01380D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B283F5-6EC1-F6FC-CB5D-3B21554C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762001"/>
            <a:ext cx="4080362" cy="1708242"/>
          </a:xfrm>
        </p:spPr>
        <p:txBody>
          <a:bodyPr anchor="ctr">
            <a:normAutofit/>
          </a:bodyPr>
          <a:lstStyle/>
          <a:p>
            <a:r>
              <a:rPr lang="en-US" sz="4000">
                <a:cs typeface="Calibri Light"/>
              </a:rPr>
              <a:t>VIH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B92DA-321C-E5DF-78C3-1F0F9D3E7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3" y="2470244"/>
            <a:ext cx="4080361" cy="37698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Sida</a:t>
            </a:r>
          </a:p>
          <a:p>
            <a:r>
              <a:rPr lang="en-US" sz="2000">
                <a:cs typeface="Calibri"/>
              </a:rPr>
              <a:t>HIV</a:t>
            </a:r>
          </a:p>
          <a:p>
            <a:r>
              <a:rPr lang="en-US" sz="2000">
                <a:cs typeface="Calibri"/>
              </a:rPr>
              <a:t>Transmission: relation sexuelle</a:t>
            </a:r>
          </a:p>
          <a:p>
            <a:r>
              <a:rPr lang="en-US" sz="2000">
                <a:cs typeface="Calibri"/>
              </a:rPr>
              <a:t>Classification: virus </a:t>
            </a:r>
          </a:p>
          <a:p>
            <a:r>
              <a:rPr lang="en-US" sz="2000">
                <a:cs typeface="Calibri"/>
              </a:rPr>
              <a:t>Traitement: 3 trithérapie 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47378D-AD27-45D0-8C1C-5B1098DCC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0"/>
            <a:ext cx="6781799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77800" dist="215900" dir="8520000" sx="94000" sy="94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VIH: diminuer l'inflammation chronique avec un antidiabétique |  UdeMNouvelles">
            <a:extLst>
              <a:ext uri="{FF2B5EF4-FFF2-40B4-BE49-F238E27FC236}">
                <a16:creationId xmlns:a16="http://schemas.microsoft.com/office/drawing/2014/main" id="{B822F71F-5E2D-1CEB-EB75-639DC8B5B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54168"/>
            <a:ext cx="5334197" cy="354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0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CE2B3E-9687-EAB0-7929-2941946B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>
                <a:cs typeface="Calibri Light"/>
              </a:rPr>
              <a:t>Chlamydia 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87556-DD55-FC96-1174-D26E2265C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Chlamydia trachomatis </a:t>
            </a:r>
          </a:p>
          <a:p>
            <a:r>
              <a:rPr lang="en-US" sz="2000">
                <a:cs typeface="Calibri"/>
              </a:rPr>
              <a:t>Transmission: relation sexuelle</a:t>
            </a:r>
          </a:p>
          <a:p>
            <a:r>
              <a:rPr lang="en-US" sz="2000">
                <a:cs typeface="Calibri"/>
              </a:rPr>
              <a:t>Classification: bactérie</a:t>
            </a:r>
          </a:p>
          <a:p>
            <a:r>
              <a:rPr lang="en-US" sz="2000">
                <a:cs typeface="Calibri"/>
              </a:rPr>
              <a:t>Traitement: antibiotique </a:t>
            </a:r>
          </a:p>
        </p:txBody>
      </p:sp>
      <p:pic>
        <p:nvPicPr>
          <p:cNvPr id="4" name="Picture 3" descr="Chlamydia in Eye: Pictures, Causes, Treatment, and More">
            <a:extLst>
              <a:ext uri="{FF2B5EF4-FFF2-40B4-BE49-F238E27FC236}">
                <a16:creationId xmlns:a16="http://schemas.microsoft.com/office/drawing/2014/main" id="{956B15F2-156E-1339-5256-77A1338C04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45" r="15799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355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onorrhée Masculine, Concept Médical. Illustration 3D Montrant Une Vue  Rapprochée De La Bactérie Neisseria Gonorrhoeae À L'intérieur Des  Neutrophiles Avec Une Phagocytose Incomplète Trouvée Dans Le Frottis De  L'urètre De L'homme Banque">
            <a:extLst>
              <a:ext uri="{FF2B5EF4-FFF2-40B4-BE49-F238E27FC236}">
                <a16:creationId xmlns:a16="http://schemas.microsoft.com/office/drawing/2014/main" id="{9FB5396A-36FB-C57B-D0DE-8C1E827A36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54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E83D98-CA56-7679-4E61-E23161EA6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Gonornée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D066C-B989-5568-A23B-75E95164C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"/>
              </a:rPr>
              <a:t>Chaude pisse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Neisseria gonorrhoeae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Transmission: relation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Classification: bactérie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Traitement: antibiotique </a:t>
            </a:r>
          </a:p>
        </p:txBody>
      </p:sp>
    </p:spTree>
    <p:extLst>
      <p:ext uri="{BB962C8B-B14F-4D97-AF65-F5344CB8AC3E}">
        <p14:creationId xmlns:p14="http://schemas.microsoft.com/office/powerpoint/2010/main" val="283101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Morpions</vt:lpstr>
      <vt:lpstr>VHP</vt:lpstr>
      <vt:lpstr>Herpèse</vt:lpstr>
      <vt:lpstr>Vaginite à levure</vt:lpstr>
      <vt:lpstr>Hépatite B</vt:lpstr>
      <vt:lpstr>VIH</vt:lpstr>
      <vt:lpstr>Chlamydia </vt:lpstr>
      <vt:lpstr>Gonornée</vt:lpstr>
      <vt:lpstr>Syphilis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159</cp:revision>
  <dcterms:created xsi:type="dcterms:W3CDTF">2023-12-01T17:01:46Z</dcterms:created>
  <dcterms:modified xsi:type="dcterms:W3CDTF">2024-04-11T19:53:12Z</dcterms:modified>
</cp:coreProperties>
</file>