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2" d="100"/>
          <a:sy n="72" d="100"/>
        </p:scale>
        <p:origin x="6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3/29/2023</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‹N°›</a:t>
            </a:fld>
            <a:endParaRPr lang="en-US"/>
          </a:p>
        </p:txBody>
      </p:sp>
    </p:spTree>
    <p:extLst>
      <p:ext uri="{BB962C8B-B14F-4D97-AF65-F5344CB8AC3E}">
        <p14:creationId xmlns:p14="http://schemas.microsoft.com/office/powerpoint/2010/main" val="3437191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664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624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80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333745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7861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35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9686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13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364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3/29/2023</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‹N°›</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571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3/29/2023</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‹N°›</a:t>
            </a:fld>
            <a:endParaRPr lang="en-US"/>
          </a:p>
        </p:txBody>
      </p:sp>
    </p:spTree>
    <p:extLst>
      <p:ext uri="{BB962C8B-B14F-4D97-AF65-F5344CB8AC3E}">
        <p14:creationId xmlns:p14="http://schemas.microsoft.com/office/powerpoint/2010/main" val="4139778349"/>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73B0448-279B-4C07-197D-958876B8E8B5}"/>
              </a:ext>
            </a:extLst>
          </p:cNvPr>
          <p:cNvSpPr>
            <a:spLocks noGrp="1"/>
          </p:cNvSpPr>
          <p:nvPr>
            <p:ph type="ctrTitle"/>
          </p:nvPr>
        </p:nvSpPr>
        <p:spPr>
          <a:xfrm>
            <a:off x="8018633" y="1247140"/>
            <a:ext cx="3608208" cy="3450844"/>
          </a:xfrm>
        </p:spPr>
        <p:txBody>
          <a:bodyPr>
            <a:normAutofit/>
          </a:bodyPr>
          <a:lstStyle/>
          <a:p>
            <a:r>
              <a:rPr lang="fr-CA" sz="4800" dirty="0"/>
              <a:t>AQUOPS</a:t>
            </a:r>
            <a:br>
              <a:rPr lang="fr-CA" sz="4800" dirty="0"/>
            </a:br>
            <a:br>
              <a:rPr lang="fr-CA" sz="4800" dirty="0"/>
            </a:br>
            <a:r>
              <a:rPr lang="fr-CA" sz="4800" dirty="0"/>
              <a:t>101</a:t>
            </a:r>
          </a:p>
        </p:txBody>
      </p:sp>
      <p:sp>
        <p:nvSpPr>
          <p:cNvPr id="3" name="Sous-titre 2">
            <a:extLst>
              <a:ext uri="{FF2B5EF4-FFF2-40B4-BE49-F238E27FC236}">
                <a16:creationId xmlns:a16="http://schemas.microsoft.com/office/drawing/2014/main" id="{87FBA519-315F-CD4C-F8A3-5BBE3DEB02BF}"/>
              </a:ext>
            </a:extLst>
          </p:cNvPr>
          <p:cNvSpPr>
            <a:spLocks noGrp="1"/>
          </p:cNvSpPr>
          <p:nvPr>
            <p:ph type="subTitle" idx="1"/>
          </p:nvPr>
        </p:nvSpPr>
        <p:spPr>
          <a:xfrm>
            <a:off x="8018633" y="4818126"/>
            <a:ext cx="3608208" cy="1268984"/>
          </a:xfrm>
        </p:spPr>
        <p:txBody>
          <a:bodyPr>
            <a:normAutofit/>
          </a:bodyPr>
          <a:lstStyle/>
          <a:p>
            <a:endParaRPr lang="fr-CA" dirty="0"/>
          </a:p>
        </p:txBody>
      </p:sp>
      <p:pic>
        <p:nvPicPr>
          <p:cNvPr id="4" name="Picture 3" descr="Art circulaire 3D au néon">
            <a:extLst>
              <a:ext uri="{FF2B5EF4-FFF2-40B4-BE49-F238E27FC236}">
                <a16:creationId xmlns:a16="http://schemas.microsoft.com/office/drawing/2014/main" id="{C4D0BD06-E0E0-4771-17D9-3B32029B1194}"/>
              </a:ext>
            </a:extLst>
          </p:cNvPr>
          <p:cNvPicPr>
            <a:picLocks noChangeAspect="1"/>
          </p:cNvPicPr>
          <p:nvPr/>
        </p:nvPicPr>
        <p:blipFill rotWithShape="1">
          <a:blip r:embed="rId2"/>
          <a:srcRect l="12345" r="9915"/>
          <a:stretch/>
        </p:blipFill>
        <p:spPr>
          <a:xfrm>
            <a:off x="-1" y="10"/>
            <a:ext cx="7456513" cy="6857990"/>
          </a:xfrm>
          <a:custGeom>
            <a:avLst/>
            <a:gdLst/>
            <a:ahLst/>
            <a:cxnLst/>
            <a:rect l="l" t="t" r="r" b="b"/>
            <a:pathLst>
              <a:path w="7456513" h="6858000">
                <a:moveTo>
                  <a:pt x="0" y="0"/>
                </a:moveTo>
                <a:lnTo>
                  <a:pt x="6059386" y="0"/>
                </a:lnTo>
                <a:lnTo>
                  <a:pt x="6059386" y="1375489"/>
                </a:lnTo>
                <a:lnTo>
                  <a:pt x="7456513" y="1375489"/>
                </a:lnTo>
                <a:lnTo>
                  <a:pt x="7456513" y="6858000"/>
                </a:lnTo>
                <a:lnTo>
                  <a:pt x="0" y="6858000"/>
                </a:lnTo>
                <a:close/>
              </a:path>
            </a:pathLst>
          </a:custGeom>
        </p:spPr>
      </p:pic>
      <p:sp>
        <p:nvSpPr>
          <p:cNvPr id="11" name="Rectangle 10">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85818"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85818"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112913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0FF5A1-6DA4-4AC7-C7A0-CC8E46EEC80D}"/>
              </a:ext>
            </a:extLst>
          </p:cNvPr>
          <p:cNvSpPr>
            <a:spLocks noGrp="1"/>
          </p:cNvSpPr>
          <p:nvPr>
            <p:ph type="title"/>
          </p:nvPr>
        </p:nvSpPr>
        <p:spPr/>
        <p:txBody>
          <a:bodyPr>
            <a:noAutofit/>
          </a:bodyPr>
          <a:lstStyle/>
          <a:p>
            <a:r>
              <a:rPr lang="fr-CA" sz="2400" b="0" i="0" dirty="0">
                <a:effectLst/>
                <a:latin typeface="Merriweather" panose="020B0604020202020204" pitchFamily="2" charset="0"/>
              </a:rPr>
              <a:t>Minecraft </a:t>
            </a:r>
            <a:r>
              <a:rPr lang="fr-CA" sz="2400" b="0" i="0" dirty="0" err="1">
                <a:effectLst/>
                <a:latin typeface="Merriweather" panose="020B0604020202020204" pitchFamily="2" charset="0"/>
              </a:rPr>
              <a:t>Education</a:t>
            </a:r>
            <a:r>
              <a:rPr lang="fr-CA" sz="2400" b="0" i="0" dirty="0">
                <a:effectLst/>
                <a:latin typeface="Merriweather" panose="020B0604020202020204" pitchFamily="2" charset="0"/>
              </a:rPr>
              <a:t> est une plateforme bien connue de nos jeunes. Pourquoi ne pas s’en servir pour proposer des tâches signifiantes et authentiques qui permettent de stimuler l’engagement et la créativité des élèves? Cet atelier vous propose une initiation aux fonctions de base de Minecraft </a:t>
            </a:r>
            <a:r>
              <a:rPr lang="fr-CA" sz="2400" b="0" i="0" dirty="0" err="1">
                <a:effectLst/>
                <a:latin typeface="Merriweather" panose="020B0604020202020204" pitchFamily="2" charset="0"/>
              </a:rPr>
              <a:t>Education</a:t>
            </a:r>
            <a:r>
              <a:rPr lang="fr-CA" sz="2400" b="0" i="0" dirty="0">
                <a:effectLst/>
                <a:latin typeface="Merriweather" panose="020B0604020202020204" pitchFamily="2" charset="0"/>
              </a:rPr>
              <a:t> et une exploration des outils pertinents en contexte éducatif puis, nous partagerons des ressources, dont les fiches pédagogiques créées par un groupe de développement Minecraft </a:t>
            </a:r>
            <a:r>
              <a:rPr lang="fr-CA" sz="2400" b="0" i="0" dirty="0" err="1">
                <a:effectLst/>
                <a:latin typeface="Merriweather" panose="020B0604020202020204" pitchFamily="2" charset="0"/>
              </a:rPr>
              <a:t>Education</a:t>
            </a:r>
            <a:r>
              <a:rPr lang="fr-CA" sz="2400" b="0" i="0" dirty="0">
                <a:effectLst/>
                <a:latin typeface="Merriweather" panose="020B0604020202020204" pitchFamily="2" charset="0"/>
              </a:rPr>
              <a:t> en collaboration avec le RÉCIT du domaine de la mathématique, de la science et de la technologie.  L’après-midi sera consacré à la création d’un monde et les élèves de l’Escouade vous accompagneront. Que vous soyez débutant ou expert avec Minecraft, joignez-vous à nous pour explorer ces mondes remplis de possibilités!</a:t>
            </a:r>
            <a:endParaRPr lang="fr-CA" sz="2400" dirty="0"/>
          </a:p>
        </p:txBody>
      </p:sp>
    </p:spTree>
    <p:extLst>
      <p:ext uri="{BB962C8B-B14F-4D97-AF65-F5344CB8AC3E}">
        <p14:creationId xmlns:p14="http://schemas.microsoft.com/office/powerpoint/2010/main" val="132054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34F25F-2302-B1C4-F322-C2870251E447}"/>
              </a:ext>
            </a:extLst>
          </p:cNvPr>
          <p:cNvSpPr>
            <a:spLocks noGrp="1"/>
          </p:cNvSpPr>
          <p:nvPr>
            <p:ph type="title"/>
          </p:nvPr>
        </p:nvSpPr>
        <p:spPr/>
        <p:txBody>
          <a:bodyPr/>
          <a:lstStyle/>
          <a:p>
            <a:r>
              <a:rPr lang="fr-CA" dirty="0"/>
              <a:t>personne</a:t>
            </a:r>
          </a:p>
        </p:txBody>
      </p:sp>
      <p:sp>
        <p:nvSpPr>
          <p:cNvPr id="3" name="Espace réservé du contenu 2">
            <a:extLst>
              <a:ext uri="{FF2B5EF4-FFF2-40B4-BE49-F238E27FC236}">
                <a16:creationId xmlns:a16="http://schemas.microsoft.com/office/drawing/2014/main" id="{460AA23D-22EA-A003-886E-AF536AF57DF4}"/>
              </a:ext>
            </a:extLst>
          </p:cNvPr>
          <p:cNvSpPr>
            <a:spLocks noGrp="1"/>
          </p:cNvSpPr>
          <p:nvPr>
            <p:ph idx="1"/>
          </p:nvPr>
        </p:nvSpPr>
        <p:spPr/>
        <p:txBody>
          <a:bodyPr/>
          <a:lstStyle/>
          <a:p>
            <a:r>
              <a:rPr lang="fr-CA" dirty="0"/>
              <a:t>Sonya </a:t>
            </a:r>
            <a:r>
              <a:rPr lang="fr-CA" dirty="0" err="1"/>
              <a:t>fiset</a:t>
            </a:r>
            <a:endParaRPr lang="fr-CA" dirty="0"/>
          </a:p>
          <a:p>
            <a:r>
              <a:rPr lang="fr-CA" dirty="0"/>
              <a:t>Louis-</a:t>
            </a:r>
            <a:r>
              <a:rPr lang="fr-CA" dirty="0" err="1"/>
              <a:t>phillipe</a:t>
            </a:r>
            <a:r>
              <a:rPr lang="fr-CA" dirty="0"/>
              <a:t> </a:t>
            </a:r>
            <a:r>
              <a:rPr lang="fr-CA" dirty="0" err="1"/>
              <a:t>duchesne</a:t>
            </a:r>
            <a:endParaRPr lang="fr-CA" dirty="0"/>
          </a:p>
          <a:p>
            <a:r>
              <a:rPr lang="fr-CA" dirty="0"/>
              <a:t>Guillaume prairie</a:t>
            </a:r>
          </a:p>
        </p:txBody>
      </p:sp>
    </p:spTree>
    <p:extLst>
      <p:ext uri="{BB962C8B-B14F-4D97-AF65-F5344CB8AC3E}">
        <p14:creationId xmlns:p14="http://schemas.microsoft.com/office/powerpoint/2010/main" val="288609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2D03A0B2-4A2F-D846-A5E6-FB7CB9A031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33" name="Rectangle 1032">
            <a:extLst>
              <a:ext uri="{FF2B5EF4-FFF2-40B4-BE49-F238E27FC236}">
                <a16:creationId xmlns:a16="http://schemas.microsoft.com/office/drawing/2014/main" id="{7F573F1D-73A7-FB41-BCAD-FC9AA7DEF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useBgFill="1">
        <p:nvSpPr>
          <p:cNvPr id="1035" name="Rectangle 1034">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66BFF6D-EFA6-518D-AE16-565BF3C25151}"/>
              </a:ext>
            </a:extLst>
          </p:cNvPr>
          <p:cNvSpPr>
            <a:spLocks noGrp="1"/>
          </p:cNvSpPr>
          <p:nvPr>
            <p:ph type="title"/>
          </p:nvPr>
        </p:nvSpPr>
        <p:spPr>
          <a:xfrm>
            <a:off x="8018633" y="1247140"/>
            <a:ext cx="3608208" cy="3450844"/>
          </a:xfrm>
        </p:spPr>
        <p:txBody>
          <a:bodyPr vert="horz" lIns="91440" tIns="45720" rIns="91440" bIns="45720" rtlCol="0" anchor="t">
            <a:normAutofit/>
          </a:bodyPr>
          <a:lstStyle/>
          <a:p>
            <a:endParaRPr lang="en-US" sz="4800"/>
          </a:p>
        </p:txBody>
      </p:sp>
      <p:pic>
        <p:nvPicPr>
          <p:cNvPr id="1026" name="Picture 2" descr="Minecraft Education – RECIT CSSHBO">
            <a:extLst>
              <a:ext uri="{FF2B5EF4-FFF2-40B4-BE49-F238E27FC236}">
                <a16:creationId xmlns:a16="http://schemas.microsoft.com/office/drawing/2014/main" id="{AC50E62E-77F8-11A5-652F-D07E9091CA9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117" r="3742"/>
          <a:stretch/>
        </p:blipFill>
        <p:spPr bwMode="auto">
          <a:xfrm>
            <a:off x="2940863" y="-3"/>
            <a:ext cx="9251137" cy="6804815"/>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47D97D42-A01D-BC41-A1DE-4E2766A4E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39" name="Rectangle 1038">
            <a:extLst>
              <a:ext uri="{FF2B5EF4-FFF2-40B4-BE49-F238E27FC236}">
                <a16:creationId xmlns:a16="http://schemas.microsoft.com/office/drawing/2014/main" id="{B7258F36-452C-D64A-A553-BEE4EAFE4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380830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66E95C-0CB0-63AE-E6F3-1555172F07E0}"/>
              </a:ext>
            </a:extLst>
          </p:cNvPr>
          <p:cNvSpPr>
            <a:spLocks noGrp="1"/>
          </p:cNvSpPr>
          <p:nvPr>
            <p:ph type="title"/>
          </p:nvPr>
        </p:nvSpPr>
        <p:spPr/>
        <p:txBody>
          <a:bodyPr/>
          <a:lstStyle/>
          <a:p>
            <a:endParaRPr lang="fr-CA"/>
          </a:p>
        </p:txBody>
      </p:sp>
      <p:sp>
        <p:nvSpPr>
          <p:cNvPr id="3" name="Espace réservé du contenu 2">
            <a:extLst>
              <a:ext uri="{FF2B5EF4-FFF2-40B4-BE49-F238E27FC236}">
                <a16:creationId xmlns:a16="http://schemas.microsoft.com/office/drawing/2014/main" id="{28E21E12-FF5A-EF1D-7AC4-92ECDD16DAC5}"/>
              </a:ext>
            </a:extLst>
          </p:cNvPr>
          <p:cNvSpPr>
            <a:spLocks noGrp="1"/>
          </p:cNvSpPr>
          <p:nvPr>
            <p:ph idx="1"/>
          </p:nvPr>
        </p:nvSpPr>
        <p:spPr/>
        <p:txBody>
          <a:bodyPr/>
          <a:lstStyle/>
          <a:p>
            <a:endParaRPr lang="fr-CA"/>
          </a:p>
        </p:txBody>
      </p:sp>
      <p:pic>
        <p:nvPicPr>
          <p:cNvPr id="5" name="Image 4">
            <a:extLst>
              <a:ext uri="{FF2B5EF4-FFF2-40B4-BE49-F238E27FC236}">
                <a16:creationId xmlns:a16="http://schemas.microsoft.com/office/drawing/2014/main" id="{FF73F717-7A7E-4123-72F1-14E46BC9396C}"/>
              </a:ext>
            </a:extLst>
          </p:cNvPr>
          <p:cNvPicPr>
            <a:picLocks noChangeAspect="1"/>
          </p:cNvPicPr>
          <p:nvPr/>
        </p:nvPicPr>
        <p:blipFill>
          <a:blip r:embed="rId2"/>
          <a:stretch>
            <a:fillRect/>
          </a:stretch>
        </p:blipFill>
        <p:spPr>
          <a:xfrm>
            <a:off x="227219" y="0"/>
            <a:ext cx="11964781" cy="6858000"/>
          </a:xfrm>
          <a:prstGeom prst="rect">
            <a:avLst/>
          </a:prstGeom>
        </p:spPr>
      </p:pic>
    </p:spTree>
    <p:extLst>
      <p:ext uri="{BB962C8B-B14F-4D97-AF65-F5344CB8AC3E}">
        <p14:creationId xmlns:p14="http://schemas.microsoft.com/office/powerpoint/2010/main" val="1583060186"/>
      </p:ext>
    </p:extLst>
  </p:cSld>
  <p:clrMapOvr>
    <a:masterClrMapping/>
  </p:clrMapOvr>
</p:sld>
</file>

<file path=ppt/theme/theme1.xml><?xml version="1.0" encoding="utf-8"?>
<a:theme xmlns:a="http://schemas.openxmlformats.org/drawingml/2006/main" name="InterweaveVTI">
  <a:themeElements>
    <a:clrScheme name="AnalogousFromDarkSeedLeftStep">
      <a:dk1>
        <a:srgbClr val="000000"/>
      </a:dk1>
      <a:lt1>
        <a:srgbClr val="FFFFFF"/>
      </a:lt1>
      <a:dk2>
        <a:srgbClr val="1A1634"/>
      </a:dk2>
      <a:lt2>
        <a:srgbClr val="F0F3F3"/>
      </a:lt2>
      <a:accent1>
        <a:srgbClr val="E72950"/>
      </a:accent1>
      <a:accent2>
        <a:srgbClr val="D5178E"/>
      </a:accent2>
      <a:accent3>
        <a:srgbClr val="DF29E7"/>
      </a:accent3>
      <a:accent4>
        <a:srgbClr val="7E17D5"/>
      </a:accent4>
      <a:accent5>
        <a:srgbClr val="4129E7"/>
      </a:accent5>
      <a:accent6>
        <a:srgbClr val="174ED5"/>
      </a:accent6>
      <a:hlink>
        <a:srgbClr val="7351C5"/>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otalTime>27</TotalTime>
  <Words>141</Words>
  <Application>Microsoft Office PowerPoint</Application>
  <PresentationFormat>Grand écran</PresentationFormat>
  <Paragraphs>6</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Merriweather</vt:lpstr>
      <vt:lpstr>Neue Haas Grotesk Text Pro</vt:lpstr>
      <vt:lpstr>InterweaveVTI</vt:lpstr>
      <vt:lpstr>AQUOPS  101</vt:lpstr>
      <vt:lpstr>Minecraft Education est une plateforme bien connue de nos jeunes. Pourquoi ne pas s’en servir pour proposer des tâches signifiantes et authentiques qui permettent de stimuler l’engagement et la créativité des élèves? Cet atelier vous propose une initiation aux fonctions de base de Minecraft Education et une exploration des outils pertinents en contexte éducatif puis, nous partagerons des ressources, dont les fiches pédagogiques créées par un groupe de développement Minecraft Education en collaboration avec le RÉCIT du domaine de la mathématique, de la science et de la technologie.  L’après-midi sera consacré à la création d’un monde et les élèves de l’Escouade vous accompagneront. Que vous soyez débutant ou expert avec Minecraft, joignez-vous à nous pour explorer ces mondes remplis de possibilités!</vt:lpstr>
      <vt:lpstr>personne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ogroleau33 Olivier</dc:creator>
  <cp:lastModifiedBy>ogroleau33 Olivier</cp:lastModifiedBy>
  <cp:revision>2</cp:revision>
  <dcterms:created xsi:type="dcterms:W3CDTF">2023-03-29T17:46:49Z</dcterms:created>
  <dcterms:modified xsi:type="dcterms:W3CDTF">2023-03-29T18:13:58Z</dcterms:modified>
</cp:coreProperties>
</file>