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75B6C4-6169-400A-8EE2-00F1E787D0F7}" v="31" dt="2024-01-18T20:36:48.238"/>
    <p1510:client id="{89CEE01C-6BB7-E65F-6B1B-63A5B1547475}" v="183" dt="2024-01-18T20:43:56.6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11018 6085 16383 0 0,'0'6'0'0'0,"0"12"0"0"0,0 9 0 0 0,0 5 0 0 0,0 3 0 0 0,0 0 0 0 0,0 1 0 0 0,-5 4 0 0 0,-8 1 0 0 0,-1-1 0 0 0,2-1 0 0 0,2-3 0 0 0,4-2 0 0 0,2 0 0 0 0,2-2 0 0 0,1 0 0 0 0,2 0 0 0 0,-1-1 0 0 0,1 1 0 0 0,-1 0 0 0 0,1 0 0 0 0,-1 0 0 0 0,0 0 0 0 0,0 0 0 0 0,0 0 0 0 0,0 0 0 0 0,0 0 0 0 0,0 0 0 0 0,0 0 0 0 0,0 0 0 0 0,0 0 0 0 0,6-5 0 0 0,6-8 0 0 0,8-6 0 0 0,5-6 0 0 0,4-4 0 0 0,3-3 0 0 0,1-1 0 0 0,0 0 0 0 0,1 0 0 0 0,-1-1 0 0 0,0 1 0 0 0,0 1 0 0 0,-1 0 0 0 0,0-1 0 0 0,6 1 0 0 0,1 1 0 0 0,0-1 0 0 0,-1 0 0 0 0,-2 0 0 0 0,-2 0 0 0 0,-1 0 0 0 0,0 0 0 0 0,-1 0 0 0 0,0 0 0 0 0,0 0 0 0 0,-1 0 0 0 0,1 0 0 0 0,0 0 0 0 0,0 5 0 0 0,6 2 0 0 0,1 6 0 0 0,0 0 0 0 0,-1-2 0 0 0,-8 2 0 0 0,-3 0 0 0 0,0-4 0 0 0,0-2 0 0 0,7-2 0 0 0,2-3 0 0 0,1-1 0 0 0,0-1 0 0 0,-1-1 0 0 0,-1 0 0 0 0,-2 1 0 0 0,0-1 0 0 0,-1 1 0 0 0,0 0 0 0 0,0 0 0 0 0,0 0 0 0 0,0 0 0 0 0,0 0 0 0 0,0 0 0 0 0,0 0 0 0 0,0-6 0 0 0,0-1 0 0 0,0 0 0 0 0,0 2 0 0 0,0-5 0 0 0,0 1 0 0 0,0 0 0 0 0,0 3 0 0 0,1-3 0 0 0,-7 5 0 0 0,-7 9 0 0 0,-6 8 0 0 0,-1 9 0 0 0,-2 5 0 0 0,-2 4 0 0 0,-3 2 0 0 0,-3 0 0 0 0,-1 1 0 0 0,-1 0 0 0 0,0-1 0 0 0,-1 0 0 0 0,1-1 0 0 0,-1 1 0 0 0,1 4 0 0 0,0 3 0 0 0,0-1 0 0 0,0-2 0 0 0,0-1 0 0 0,0-1 0 0 0,0-2 0 0 0,0 5 0 0 0,-6 1 0 0 0,-1 0 0 0 0,-5-2 0 0 0,-7-1 0 0 0,1-2 0 0 0,3 0 0 0 0,5-2 0 0 0,-3 0 0 0 0,2 0 0 0 0,3 0 0 0 0,2-1 0 0 0,-3 1 0 0 0,0 0 0 0 0,2 0 0 0 0,7 0 0 0 0,3 0 0 0 0,8-5 0 0 0,1-13 0 0 0,-2-14 0 0 0,-1-19 0 0 0,-4-10 0 0 0,-1-12 0 0 0,3-5 0 0 0,1 1 0 0 0,-2 2 0 0 0,0 3 0 0 0,-3 3 0 0 0,-1 3 0 0 0,-1 0 0 0 0,-1 2 0 0 0,6 6 0 0 0,0 2 0 0 0,1-1 0 0 0,-2-1 0 0 0,-1-2 0 0 0,-2 10 0 0 0,0 13 0 0 0,-2 12 0 0 0,0 12 0 0 0,0 7 0 0 0,0 10 0 0 0,-1 5 0 0 0,1 0 0 0 0,0-1 0 0 0,-6-1 0 0 0,-1-3 0 0 0,0-7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7646 4815 16383 0 0,'6'0'0'0'0,"7"0"0"0"0,1 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87134B-2C5E-0CF0-A69E-C794BAD7B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871086"/>
              </p:ext>
            </p:extLst>
          </p:nvPr>
        </p:nvGraphicFramePr>
        <p:xfrm>
          <a:off x="2078181" y="1420090"/>
          <a:ext cx="687138" cy="588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138">
                  <a:extLst>
                    <a:ext uri="{9D8B030D-6E8A-4147-A177-3AD203B41FA5}">
                      <a16:colId xmlns:a16="http://schemas.microsoft.com/office/drawing/2014/main" val="344809919"/>
                    </a:ext>
                  </a:extLst>
                </a:gridCol>
              </a:tblGrid>
              <a:tr h="588818"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73597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CE2F376-BD0D-47CC-4C64-EF951E025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070007"/>
              </p:ext>
            </p:extLst>
          </p:nvPr>
        </p:nvGraphicFramePr>
        <p:xfrm>
          <a:off x="2078181" y="2366817"/>
          <a:ext cx="1275806" cy="1339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903">
                  <a:extLst>
                    <a:ext uri="{9D8B030D-6E8A-4147-A177-3AD203B41FA5}">
                      <a16:colId xmlns:a16="http://schemas.microsoft.com/office/drawing/2014/main" val="4290648781"/>
                    </a:ext>
                  </a:extLst>
                </a:gridCol>
                <a:gridCol w="637903">
                  <a:extLst>
                    <a:ext uri="{9D8B030D-6E8A-4147-A177-3AD203B41FA5}">
                      <a16:colId xmlns:a16="http://schemas.microsoft.com/office/drawing/2014/main" val="2366443292"/>
                    </a:ext>
                  </a:extLst>
                </a:gridCol>
              </a:tblGrid>
              <a:tr h="446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63663370"/>
                  </a:ext>
                </a:extLst>
              </a:tr>
              <a:tr h="446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>
                      <a:solidFill>
                        <a:schemeClr val="tx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303607"/>
                  </a:ext>
                </a:extLst>
              </a:tr>
              <a:tr h="446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26191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34A19E-12C6-3F34-D153-C26D10260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112487"/>
              </p:ext>
            </p:extLst>
          </p:nvPr>
        </p:nvGraphicFramePr>
        <p:xfrm>
          <a:off x="3948545" y="2309090"/>
          <a:ext cx="4381296" cy="796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216">
                  <a:extLst>
                    <a:ext uri="{9D8B030D-6E8A-4147-A177-3AD203B41FA5}">
                      <a16:colId xmlns:a16="http://schemas.microsoft.com/office/drawing/2014/main" val="1241824979"/>
                    </a:ext>
                  </a:extLst>
                </a:gridCol>
                <a:gridCol w="730216">
                  <a:extLst>
                    <a:ext uri="{9D8B030D-6E8A-4147-A177-3AD203B41FA5}">
                      <a16:colId xmlns:a16="http://schemas.microsoft.com/office/drawing/2014/main" val="3769662592"/>
                    </a:ext>
                  </a:extLst>
                </a:gridCol>
                <a:gridCol w="730216">
                  <a:extLst>
                    <a:ext uri="{9D8B030D-6E8A-4147-A177-3AD203B41FA5}">
                      <a16:colId xmlns:a16="http://schemas.microsoft.com/office/drawing/2014/main" val="2584932584"/>
                    </a:ext>
                  </a:extLst>
                </a:gridCol>
                <a:gridCol w="730216">
                  <a:extLst>
                    <a:ext uri="{9D8B030D-6E8A-4147-A177-3AD203B41FA5}">
                      <a16:colId xmlns:a16="http://schemas.microsoft.com/office/drawing/2014/main" val="1136350252"/>
                    </a:ext>
                  </a:extLst>
                </a:gridCol>
                <a:gridCol w="730216">
                  <a:extLst>
                    <a:ext uri="{9D8B030D-6E8A-4147-A177-3AD203B41FA5}">
                      <a16:colId xmlns:a16="http://schemas.microsoft.com/office/drawing/2014/main" val="3638824721"/>
                    </a:ext>
                  </a:extLst>
                </a:gridCol>
                <a:gridCol w="730216">
                  <a:extLst>
                    <a:ext uri="{9D8B030D-6E8A-4147-A177-3AD203B41FA5}">
                      <a16:colId xmlns:a16="http://schemas.microsoft.com/office/drawing/2014/main" val="4184523238"/>
                    </a:ext>
                  </a:extLst>
                </a:gridCol>
              </a:tblGrid>
              <a:tr h="3984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023147"/>
                  </a:ext>
                </a:extLst>
              </a:tr>
              <a:tr h="3984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63734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DBCD2F-6326-BDE0-524D-2E6EA0BCC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81268"/>
              </p:ext>
            </p:extLst>
          </p:nvPr>
        </p:nvGraphicFramePr>
        <p:xfrm>
          <a:off x="7608454" y="1708727"/>
          <a:ext cx="710229" cy="599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229">
                  <a:extLst>
                    <a:ext uri="{9D8B030D-6E8A-4147-A177-3AD203B41FA5}">
                      <a16:colId xmlns:a16="http://schemas.microsoft.com/office/drawing/2014/main" val="1961199878"/>
                    </a:ext>
                  </a:extLst>
                </a:gridCol>
              </a:tblGrid>
              <a:tr h="5995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9419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812A677-9208-D925-83B1-1558CD484192}"/>
              </a:ext>
            </a:extLst>
          </p:cNvPr>
          <p:cNvSpPr txBox="1"/>
          <p:nvPr/>
        </p:nvSpPr>
        <p:spPr>
          <a:xfrm>
            <a:off x="3717636" y="623454"/>
            <a:ext cx="332509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Tableau </a:t>
            </a:r>
            <a:r>
              <a:rPr lang="en-US" dirty="0" err="1">
                <a:cs typeface="Calibri"/>
              </a:rPr>
              <a:t>périodique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Mendeleïv</a:t>
            </a:r>
            <a:endParaRPr lang="en-US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FCA792D-D81E-BDE9-914D-4AF7EC5E9A4F}"/>
                  </a:ext>
                </a:extLst>
              </p14:cNvPr>
              <p14:cNvContentPartPr/>
              <p14:nvPr/>
            </p14:nvContentPartPr>
            <p14:xfrm>
              <a:off x="3936000" y="2309090"/>
              <a:ext cx="752343" cy="834981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FCA792D-D81E-BDE9-914D-4AF7EC5E9A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18010" y="2291095"/>
                <a:ext cx="787963" cy="8706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044C25B-B212-58E0-F592-05B0A10F9323}"/>
                  </a:ext>
                </a:extLst>
              </p14:cNvPr>
              <p14:cNvContentPartPr/>
              <p14:nvPr/>
            </p14:nvContentPartPr>
            <p14:xfrm>
              <a:off x="2493818" y="1754908"/>
              <a:ext cx="11636" cy="11545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044C25B-B212-58E0-F592-05B0A10F932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76188" y="1177658"/>
                <a:ext cx="46544" cy="115450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053CDDD7-D9A1-5DC4-E3E0-FC55CBF6B66C}"/>
              </a:ext>
            </a:extLst>
          </p:cNvPr>
          <p:cNvSpPr txBox="1"/>
          <p:nvPr/>
        </p:nvSpPr>
        <p:spPr>
          <a:xfrm>
            <a:off x="2944090" y="1604818"/>
            <a:ext cx="99290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métaux</a:t>
            </a:r>
            <a:endParaRPr lang="en-US" dirty="0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FCA3CD-16E7-661D-D7F5-C9DFBA886A59}"/>
              </a:ext>
            </a:extLst>
          </p:cNvPr>
          <p:cNvSpPr txBox="1"/>
          <p:nvPr/>
        </p:nvSpPr>
        <p:spPr>
          <a:xfrm>
            <a:off x="5357090" y="1362363"/>
            <a:ext cx="1616363" cy="3694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Non-</a:t>
            </a:r>
            <a:r>
              <a:rPr lang="en-US" dirty="0" err="1">
                <a:cs typeface="Calibri"/>
              </a:rPr>
              <a:t>métaux</a:t>
            </a:r>
            <a:endParaRPr lang="en-US" dirty="0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416185-C825-A23D-70DF-9F36E1027F57}"/>
              </a:ext>
            </a:extLst>
          </p:cNvPr>
          <p:cNvSpPr txBox="1"/>
          <p:nvPr/>
        </p:nvSpPr>
        <p:spPr>
          <a:xfrm rot="-2700000">
            <a:off x="1540767" y="4383672"/>
            <a:ext cx="107372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alcalin</a:t>
            </a:r>
            <a:endParaRPr lang="en-US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792F57-4AA0-ED84-C306-7AD31FB63DB5}"/>
              </a:ext>
            </a:extLst>
          </p:cNvPr>
          <p:cNvSpPr txBox="1"/>
          <p:nvPr/>
        </p:nvSpPr>
        <p:spPr>
          <a:xfrm rot="17100000">
            <a:off x="2214508" y="4853680"/>
            <a:ext cx="180109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Alino-</a:t>
            </a:r>
            <a:r>
              <a:rPr lang="en-US" dirty="0" err="1">
                <a:cs typeface="Calibri"/>
              </a:rPr>
              <a:t>terreux</a:t>
            </a:r>
            <a:endParaRPr lang="en-US" dirty="0" err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0D4941-9387-C5FE-0967-D8BAB5D008AA}"/>
              </a:ext>
            </a:extLst>
          </p:cNvPr>
          <p:cNvSpPr txBox="1"/>
          <p:nvPr/>
        </p:nvSpPr>
        <p:spPr>
          <a:xfrm>
            <a:off x="4548909" y="3429000"/>
            <a:ext cx="14778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métalloïdes</a:t>
            </a:r>
            <a:endParaRPr lang="en-US" dirty="0" err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467CDE-273B-4301-AC01-9317E2DE2328}"/>
              </a:ext>
            </a:extLst>
          </p:cNvPr>
          <p:cNvSpPr txBox="1"/>
          <p:nvPr/>
        </p:nvSpPr>
        <p:spPr>
          <a:xfrm rot="-3840000">
            <a:off x="5658898" y="4195764"/>
            <a:ext cx="18010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halogène</a:t>
            </a:r>
            <a:endParaRPr lang="en-US" dirty="0" err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9E40CA-38EB-C3D7-0C0B-11D030622968}"/>
              </a:ext>
            </a:extLst>
          </p:cNvPr>
          <p:cNvSpPr txBox="1"/>
          <p:nvPr/>
        </p:nvSpPr>
        <p:spPr>
          <a:xfrm>
            <a:off x="7493000" y="3798454"/>
            <a:ext cx="136236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Gaz </a:t>
            </a:r>
            <a:r>
              <a:rPr lang="en-US" dirty="0" err="1">
                <a:cs typeface="Calibri"/>
              </a:rPr>
              <a:t>inertes</a:t>
            </a:r>
          </a:p>
          <a:p>
            <a:r>
              <a:rPr lang="en-US" dirty="0">
                <a:cs typeface="Calibri"/>
              </a:rPr>
              <a:t>Gaz </a:t>
            </a:r>
            <a:r>
              <a:rPr lang="en-US" dirty="0" err="1">
                <a:cs typeface="Calibri"/>
              </a:rPr>
              <a:t>rares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65</cp:revision>
  <dcterms:created xsi:type="dcterms:W3CDTF">2024-01-18T20:32:40Z</dcterms:created>
  <dcterms:modified xsi:type="dcterms:W3CDTF">2024-01-18T20:45:20Z</dcterms:modified>
</cp:coreProperties>
</file>