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61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C0E4623-24DE-41C4-998C-2D09F2892885}" v="620" dt="2023-03-14T15:08:57.73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674CB-3709-4ACF-BB61-29ADEA3D41B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33272"/>
            <a:ext cx="9144000" cy="2478024"/>
          </a:xfrm>
        </p:spPr>
        <p:txBody>
          <a:bodyPr lIns="0" tIns="0" rIns="0" bIns="0" anchor="b">
            <a:noAutofit/>
          </a:bodyPr>
          <a:lstStyle>
            <a:lvl1pPr algn="ctr">
              <a:defRPr sz="4000" spc="75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06DA6BE-9B64-48FC-92D1-EF0D426A39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22192"/>
            <a:ext cx="9144000" cy="1435608"/>
          </a:xfrm>
        </p:spPr>
        <p:txBody>
          <a:bodyPr lIns="0" tIns="0" rIns="0" bIns="0">
            <a:normAutofit/>
          </a:bodyPr>
          <a:lstStyle>
            <a:lvl1pPr marL="0" indent="0" algn="ctr">
              <a:lnSpc>
                <a:spcPct val="150000"/>
              </a:lnSpc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E59-8E21-449F-86DA-5BE2970108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5A5808-3B61-48CC-92EF-85AC2E0DFA56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8CCD60-9970-49FD-8254-21154BAA1E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C0A488-07A7-42F9-B1DF-68545B754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2660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9DC3B6-2D75-4EC4-9120-88DCE0EA61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74B06CB-A0FE-4499-B674-90C8C281A55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7FD700-765A-4DE6-A8EC-9D9D92FCBB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5E98AF-4574-4509-BF7A-519ACD5BF826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C4664EC-C4B1-4D14-9ED3-14C6CCBF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DF5526-E518-4133-9F44-D812576C10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3821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5F62998-15B1-4CA8-8C60-7801001F806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838899"/>
            <a:ext cx="2628900" cy="48493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11AE278-0885-4594-AB09-120344C7D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49235" y="838900"/>
            <a:ext cx="7723265" cy="48493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B850CC-FB43-4988-8D4E-9C54C20185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DD97D4-9636-490F-85D0-E926C2B6F3B1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A70300-3853-4FB4-A084-CF6E5CF2BD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DBAFB0-25AA-4B69-8418-418F47A92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1912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E0F35-0AE7-48AB-9005-F1DB4BD0B4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D4022-C31F-4C4C-B5BF-5F9730C08A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A45EE9-11D3-436C-9D73-1AA6CCDB1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3AF3C6-0FD4-4939-991C-00DDE5C56815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817DCF-881F-4956-81AE-A6D27A88F4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A265F17-AD75-4B7E-970D-5D4DBD5D1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9390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C12CB-05D8-4D62-BDC5-812DB6DD0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1709738"/>
            <a:ext cx="9966960" cy="2852737"/>
          </a:xfrm>
        </p:spPr>
        <p:txBody>
          <a:bodyPr anchor="b">
            <a:normAutofit/>
          </a:bodyPr>
          <a:lstStyle>
            <a:lvl1pPr>
              <a:lnSpc>
                <a:spcPct val="100000"/>
              </a:lnSpc>
              <a:defRPr sz="4400" spc="75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C52F020-8516-4B9E-B455-5731ED6C9E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4974336"/>
            <a:ext cx="9966961" cy="1115568"/>
          </a:xfrm>
        </p:spPr>
        <p:txBody>
          <a:bodyPr>
            <a:normAutofit/>
          </a:bodyPr>
          <a:lstStyle>
            <a:lvl1pPr marL="0" indent="0">
              <a:buNone/>
              <a:defRPr sz="1600" cap="all" spc="600" baseline="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822993-6E28-44BB-B983-095B476B8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07482-8128-47C6-A8DD-6452B0291CFF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C909971-06C9-462B-81D9-BEF24C708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9A076D-47C1-49CD-9A8B-956DB3FC3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88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28DFBD-F5ED-455C-8AD0-97476A55E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0E58C-F463-4D52-9225-941013311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371600" y="2112264"/>
            <a:ext cx="4846320" cy="395935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F7BDB4-97FA-485D-A557-6F96692BAC9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766560" y="2112265"/>
            <a:ext cx="4846320" cy="39593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C50007-C799-4117-8ACD-5EE980E63F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903F25-275E-41DE-BE3B-EBF0DB49F9B1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4E8968-6BAD-4D5A-BF1D-911C7A39C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D8C08-BF20-4D5E-9004-0C075C36D8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777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036E0D-26A5-455A-A8BD-70DA8BC03E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484107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FD4EA0-094D-4056-9032-BFB44B408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1600" y="3018472"/>
            <a:ext cx="4841076" cy="3104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FC0CCE8-718F-4620-8B4A-C60EEA7B88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66560" y="2112264"/>
            <a:ext cx="484632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E86DF-0069-4D31-BDD3-A9A2F9B7B4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766560" y="3018471"/>
            <a:ext cx="4841076" cy="31048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1A5ED06-FE54-4B86-A8D4-07D0EB08C3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475572-4A44-4171-84AA-64D42C8050A6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E9EC6C3-0950-4AFE-936A-9AB5D2278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84B1D1-BE0C-48F4-BC74-90675A0F07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D453288-3D76-40C1-BE00-223AB28F1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1335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3B1716-24B0-42CD-95B6-843092597B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9E3617E-4B11-481F-AC6E-0003179029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1612E-528E-4FD5-9E9E-E15F1108F171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6BF19CC-06D3-40E9-81B5-63B457B220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EFC312-3AA5-46F7-B701-3D9327A68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79418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C9E28E-1389-47AF-B3EB-22571417AC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F6D862-A06D-436F-A92E-EBAAD50B6E50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CF6B08-1984-4F7C-9F6E-A4F47BDBA2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71B3C5-CEC7-427F-931C-1318C421BE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743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4EB55F-536E-4547-A5D2-0483FC368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425"/>
            <a:ext cx="3932237" cy="1894511"/>
          </a:xfrm>
        </p:spPr>
        <p:txBody>
          <a:bodyPr anchor="b"/>
          <a:lstStyle>
            <a:lvl1pPr>
              <a:lnSpc>
                <a:spcPct val="100000"/>
              </a:lnSpc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717D3C-533B-4EA9-886B-FAE59956C7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50992" y="987425"/>
            <a:ext cx="5687568" cy="487362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419D2E1-4B17-4608-961E-2C4719855E8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58510"/>
            <a:ext cx="3932237" cy="280254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75A3535-184C-438C-AE91-9C42B7C5AF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3E0B7D-2260-4809-8F0A-9E5F3E24F169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F6DBC3-4A58-42BA-9B55-A9A7251037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D4E6563-0AB6-4038-A12B-A259552DB6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371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702C5-1E3B-4C62-A538-59BB572864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987552"/>
            <a:ext cx="3932237" cy="1892808"/>
          </a:xfrm>
        </p:spPr>
        <p:txBody>
          <a:bodyPr anchor="b"/>
          <a:lstStyle>
            <a:lvl1pPr>
              <a:defRPr sz="3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CF574-95CE-4E60-B2CF-3B5B4F33A7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05319" y="987425"/>
            <a:ext cx="5833242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039F7C-C735-4356-8B04-89E1904795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371600" y="3033286"/>
            <a:ext cx="3932237" cy="283570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E706DF-52A3-4F34-9BF5-E1ACD5D542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8E4735-C637-46A3-94EB-AB3AC4188D2F}" type="datetime2">
              <a:rPr lang="en-US" smtClean="0"/>
              <a:t>Thursday, March 16, 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B25E53-E72E-4110-BB6B-3477F56C30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3686F8F-3D62-4CEC-AD9A-B70848E6A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389E6-C847-4AD0-B56D-D205B2EAB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604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CCF2F3BB-127D-44BC-A8EF-A8BB5F5911CA}"/>
              </a:ext>
            </a:extLst>
          </p:cNvPr>
          <p:cNvSpPr/>
          <p:nvPr/>
        </p:nvSpPr>
        <p:spPr>
          <a:xfrm rot="10800000" flipH="1">
            <a:off x="0" y="6401226"/>
            <a:ext cx="12192000" cy="456773"/>
          </a:xfrm>
          <a:prstGeom prst="rect">
            <a:avLst/>
          </a:prstGeom>
          <a:gradFill>
            <a:gsLst>
              <a:gs pos="14000">
                <a:schemeClr val="accent4">
                  <a:alpha val="28000"/>
                </a:schemeClr>
              </a:gs>
              <a:gs pos="100000">
                <a:schemeClr val="accent5">
                  <a:alpha val="85000"/>
                </a:schemeClr>
              </a:gs>
            </a:gsLst>
            <a:lin ang="6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010D1F30-F118-4A1F-A48F-7E5706959F64}"/>
              </a:ext>
            </a:extLst>
          </p:cNvPr>
          <p:cNvSpPr/>
          <p:nvPr/>
        </p:nvSpPr>
        <p:spPr>
          <a:xfrm flipH="1">
            <a:off x="4038602" y="6401228"/>
            <a:ext cx="8153398" cy="456772"/>
          </a:xfrm>
          <a:prstGeom prst="rect">
            <a:avLst/>
          </a:prstGeom>
          <a:gradFill>
            <a:gsLst>
              <a:gs pos="9000">
                <a:schemeClr val="accent2">
                  <a:lumMod val="60000"/>
                  <a:lumOff val="40000"/>
                  <a:alpha val="55000"/>
                </a:schemeClr>
              </a:gs>
              <a:gs pos="99000">
                <a:schemeClr val="accent2"/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7AE890C-17CE-44C0-BDED-BA68F92A84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795528"/>
            <a:ext cx="10241280" cy="1234440"/>
          </a:xfrm>
          <a:prstGeom prst="rect">
            <a:avLst/>
          </a:prstGeom>
        </p:spPr>
        <p:txBody>
          <a:bodyPr vert="horz" lIns="0" tIns="0" rIns="0" bIns="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7910A6E-46D1-42CF-996C-2207737FB8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371600" y="2112264"/>
            <a:ext cx="10241280" cy="3959352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5B5247-D236-462B-BCE0-2A24DF75B0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909560" y="6409944"/>
            <a:ext cx="3703320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cap="all" spc="300" baseline="0">
                <a:solidFill>
                  <a:srgbClr val="FFFFFF"/>
                </a:solidFill>
              </a:defRPr>
            </a:lvl1pPr>
          </a:lstStyle>
          <a:p>
            <a:fld id="{AE0C963C-C1DB-4AFD-9DDC-0691666BF49B}" type="datetime2">
              <a:rPr lang="en-US" smtClean="0"/>
              <a:pPr/>
              <a:t>Thursday, March 16, 2023</a:t>
            </a:fld>
            <a:endParaRPr lang="en-US" cap="all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9155C58-7DDF-4CD4-96AD-F9CC844D84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 rot="5400000">
            <a:off x="-1828800" y="1911096"/>
            <a:ext cx="4114800" cy="4572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="1">
                <a:solidFill>
                  <a:schemeClr val="tx1"/>
                </a:solidFill>
                <a:latin typeface="+mj-lt"/>
              </a:defRPr>
            </a:lvl1pPr>
          </a:lstStyle>
          <a:p>
            <a:pPr algn="l"/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495647-A849-45D9-BC71-46A12E6DE4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667744" y="6409944"/>
            <a:ext cx="438912" cy="44805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rgbClr val="FFFFFF"/>
                </a:solidFill>
              </a:defRPr>
            </a:lvl1pPr>
          </a:lstStyle>
          <a:p>
            <a:fld id="{C01389E6-C847-4AD0-B56D-D205B2EAB1EE}" type="slidenum">
              <a:rPr lang="en-US" smtClean="0"/>
              <a:pPr/>
              <a:t>‹#›</a:t>
            </a:fld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9202851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2" r:id="rId2"/>
    <p:sldLayoutId id="2147483681" r:id="rId3"/>
    <p:sldLayoutId id="2147483680" r:id="rId4"/>
    <p:sldLayoutId id="2147483679" r:id="rId5"/>
    <p:sldLayoutId id="2147483678" r:id="rId6"/>
    <p:sldLayoutId id="2147483677" r:id="rId7"/>
    <p:sldLayoutId id="2147483676" r:id="rId8"/>
    <p:sldLayoutId id="2147483675" r:id="rId9"/>
    <p:sldLayoutId id="2147483674" r:id="rId10"/>
    <p:sldLayoutId id="2147483673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b="1" i="0" kern="1200" cap="all" spc="7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F619DE0E-F039-443E-AF60-E4B6AA72D2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A065953-3D69-4CD4-80C3-DF10DEB4C7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30"/>
            <a:ext cx="8104091" cy="6857571"/>
          </a:xfrm>
          <a:prstGeom prst="rect">
            <a:avLst/>
          </a:prstGeom>
          <a:gradFill>
            <a:gsLst>
              <a:gs pos="0">
                <a:schemeClr val="accent4">
                  <a:alpha val="80000"/>
                </a:schemeClr>
              </a:gs>
              <a:gs pos="100000">
                <a:schemeClr val="accent2"/>
              </a:gs>
            </a:gsLst>
            <a:lin ang="3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AB36DB5-F10D-4EDB-87E2-ECB9301FFC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874250" y="627728"/>
            <a:ext cx="4355593" cy="8104092"/>
          </a:xfrm>
          <a:prstGeom prst="rect">
            <a:avLst/>
          </a:prstGeom>
          <a:gradFill>
            <a:gsLst>
              <a:gs pos="0">
                <a:schemeClr val="accent5">
                  <a:alpha val="0"/>
                </a:schemeClr>
              </a:gs>
              <a:gs pos="91000">
                <a:schemeClr val="accent2">
                  <a:alpha val="43000"/>
                </a:schemeClr>
              </a:gs>
            </a:gsLst>
            <a:lin ang="12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446F195D-95DC-419E-BBC1-E2B601A60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-1"/>
            <a:ext cx="5638801" cy="6886827"/>
          </a:xfrm>
          <a:prstGeom prst="rect">
            <a:avLst/>
          </a:prstGeom>
          <a:gradFill>
            <a:gsLst>
              <a:gs pos="49000">
                <a:schemeClr val="accent6">
                  <a:lumMod val="75000"/>
                  <a:alpha val="0"/>
                </a:schemeClr>
              </a:gs>
              <a:gs pos="99000">
                <a:schemeClr val="accent6">
                  <a:alpha val="79000"/>
                </a:schemeClr>
              </a:gs>
            </a:gsLst>
            <a:lin ang="14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55993D72-5628-4E5E-BB9F-96066414EE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1609180" y="724988"/>
            <a:ext cx="5121259" cy="5458067"/>
          </a:xfrm>
          <a:prstGeom prst="ellipse">
            <a:avLst/>
          </a:prstGeom>
          <a:gradFill>
            <a:gsLst>
              <a:gs pos="39000">
                <a:schemeClr val="accent4">
                  <a:lumMod val="20000"/>
                  <a:lumOff val="80000"/>
                  <a:alpha val="0"/>
                </a:schemeClr>
              </a:gs>
              <a:gs pos="100000">
                <a:schemeClr val="accent6">
                  <a:alpha val="29000"/>
                </a:schemeClr>
              </a:gs>
            </a:gsLst>
            <a:lin ang="17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20151" y="2920878"/>
            <a:ext cx="6292690" cy="2992576"/>
          </a:xfrm>
        </p:spPr>
        <p:txBody>
          <a:bodyPr anchor="t">
            <a:normAutofit/>
          </a:bodyPr>
          <a:lstStyle/>
          <a:p>
            <a:pPr algn="l"/>
            <a:r>
              <a:rPr lang="en-US">
                <a:solidFill>
                  <a:schemeClr val="bg1"/>
                </a:solidFill>
                <a:cs typeface="Calibri Light"/>
              </a:rPr>
              <a:t>Procédés de séparation fait pa mavrik poulin</a:t>
            </a:r>
            <a:endParaRPr lang="en-US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20151" y="1017038"/>
            <a:ext cx="5392495" cy="1248274"/>
          </a:xfrm>
        </p:spPr>
        <p:txBody>
          <a:bodyPr anchor="b">
            <a:normAutofit/>
          </a:bodyPr>
          <a:lstStyle/>
          <a:p>
            <a:pPr algn="l"/>
            <a:endParaRPr lang="en-US" sz="1400">
              <a:solidFill>
                <a:schemeClr val="bg1"/>
              </a:solidFill>
            </a:endParaRPr>
          </a:p>
        </p:txBody>
      </p:sp>
      <p:pic>
        <p:nvPicPr>
          <p:cNvPr id="4" name="Picture 3" descr="carré et rectangle 3D">
            <a:extLst>
              <a:ext uri="{FF2B5EF4-FFF2-40B4-BE49-F238E27FC236}">
                <a16:creationId xmlns:a16="http://schemas.microsoft.com/office/drawing/2014/main" id="{7CB08971-90AC-B7E9-6353-2D70F02F7D5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156" r="37653" b="-8"/>
          <a:stretch/>
        </p:blipFill>
        <p:spPr>
          <a:xfrm>
            <a:off x="8104092" y="10"/>
            <a:ext cx="4099858" cy="68579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3DFDE2-A4AB-BDB9-2715-4E05FA4E9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54392" y="76660"/>
            <a:ext cx="5712413" cy="1234440"/>
          </a:xfrm>
        </p:spPr>
        <p:txBody>
          <a:bodyPr/>
          <a:lstStyle/>
          <a:p>
            <a:r>
              <a:rPr lang="en-US" dirty="0"/>
              <a:t>1 </a:t>
            </a:r>
            <a:r>
              <a:rPr lang="en-US" dirty="0" err="1"/>
              <a:t>sédimentation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F4E92-2036-FEFE-EFFD-27D558D05DB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37071" y="-101849"/>
            <a:ext cx="2790359" cy="2435351"/>
          </a:xfrm>
        </p:spPr>
        <p:txBody>
          <a:bodyPr vert="horz" lIns="0" tIns="0" rIns="0" bIns="0" rtlCol="0" anchor="t">
            <a:noAutofit/>
          </a:bodyPr>
          <a:lstStyle/>
          <a:p>
            <a:r>
              <a:rPr lang="en-US" sz="2800" dirty="0"/>
              <a:t>Laisser </a:t>
            </a:r>
            <a:r>
              <a:rPr lang="en-US" sz="2800" dirty="0" err="1"/>
              <a:t>reposer</a:t>
            </a:r>
            <a:endParaRPr lang="en-US" sz="2800" dirty="0"/>
          </a:p>
          <a:p>
            <a:endParaRPr lang="en-US" sz="2800" dirty="0"/>
          </a:p>
          <a:p>
            <a:r>
              <a:rPr lang="en-US" sz="2800" dirty="0" err="1"/>
              <a:t>Ses</a:t>
            </a:r>
            <a:r>
              <a:rPr lang="en-US" sz="2800" dirty="0"/>
              <a:t> un mélange </a:t>
            </a:r>
            <a:r>
              <a:rPr lang="en-US" sz="2800" dirty="0" err="1"/>
              <a:t>hétérogène</a:t>
            </a:r>
            <a:endParaRPr lang="en-US" sz="28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3F9618-64B1-9A55-4A32-5FC7CC4D52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140371" y="1982869"/>
            <a:ext cx="4846320" cy="3959351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Rouge </a:t>
            </a:r>
            <a:r>
              <a:rPr lang="en-US" dirty="0" err="1"/>
              <a:t>surnagent</a:t>
            </a:r>
          </a:p>
          <a:p>
            <a:endParaRPr lang="en-US" dirty="0"/>
          </a:p>
          <a:p>
            <a:r>
              <a:rPr lang="en-US" dirty="0"/>
              <a:t>Verte </a:t>
            </a:r>
            <a:r>
              <a:rPr lang="en-US" dirty="0" err="1"/>
              <a:t>résidu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3F0F6E0B-07D2-BCFB-EBA2-9A8437EFB719}"/>
              </a:ext>
            </a:extLst>
          </p:cNvPr>
          <p:cNvCxnSpPr/>
          <p:nvPr/>
        </p:nvCxnSpPr>
        <p:spPr>
          <a:xfrm>
            <a:off x="1483744" y="3316856"/>
            <a:ext cx="23004" cy="131696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206A006-BA01-D6AE-CF73-3E87341CFE0D}"/>
              </a:ext>
            </a:extLst>
          </p:cNvPr>
          <p:cNvCxnSpPr>
            <a:cxnSpLocks/>
          </p:cNvCxnSpPr>
          <p:nvPr/>
        </p:nvCxnSpPr>
        <p:spPr>
          <a:xfrm>
            <a:off x="506082" y="3316855"/>
            <a:ext cx="23004" cy="131696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95D17DF8-4997-EF8E-77CF-6779F897D8CF}"/>
              </a:ext>
            </a:extLst>
          </p:cNvPr>
          <p:cNvCxnSpPr>
            <a:cxnSpLocks/>
          </p:cNvCxnSpPr>
          <p:nvPr/>
        </p:nvCxnSpPr>
        <p:spPr>
          <a:xfrm>
            <a:off x="2950234" y="3302479"/>
            <a:ext cx="23004" cy="131696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97C6518-CE49-7EFE-9D0C-33BB150C65E4}"/>
              </a:ext>
            </a:extLst>
          </p:cNvPr>
          <p:cNvCxnSpPr>
            <a:cxnSpLocks/>
          </p:cNvCxnSpPr>
          <p:nvPr/>
        </p:nvCxnSpPr>
        <p:spPr>
          <a:xfrm>
            <a:off x="3884762" y="3302478"/>
            <a:ext cx="23004" cy="131696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2276C29-E394-CEA6-182E-D640C8772904}"/>
              </a:ext>
            </a:extLst>
          </p:cNvPr>
          <p:cNvCxnSpPr>
            <a:cxnSpLocks/>
          </p:cNvCxnSpPr>
          <p:nvPr/>
        </p:nvCxnSpPr>
        <p:spPr>
          <a:xfrm flipH="1">
            <a:off x="2958860" y="4610818"/>
            <a:ext cx="1069675" cy="23003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272AA9B3-44C8-37BD-617B-74D09EDD9302}"/>
              </a:ext>
            </a:extLst>
          </p:cNvPr>
          <p:cNvCxnSpPr>
            <a:cxnSpLocks/>
          </p:cNvCxnSpPr>
          <p:nvPr/>
        </p:nvCxnSpPr>
        <p:spPr>
          <a:xfrm flipH="1">
            <a:off x="514708" y="4625194"/>
            <a:ext cx="1069675" cy="23003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4" name="Oval 13">
            <a:extLst>
              <a:ext uri="{FF2B5EF4-FFF2-40B4-BE49-F238E27FC236}">
                <a16:creationId xmlns:a16="http://schemas.microsoft.com/office/drawing/2014/main" id="{BE192CC9-468D-D01B-F8D4-80C395008E88}"/>
              </a:ext>
            </a:extLst>
          </p:cNvPr>
          <p:cNvSpPr/>
          <p:nvPr/>
        </p:nvSpPr>
        <p:spPr>
          <a:xfrm flipV="1">
            <a:off x="537275" y="4293204"/>
            <a:ext cx="316301" cy="258792"/>
          </a:xfrm>
          <a:prstGeom prst="ellipse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2D751896-FD04-DE59-692A-F1A1C46E1AB7}"/>
              </a:ext>
            </a:extLst>
          </p:cNvPr>
          <p:cNvSpPr/>
          <p:nvPr/>
        </p:nvSpPr>
        <p:spPr>
          <a:xfrm flipV="1">
            <a:off x="1040483" y="4235694"/>
            <a:ext cx="316301" cy="258792"/>
          </a:xfrm>
          <a:prstGeom prst="ellipse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925E23F8-C0E1-1E84-BB55-DD00D7EB4DFD}"/>
              </a:ext>
            </a:extLst>
          </p:cNvPr>
          <p:cNvSpPr/>
          <p:nvPr/>
        </p:nvSpPr>
        <p:spPr>
          <a:xfrm flipV="1">
            <a:off x="609162" y="3976901"/>
            <a:ext cx="316301" cy="258792"/>
          </a:xfrm>
          <a:prstGeom prst="ellipse">
            <a:avLst/>
          </a:prstGeom>
          <a:solidFill>
            <a:srgbClr val="C0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/>
          </a:p>
        </p:txBody>
      </p:sp>
      <p:cxnSp>
        <p:nvCxnSpPr>
          <p:cNvPr id="17" name="Straight Arrow Connector 16">
            <a:extLst>
              <a:ext uri="{FF2B5EF4-FFF2-40B4-BE49-F238E27FC236}">
                <a16:creationId xmlns:a16="http://schemas.microsoft.com/office/drawing/2014/main" id="{E96C7643-C855-2B33-F702-45A68D844BBC}"/>
              </a:ext>
            </a:extLst>
          </p:cNvPr>
          <p:cNvCxnSpPr/>
          <p:nvPr/>
        </p:nvCxnSpPr>
        <p:spPr>
          <a:xfrm>
            <a:off x="418920" y="1418147"/>
            <a:ext cx="914400" cy="914400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F6E822A-CFAC-E1D2-F338-08E32106925B}"/>
              </a:ext>
            </a:extLst>
          </p:cNvPr>
          <p:cNvCxnSpPr/>
          <p:nvPr/>
        </p:nvCxnSpPr>
        <p:spPr>
          <a:xfrm>
            <a:off x="604928" y="3818266"/>
            <a:ext cx="885646" cy="8626"/>
          </a:xfrm>
          <a:prstGeom prst="straightConnector1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505BBFD3-C76D-28BC-9E3F-DA85CD5F11B1}"/>
              </a:ext>
            </a:extLst>
          </p:cNvPr>
          <p:cNvCxnSpPr>
            <a:cxnSpLocks/>
          </p:cNvCxnSpPr>
          <p:nvPr/>
        </p:nvCxnSpPr>
        <p:spPr>
          <a:xfrm>
            <a:off x="2876550" y="3947662"/>
            <a:ext cx="1058173" cy="8626"/>
          </a:xfrm>
          <a:prstGeom prst="straightConnector1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22" name="Oval 21">
            <a:extLst>
              <a:ext uri="{FF2B5EF4-FFF2-40B4-BE49-F238E27FC236}">
                <a16:creationId xmlns:a16="http://schemas.microsoft.com/office/drawing/2014/main" id="{D7CA06B7-8F38-3D30-5DD6-BE3492C337EC}"/>
              </a:ext>
            </a:extLst>
          </p:cNvPr>
          <p:cNvSpPr/>
          <p:nvPr/>
        </p:nvSpPr>
        <p:spPr>
          <a:xfrm flipV="1">
            <a:off x="2967048" y="4278826"/>
            <a:ext cx="316301" cy="258792"/>
          </a:xfrm>
          <a:prstGeom prst="ellipse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2306C04-929F-F25D-EC45-C31C7D50E2C9}"/>
              </a:ext>
            </a:extLst>
          </p:cNvPr>
          <p:cNvSpPr/>
          <p:nvPr/>
        </p:nvSpPr>
        <p:spPr>
          <a:xfrm flipV="1">
            <a:off x="3585275" y="4350713"/>
            <a:ext cx="316301" cy="258792"/>
          </a:xfrm>
          <a:prstGeom prst="ellipse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BD151071-442A-E641-66A5-E29EFB082566}"/>
              </a:ext>
            </a:extLst>
          </p:cNvPr>
          <p:cNvSpPr/>
          <p:nvPr/>
        </p:nvSpPr>
        <p:spPr>
          <a:xfrm flipV="1">
            <a:off x="3484632" y="3545580"/>
            <a:ext cx="316301" cy="258792"/>
          </a:xfrm>
          <a:prstGeom prst="ellipse">
            <a:avLst/>
          </a:prstGeom>
          <a:solidFill>
            <a:srgbClr val="C0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573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562143-4F7F-D273-5887-AF54FF92F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56958" y="-110246"/>
            <a:ext cx="5626148" cy="803120"/>
          </a:xfrm>
        </p:spPr>
        <p:txBody>
          <a:bodyPr/>
          <a:lstStyle/>
          <a:p>
            <a:r>
              <a:rPr lang="en-US" dirty="0"/>
              <a:t>2 </a:t>
            </a:r>
            <a:r>
              <a:rPr lang="en-US" dirty="0" err="1"/>
              <a:t>décantation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9E29A8-BF44-6BA9-6F41-937AF620A4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763109" y="2112264"/>
            <a:ext cx="4846320" cy="3959352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r>
              <a:rPr lang="en-US" dirty="0" err="1"/>
              <a:t>Transvide</a:t>
            </a:r>
            <a:r>
              <a:rPr lang="en-US" dirty="0"/>
              <a:t> le </a:t>
            </a:r>
            <a:r>
              <a:rPr lang="en-US" dirty="0" err="1"/>
              <a:t>liquide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Mélange </a:t>
            </a:r>
            <a:r>
              <a:rPr lang="en-US" dirty="0" err="1"/>
              <a:t>hétérogène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DED4E-7257-C185-C62B-A310D0F0D1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05088" y="128188"/>
            <a:ext cx="1712056" cy="1687729"/>
          </a:xfrm>
        </p:spPr>
        <p:txBody>
          <a:bodyPr vert="horz" lIns="0" tIns="0" rIns="0" bIns="0" rtlCol="0" anchor="t">
            <a:normAutofit lnSpcReduction="10000"/>
          </a:bodyPr>
          <a:lstStyle/>
          <a:p>
            <a:r>
              <a:rPr lang="en-US" dirty="0">
                <a:highlight>
                  <a:srgbClr val="00FF00"/>
                </a:highlight>
              </a:rPr>
              <a:t>Boule </a:t>
            </a:r>
            <a:r>
              <a:rPr lang="en-US" dirty="0" err="1">
                <a:highlight>
                  <a:srgbClr val="00FF00"/>
                </a:highlight>
              </a:rPr>
              <a:t>verte</a:t>
            </a:r>
            <a:r>
              <a:rPr lang="en-US" dirty="0">
                <a:highlight>
                  <a:srgbClr val="00FF00"/>
                </a:highlight>
              </a:rPr>
              <a:t> </a:t>
            </a:r>
            <a:r>
              <a:rPr lang="en-US" dirty="0" err="1">
                <a:highlight>
                  <a:srgbClr val="00FF00"/>
                </a:highlight>
              </a:rPr>
              <a:t>résidu</a:t>
            </a:r>
            <a:r>
              <a:rPr lang="en-US" dirty="0">
                <a:highlight>
                  <a:srgbClr val="00FF00"/>
                </a:highlight>
              </a:rPr>
              <a:t> </a:t>
            </a:r>
          </a:p>
          <a:p>
            <a:endParaRPr lang="en-US" dirty="0">
              <a:highlight>
                <a:srgbClr val="00FF00"/>
              </a:highlight>
            </a:endParaRPr>
          </a:p>
          <a:p>
            <a:r>
              <a:rPr lang="en-US" dirty="0">
                <a:highlight>
                  <a:srgbClr val="00FF00"/>
                </a:highlight>
              </a:rPr>
              <a:t>Tige de vert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FAA32F-0FB9-3C29-E878-AA40A1AC3DF6}"/>
              </a:ext>
            </a:extLst>
          </p:cNvPr>
          <p:cNvCxnSpPr/>
          <p:nvPr/>
        </p:nvCxnSpPr>
        <p:spPr>
          <a:xfrm rot="3540000">
            <a:off x="2551250" y="3202871"/>
            <a:ext cx="23004" cy="131696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7822918-9C13-0ED3-A15C-9FAD8A5884B7}"/>
              </a:ext>
            </a:extLst>
          </p:cNvPr>
          <p:cNvCxnSpPr>
            <a:cxnSpLocks/>
          </p:cNvCxnSpPr>
          <p:nvPr/>
        </p:nvCxnSpPr>
        <p:spPr>
          <a:xfrm rot="3540000">
            <a:off x="2047718" y="2364850"/>
            <a:ext cx="23004" cy="131696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0ADD2B8-BD15-EACC-6616-38DD9358968A}"/>
              </a:ext>
            </a:extLst>
          </p:cNvPr>
          <p:cNvCxnSpPr>
            <a:cxnSpLocks/>
          </p:cNvCxnSpPr>
          <p:nvPr/>
        </p:nvCxnSpPr>
        <p:spPr>
          <a:xfrm rot="3540000" flipH="1">
            <a:off x="1231469" y="3808436"/>
            <a:ext cx="1069675" cy="23003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72E9FAC4-E20E-D351-EA1A-8F29FA8F3600}"/>
              </a:ext>
            </a:extLst>
          </p:cNvPr>
          <p:cNvSpPr/>
          <p:nvPr/>
        </p:nvSpPr>
        <p:spPr>
          <a:xfrm rot="3540000" flipV="1">
            <a:off x="1997475" y="3463640"/>
            <a:ext cx="316301" cy="258792"/>
          </a:xfrm>
          <a:prstGeom prst="ellipse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311102A7-50A5-B016-838F-20B2E15D36E2}"/>
              </a:ext>
            </a:extLst>
          </p:cNvPr>
          <p:cNvSpPr/>
          <p:nvPr/>
        </p:nvSpPr>
        <p:spPr>
          <a:xfrm rot="3540000" flipV="1">
            <a:off x="1831489" y="3894107"/>
            <a:ext cx="316301" cy="258792"/>
          </a:xfrm>
          <a:prstGeom prst="ellipse">
            <a:avLst/>
          </a:prstGeom>
          <a:solidFill>
            <a:srgbClr val="00B05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0EBE72CF-C7F1-0610-A696-63F7F8C876B8}"/>
              </a:ext>
            </a:extLst>
          </p:cNvPr>
          <p:cNvSpPr/>
          <p:nvPr/>
        </p:nvSpPr>
        <p:spPr>
          <a:xfrm rot="3540000" flipV="1">
            <a:off x="2492528" y="3304841"/>
            <a:ext cx="316301" cy="258792"/>
          </a:xfrm>
          <a:prstGeom prst="ellipse">
            <a:avLst/>
          </a:prstGeom>
          <a:solidFill>
            <a:srgbClr val="C0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/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36FA71B8-62D1-03B4-FAA8-6D13D502B827}"/>
              </a:ext>
            </a:extLst>
          </p:cNvPr>
          <p:cNvCxnSpPr/>
          <p:nvPr/>
        </p:nvCxnSpPr>
        <p:spPr>
          <a:xfrm>
            <a:off x="1678127" y="3304850"/>
            <a:ext cx="1469539" cy="174117"/>
          </a:xfrm>
          <a:prstGeom prst="straightConnector1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679E4815-0F8F-C452-B1C7-9A3B24EF7641}"/>
              </a:ext>
            </a:extLst>
          </p:cNvPr>
          <p:cNvCxnSpPr>
            <a:cxnSpLocks/>
          </p:cNvCxnSpPr>
          <p:nvPr/>
        </p:nvCxnSpPr>
        <p:spPr>
          <a:xfrm>
            <a:off x="3856007" y="3920706"/>
            <a:ext cx="23004" cy="131696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8FDB752A-46FD-1F63-F3A8-F92BFED756C9}"/>
              </a:ext>
            </a:extLst>
          </p:cNvPr>
          <p:cNvCxnSpPr>
            <a:cxnSpLocks/>
          </p:cNvCxnSpPr>
          <p:nvPr/>
        </p:nvCxnSpPr>
        <p:spPr>
          <a:xfrm>
            <a:off x="4790535" y="3920705"/>
            <a:ext cx="23004" cy="131696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089D5F3F-C796-58E3-D5C2-1D98A7E2B4CB}"/>
              </a:ext>
            </a:extLst>
          </p:cNvPr>
          <p:cNvCxnSpPr>
            <a:cxnSpLocks/>
          </p:cNvCxnSpPr>
          <p:nvPr/>
        </p:nvCxnSpPr>
        <p:spPr>
          <a:xfrm flipH="1">
            <a:off x="3864634" y="5229045"/>
            <a:ext cx="1069675" cy="23003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2F613473-C9C0-D386-CF43-047B39612923}"/>
              </a:ext>
            </a:extLst>
          </p:cNvPr>
          <p:cNvCxnSpPr>
            <a:cxnSpLocks/>
          </p:cNvCxnSpPr>
          <p:nvPr/>
        </p:nvCxnSpPr>
        <p:spPr>
          <a:xfrm>
            <a:off x="3782323" y="4565889"/>
            <a:ext cx="1058173" cy="8626"/>
          </a:xfrm>
          <a:prstGeom prst="straightConnector1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3FD588B5-87C5-C5A4-DB5D-2A1DE88D2B21}"/>
              </a:ext>
            </a:extLst>
          </p:cNvPr>
          <p:cNvSpPr/>
          <p:nvPr/>
        </p:nvSpPr>
        <p:spPr>
          <a:xfrm flipV="1">
            <a:off x="4318520" y="4782034"/>
            <a:ext cx="316301" cy="258792"/>
          </a:xfrm>
          <a:prstGeom prst="ellipse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Oval 31">
            <a:extLst>
              <a:ext uri="{FF2B5EF4-FFF2-40B4-BE49-F238E27FC236}">
                <a16:creationId xmlns:a16="http://schemas.microsoft.com/office/drawing/2014/main" id="{EF57A8B3-6286-3DF1-97DC-9EEE5B69010A}"/>
              </a:ext>
            </a:extLst>
          </p:cNvPr>
          <p:cNvSpPr/>
          <p:nvPr/>
        </p:nvSpPr>
        <p:spPr>
          <a:xfrm flipV="1">
            <a:off x="4030971" y="4365090"/>
            <a:ext cx="316301" cy="258792"/>
          </a:xfrm>
          <a:prstGeom prst="ellipse">
            <a:avLst/>
          </a:prstGeom>
          <a:solidFill>
            <a:srgbClr val="C0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/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BAEA58D-05E7-FC2D-19F2-001860A82FC9}"/>
              </a:ext>
            </a:extLst>
          </p:cNvPr>
          <p:cNvCxnSpPr/>
          <p:nvPr/>
        </p:nvCxnSpPr>
        <p:spPr>
          <a:xfrm flipH="1">
            <a:off x="4367842" y="1850366"/>
            <a:ext cx="810883" cy="1144437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6BD42A9C-1B64-D177-64CE-BFBD63D831B4}"/>
              </a:ext>
            </a:extLst>
          </p:cNvPr>
          <p:cNvCxnSpPr/>
          <p:nvPr/>
        </p:nvCxnSpPr>
        <p:spPr>
          <a:xfrm flipH="1">
            <a:off x="4369254" y="2066925"/>
            <a:ext cx="772885" cy="1172935"/>
          </a:xfrm>
          <a:prstGeom prst="straightConnector1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D2A2673A-FCD1-569F-90D7-88EB46AE054B}"/>
              </a:ext>
            </a:extLst>
          </p:cNvPr>
          <p:cNvCxnSpPr/>
          <p:nvPr/>
        </p:nvCxnSpPr>
        <p:spPr>
          <a:xfrm flipH="1">
            <a:off x="4366046" y="1302230"/>
            <a:ext cx="1587259" cy="3459191"/>
          </a:xfrm>
          <a:prstGeom prst="straightConnector1">
            <a:avLst/>
          </a:prstGeom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7" name="Oval 36">
            <a:extLst>
              <a:ext uri="{FF2B5EF4-FFF2-40B4-BE49-F238E27FC236}">
                <a16:creationId xmlns:a16="http://schemas.microsoft.com/office/drawing/2014/main" id="{514AC01B-DFEB-6C07-08EC-49CDB7F7F615}"/>
              </a:ext>
            </a:extLst>
          </p:cNvPr>
          <p:cNvSpPr/>
          <p:nvPr/>
        </p:nvSpPr>
        <p:spPr>
          <a:xfrm flipV="1">
            <a:off x="-2410086" y="5932221"/>
            <a:ext cx="316301" cy="258792"/>
          </a:xfrm>
          <a:prstGeom prst="ellipse">
            <a:avLst/>
          </a:prstGeom>
          <a:solidFill>
            <a:srgbClr val="C0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159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87F356-1741-B6FB-2E1B-7860E3BBEE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43223" y="177302"/>
            <a:ext cx="5022299" cy="486818"/>
          </a:xfrm>
        </p:spPr>
        <p:txBody>
          <a:bodyPr>
            <a:normAutofit fontScale="90000"/>
          </a:bodyPr>
          <a:lstStyle/>
          <a:p>
            <a:r>
              <a:rPr lang="en-US" dirty="0"/>
              <a:t>3 </a:t>
            </a:r>
            <a:r>
              <a:rPr lang="en-US" dirty="0" err="1"/>
              <a:t>filltration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5E943E-C176-986B-6C14-3E0B05F3463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481977" y="56302"/>
            <a:ext cx="4846320" cy="3959352"/>
          </a:xfrm>
        </p:spPr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B581F9C-75DC-4B91-2B12-D2DC735A76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22032" y="415737"/>
            <a:ext cx="2890999" cy="2047161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Papier </a:t>
            </a:r>
            <a:r>
              <a:rPr lang="en-US" dirty="0" err="1"/>
              <a:t>fitre</a:t>
            </a:r>
          </a:p>
          <a:p>
            <a:endParaRPr lang="en-US" dirty="0"/>
          </a:p>
          <a:p>
            <a:r>
              <a:rPr lang="en-US" dirty="0"/>
              <a:t>1 3</a:t>
            </a:r>
          </a:p>
        </p:txBody>
      </p: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F14B08BC-2F75-654C-7F7F-ED866EB59559}"/>
              </a:ext>
            </a:extLst>
          </p:cNvPr>
          <p:cNvCxnSpPr/>
          <p:nvPr/>
        </p:nvCxnSpPr>
        <p:spPr>
          <a:xfrm>
            <a:off x="1814422" y="5315309"/>
            <a:ext cx="224288" cy="52621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02044B7D-5BCB-4CA8-0DFB-3CA93B078D9F}"/>
              </a:ext>
            </a:extLst>
          </p:cNvPr>
          <p:cNvCxnSpPr>
            <a:cxnSpLocks/>
          </p:cNvCxnSpPr>
          <p:nvPr/>
        </p:nvCxnSpPr>
        <p:spPr>
          <a:xfrm flipH="1">
            <a:off x="1420483" y="5329686"/>
            <a:ext cx="178278" cy="51183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DF4BD857-048A-5CBD-E2E6-177B09D73146}"/>
              </a:ext>
            </a:extLst>
          </p:cNvPr>
          <p:cNvCxnSpPr>
            <a:cxnSpLocks/>
          </p:cNvCxnSpPr>
          <p:nvPr/>
        </p:nvCxnSpPr>
        <p:spPr>
          <a:xfrm flipV="1">
            <a:off x="1354347" y="5855898"/>
            <a:ext cx="655608" cy="575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3B02B252-1213-6A0C-6166-DEAED6CF41C3}"/>
              </a:ext>
            </a:extLst>
          </p:cNvPr>
          <p:cNvCxnSpPr>
            <a:cxnSpLocks/>
          </p:cNvCxnSpPr>
          <p:nvPr/>
        </p:nvCxnSpPr>
        <p:spPr>
          <a:xfrm>
            <a:off x="1800043" y="4955873"/>
            <a:ext cx="23006" cy="38244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C5AE46C-C870-4D80-D700-32E7B7E85771}"/>
              </a:ext>
            </a:extLst>
          </p:cNvPr>
          <p:cNvCxnSpPr>
            <a:cxnSpLocks/>
          </p:cNvCxnSpPr>
          <p:nvPr/>
        </p:nvCxnSpPr>
        <p:spPr>
          <a:xfrm>
            <a:off x="1555628" y="4927118"/>
            <a:ext cx="23006" cy="454327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0" name="Cylinder 9">
            <a:extLst>
              <a:ext uri="{FF2B5EF4-FFF2-40B4-BE49-F238E27FC236}">
                <a16:creationId xmlns:a16="http://schemas.microsoft.com/office/drawing/2014/main" id="{B60ED3D4-6C18-7D8E-F3F2-48CEF39C06E8}"/>
              </a:ext>
            </a:extLst>
          </p:cNvPr>
          <p:cNvSpPr/>
          <p:nvPr/>
        </p:nvSpPr>
        <p:spPr>
          <a:xfrm rot="3000000">
            <a:off x="452559" y="3692694"/>
            <a:ext cx="833887" cy="1135810"/>
          </a:xfrm>
          <a:prstGeom prst="ca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94F60470-884D-6754-08B3-446CF39B8A6B}"/>
              </a:ext>
            </a:extLst>
          </p:cNvPr>
          <p:cNvCxnSpPr/>
          <p:nvPr/>
        </p:nvCxnSpPr>
        <p:spPr>
          <a:xfrm>
            <a:off x="273607" y="4233620"/>
            <a:ext cx="1000663" cy="51760"/>
          </a:xfrm>
          <a:prstGeom prst="straightConnector1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id="{25EA15AD-8A2F-05C8-1D15-1DEFD70C1853}"/>
              </a:ext>
            </a:extLst>
          </p:cNvPr>
          <p:cNvSpPr/>
          <p:nvPr/>
        </p:nvSpPr>
        <p:spPr>
          <a:xfrm>
            <a:off x="263041" y="522486"/>
            <a:ext cx="1495244" cy="1380226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3E4F7AFA-7E78-FAA8-C42A-CCD533FE7088}"/>
              </a:ext>
            </a:extLst>
          </p:cNvPr>
          <p:cNvCxnSpPr/>
          <p:nvPr/>
        </p:nvCxnSpPr>
        <p:spPr>
          <a:xfrm flipH="1">
            <a:off x="1001743" y="640870"/>
            <a:ext cx="20127" cy="1144437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A2217F03-61B9-B7C5-FB3A-C58294C21C5E}"/>
              </a:ext>
            </a:extLst>
          </p:cNvPr>
          <p:cNvCxnSpPr>
            <a:cxnSpLocks/>
          </p:cNvCxnSpPr>
          <p:nvPr/>
        </p:nvCxnSpPr>
        <p:spPr>
          <a:xfrm flipH="1">
            <a:off x="311629" y="1215963"/>
            <a:ext cx="1429108" cy="8627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8E28F813-492C-47C2-BAAD-70A4EEC08A6C}"/>
              </a:ext>
            </a:extLst>
          </p:cNvPr>
          <p:cNvSpPr/>
          <p:nvPr/>
        </p:nvSpPr>
        <p:spPr>
          <a:xfrm rot="10800000">
            <a:off x="1312261" y="4797136"/>
            <a:ext cx="790755" cy="503206"/>
          </a:xfrm>
          <a:prstGeom prst="triangle">
            <a:avLst/>
          </a:prstGeom>
          <a:solidFill>
            <a:schemeClr val="accent3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E40A813D-AFF1-81BF-C090-A5891C68C3DB}"/>
              </a:ext>
            </a:extLst>
          </p:cNvPr>
          <p:cNvSpPr/>
          <p:nvPr/>
        </p:nvSpPr>
        <p:spPr>
          <a:xfrm rot="10800000">
            <a:off x="1355392" y="4552720"/>
            <a:ext cx="790755" cy="503206"/>
          </a:xfrm>
          <a:prstGeom prst="triangle">
            <a:avLst/>
          </a:prstGeom>
          <a:solidFill>
            <a:srgbClr val="C0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955B9A90-9A3E-3B46-D004-3D3302E92903}"/>
              </a:ext>
            </a:extLst>
          </p:cNvPr>
          <p:cNvSpPr/>
          <p:nvPr/>
        </p:nvSpPr>
        <p:spPr>
          <a:xfrm flipV="1">
            <a:off x="925462" y="4106298"/>
            <a:ext cx="316301" cy="258792"/>
          </a:xfrm>
          <a:prstGeom prst="ellipse">
            <a:avLst/>
          </a:prstGeom>
          <a:solidFill>
            <a:srgbClr val="C00000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AFD1759A-5AA2-EF30-1958-B3EEBD74772A}"/>
              </a:ext>
            </a:extLst>
          </p:cNvPr>
          <p:cNvSpPr/>
          <p:nvPr/>
        </p:nvSpPr>
        <p:spPr>
          <a:xfrm flipV="1">
            <a:off x="465386" y="4106298"/>
            <a:ext cx="316301" cy="258792"/>
          </a:xfrm>
          <a:prstGeom prst="ellipse">
            <a:avLst/>
          </a:prstGeom>
          <a:solidFill>
            <a:schemeClr val="tx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9703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77130-2330-2C3F-A8C8-2BFB8F0BDE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392" y="47905"/>
            <a:ext cx="11966563" cy="716856"/>
          </a:xfrm>
        </p:spPr>
        <p:txBody>
          <a:bodyPr/>
          <a:lstStyle/>
          <a:p>
            <a:r>
              <a:rPr lang="en-US" dirty="0"/>
              <a:t>4a </a:t>
            </a:r>
            <a:r>
              <a:rPr lang="en-US" dirty="0" err="1"/>
              <a:t>évaporation</a:t>
            </a:r>
            <a:r>
              <a:rPr lang="en-US" dirty="0"/>
              <a:t>    4b distillation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D1FDF0-6778-9177-5DB8-A4BE97AD45B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5124089" y="4829584"/>
            <a:ext cx="2387793" cy="666940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/>
              <a:t>Plaque </a:t>
            </a:r>
            <a:r>
              <a:rPr lang="en-US" dirty="0" err="1"/>
              <a:t>chaffente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1A6A6B-7AC3-A8C1-6100-40F5462D7C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691353" y="4829585"/>
            <a:ext cx="4846320" cy="1328296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 err="1"/>
              <a:t>soluté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5CA2E8AB-02D4-BEFF-73C1-7C66A1F7F6B1}"/>
              </a:ext>
            </a:extLst>
          </p:cNvPr>
          <p:cNvCxnSpPr/>
          <p:nvPr/>
        </p:nvCxnSpPr>
        <p:spPr>
          <a:xfrm flipV="1">
            <a:off x="1526874" y="4806352"/>
            <a:ext cx="1719533" cy="34504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31294CCB-3838-DB37-FD74-BB1111C53B5D}"/>
              </a:ext>
            </a:extLst>
          </p:cNvPr>
          <p:cNvCxnSpPr/>
          <p:nvPr/>
        </p:nvCxnSpPr>
        <p:spPr>
          <a:xfrm>
            <a:off x="2475781" y="3992592"/>
            <a:ext cx="224288" cy="52621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89D4D28-E689-ADBE-297D-BE260242E572}"/>
              </a:ext>
            </a:extLst>
          </p:cNvPr>
          <p:cNvCxnSpPr>
            <a:cxnSpLocks/>
          </p:cNvCxnSpPr>
          <p:nvPr/>
        </p:nvCxnSpPr>
        <p:spPr>
          <a:xfrm flipH="1">
            <a:off x="2081842" y="4006969"/>
            <a:ext cx="178278" cy="51183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5A9F723D-E88F-34FE-C371-41313E54A1D1}"/>
              </a:ext>
            </a:extLst>
          </p:cNvPr>
          <p:cNvCxnSpPr>
            <a:cxnSpLocks/>
          </p:cNvCxnSpPr>
          <p:nvPr/>
        </p:nvCxnSpPr>
        <p:spPr>
          <a:xfrm flipV="1">
            <a:off x="2015706" y="4533181"/>
            <a:ext cx="655608" cy="575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ECC95EAE-C815-604B-E5DA-2FF1D34707FB}"/>
              </a:ext>
            </a:extLst>
          </p:cNvPr>
          <p:cNvCxnSpPr>
            <a:cxnSpLocks/>
          </p:cNvCxnSpPr>
          <p:nvPr/>
        </p:nvCxnSpPr>
        <p:spPr>
          <a:xfrm>
            <a:off x="2461402" y="3633156"/>
            <a:ext cx="23006" cy="38244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5975EB79-C582-907E-B85D-DB5514DF69D5}"/>
              </a:ext>
            </a:extLst>
          </p:cNvPr>
          <p:cNvCxnSpPr>
            <a:cxnSpLocks/>
          </p:cNvCxnSpPr>
          <p:nvPr/>
        </p:nvCxnSpPr>
        <p:spPr>
          <a:xfrm>
            <a:off x="2216987" y="3604401"/>
            <a:ext cx="23006" cy="454327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9D62CF4-699E-7FD4-A013-8E9E4520EF9F}"/>
              </a:ext>
            </a:extLst>
          </p:cNvPr>
          <p:cNvCxnSpPr/>
          <p:nvPr/>
        </p:nvCxnSpPr>
        <p:spPr>
          <a:xfrm>
            <a:off x="187343" y="3299092"/>
            <a:ext cx="1000663" cy="51760"/>
          </a:xfrm>
          <a:prstGeom prst="straightConnector1">
            <a:avLst/>
          </a:prstGeom>
          <a:ln/>
        </p:spPr>
        <p:style>
          <a:lnRef idx="3">
            <a:schemeClr val="accent4"/>
          </a:lnRef>
          <a:fillRef idx="0">
            <a:schemeClr val="accent4"/>
          </a:fillRef>
          <a:effectRef idx="2">
            <a:schemeClr val="accent4"/>
          </a:effectRef>
          <a:fontRef idx="minor">
            <a:schemeClr val="tx1"/>
          </a:fontRef>
        </p:style>
      </p:cxnSp>
      <p:cxnSp>
        <p:nvCxnSpPr>
          <p:cNvPr id="35" name="Straight Arrow Connector 34">
            <a:extLst>
              <a:ext uri="{FF2B5EF4-FFF2-40B4-BE49-F238E27FC236}">
                <a16:creationId xmlns:a16="http://schemas.microsoft.com/office/drawing/2014/main" id="{94E52DF3-62F8-96E3-DD85-23BB73A1B9C4}"/>
              </a:ext>
            </a:extLst>
          </p:cNvPr>
          <p:cNvCxnSpPr>
            <a:cxnSpLocks/>
          </p:cNvCxnSpPr>
          <p:nvPr/>
        </p:nvCxnSpPr>
        <p:spPr>
          <a:xfrm>
            <a:off x="8456762" y="4021347"/>
            <a:ext cx="224288" cy="526212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57C9A96E-1F94-16D2-7D55-A76F09B51AA9}"/>
              </a:ext>
            </a:extLst>
          </p:cNvPr>
          <p:cNvCxnSpPr>
            <a:cxnSpLocks/>
          </p:cNvCxnSpPr>
          <p:nvPr/>
        </p:nvCxnSpPr>
        <p:spPr>
          <a:xfrm flipH="1">
            <a:off x="8062823" y="4035724"/>
            <a:ext cx="178278" cy="511835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F0D36086-E9A7-0F87-B406-93F158CF3922}"/>
              </a:ext>
            </a:extLst>
          </p:cNvPr>
          <p:cNvCxnSpPr>
            <a:cxnSpLocks/>
          </p:cNvCxnSpPr>
          <p:nvPr/>
        </p:nvCxnSpPr>
        <p:spPr>
          <a:xfrm flipV="1">
            <a:off x="7996687" y="4561936"/>
            <a:ext cx="655608" cy="575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A21FC3B-D8CC-83A0-5D5D-6E384989CAC7}"/>
              </a:ext>
            </a:extLst>
          </p:cNvPr>
          <p:cNvCxnSpPr>
            <a:cxnSpLocks/>
          </p:cNvCxnSpPr>
          <p:nvPr/>
        </p:nvCxnSpPr>
        <p:spPr>
          <a:xfrm>
            <a:off x="8442383" y="3661911"/>
            <a:ext cx="23006" cy="382440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423D10B0-5B95-C2E1-5564-FE3428B72329}"/>
              </a:ext>
            </a:extLst>
          </p:cNvPr>
          <p:cNvCxnSpPr>
            <a:cxnSpLocks/>
          </p:cNvCxnSpPr>
          <p:nvPr/>
        </p:nvCxnSpPr>
        <p:spPr>
          <a:xfrm>
            <a:off x="8197968" y="3633156"/>
            <a:ext cx="23006" cy="454327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D9F5A53F-A444-FB05-441A-BB5642A2A528}"/>
              </a:ext>
            </a:extLst>
          </p:cNvPr>
          <p:cNvCxnSpPr>
            <a:cxnSpLocks/>
          </p:cNvCxnSpPr>
          <p:nvPr/>
        </p:nvCxnSpPr>
        <p:spPr>
          <a:xfrm flipV="1">
            <a:off x="7507855" y="4806351"/>
            <a:ext cx="1719533" cy="34504"/>
          </a:xfrm>
          <a:prstGeom prst="straightConnector1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1" name="L-Shape 40">
            <a:extLst>
              <a:ext uri="{FF2B5EF4-FFF2-40B4-BE49-F238E27FC236}">
                <a16:creationId xmlns:a16="http://schemas.microsoft.com/office/drawing/2014/main" id="{886DB596-B154-E11F-1049-B18FAA31D75E}"/>
              </a:ext>
            </a:extLst>
          </p:cNvPr>
          <p:cNvSpPr/>
          <p:nvPr/>
        </p:nvSpPr>
        <p:spPr>
          <a:xfrm rot="12120000">
            <a:off x="8158824" y="3842349"/>
            <a:ext cx="1998452" cy="431320"/>
          </a:xfrm>
          <a:prstGeom prst="corner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444681"/>
      </p:ext>
    </p:extLst>
  </p:cSld>
  <p:clrMapOvr>
    <a:masterClrMapping/>
  </p:clrMapOvr>
</p:sld>
</file>

<file path=ppt/theme/theme1.xml><?xml version="1.0" encoding="utf-8"?>
<a:theme xmlns:a="http://schemas.openxmlformats.org/drawingml/2006/main" name="GradientRiseVTI">
  <a:themeElements>
    <a:clrScheme name="AnalogousFromDarkSeedRightStep">
      <a:dk1>
        <a:srgbClr val="000000"/>
      </a:dk1>
      <a:lt1>
        <a:srgbClr val="FFFFFF"/>
      </a:lt1>
      <a:dk2>
        <a:srgbClr val="242C41"/>
      </a:dk2>
      <a:lt2>
        <a:srgbClr val="E8E2E5"/>
      </a:lt2>
      <a:accent1>
        <a:srgbClr val="47B47A"/>
      </a:accent1>
      <a:accent2>
        <a:srgbClr val="3BB1A4"/>
      </a:accent2>
      <a:accent3>
        <a:srgbClr val="4DA0C3"/>
      </a:accent3>
      <a:accent4>
        <a:srgbClr val="3B5CB1"/>
      </a:accent4>
      <a:accent5>
        <a:srgbClr val="5C4DC3"/>
      </a:accent5>
      <a:accent6>
        <a:srgbClr val="7C3BB1"/>
      </a:accent6>
      <a:hlink>
        <a:srgbClr val="88852D"/>
      </a:hlink>
      <a:folHlink>
        <a:srgbClr val="7F7F7F"/>
      </a:folHlink>
    </a:clrScheme>
    <a:fontScheme name="Avenir">
      <a:majorFont>
        <a:latin typeface="Gill Sans Nova"/>
        <a:ea typeface=""/>
        <a:cs typeface=""/>
      </a:majorFont>
      <a:minorFont>
        <a:latin typeface="Gill Sans Nov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radientRiseVTI" id="{C2FC082F-B444-4222-AF20-78444CCB5722}" vid="{39F213E4-0CBC-40CB-B3F6-8C5562B6B99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GradientRiseVTI</vt:lpstr>
      <vt:lpstr>Procédés de séparation fait pa mavrik poulin</vt:lpstr>
      <vt:lpstr>1 sédimentation</vt:lpstr>
      <vt:lpstr>2 décantation</vt:lpstr>
      <vt:lpstr>3 filltration</vt:lpstr>
      <vt:lpstr>4a évaporation    4b distillation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251</cp:revision>
  <dcterms:created xsi:type="dcterms:W3CDTF">2023-03-14T14:27:42Z</dcterms:created>
  <dcterms:modified xsi:type="dcterms:W3CDTF">2023-03-16T17:43:47Z</dcterms:modified>
</cp:coreProperties>
</file>