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7652F0F-387A-408A-9F2B-7E52C444084A}" v="869" dt="2024-01-18T20:51:47.006"/>
    <p1510:client id="{E0EA7FD2-F498-B648-C898-D6F5FD886414}" v="453" dt="2024-01-19T14:37:06.59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&#65279;<?xml version="1.0" encoding="utf-8"?><Relationships xmlns="http://schemas.openxmlformats.org/package/2006/relationships"><Relationship Type="http://schemas.microsoft.com/office/2015/10/relationships/revisionInfo" Target="revisionInfo.xml" Id="rId8" /><Relationship Type="http://schemas.openxmlformats.org/officeDocument/2006/relationships/presProps" Target="presProps.xml" Id="rId3" /><Relationship Type="http://schemas.openxmlformats.org/officeDocument/2006/relationships/slide" Target="slides/slide1.xml" Id="rId2" /><Relationship Type="http://schemas.openxmlformats.org/officeDocument/2006/relationships/slideMaster" Target="slideMasters/slideMaster1.xml" Id="rId1" /><Relationship Type="http://schemas.openxmlformats.org/officeDocument/2006/relationships/tableStyles" Target="tableStyles.xml" Id="rId6" /><Relationship Type="http://schemas.openxmlformats.org/officeDocument/2006/relationships/theme" Target="theme/theme1.xml" Id="rId5" /><Relationship Type="http://schemas.openxmlformats.org/officeDocument/2006/relationships/viewProps" Target="viewProps.xml" Id="rId4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1/19/2024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1/19/2024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1/19/2024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1/19/2024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7FB3B605-896A-D61D-BEF9-1DCDB35BDEE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8828741"/>
              </p:ext>
            </p:extLst>
          </p:nvPr>
        </p:nvGraphicFramePr>
        <p:xfrm>
          <a:off x="10294188" y="1337094"/>
          <a:ext cx="1235167" cy="9774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5167">
                  <a:extLst>
                    <a:ext uri="{9D8B030D-6E8A-4147-A177-3AD203B41FA5}">
                      <a16:colId xmlns:a16="http://schemas.microsoft.com/office/drawing/2014/main" val="951394604"/>
                    </a:ext>
                  </a:extLst>
                </a:gridCol>
              </a:tblGrid>
              <a:tr h="977470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dirty="0"/>
                        <a:t>2          4</a:t>
                      </a:r>
                    </a:p>
                    <a:p>
                      <a:pPr lvl="0">
                        <a:buNone/>
                      </a:pPr>
                      <a:r>
                        <a:rPr lang="en-US" dirty="0"/>
                        <a:t>       He</a:t>
                      </a:r>
                    </a:p>
                    <a:p>
                      <a:pPr lvl="0">
                        <a:buNone/>
                      </a:pPr>
                      <a:r>
                        <a:rPr lang="en-US" dirty="0" err="1"/>
                        <a:t>hélium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9229727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800DEB9C-06A7-B2D2-3A71-BCC65CDC1A8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8584751"/>
              </p:ext>
            </p:extLst>
          </p:nvPr>
        </p:nvGraphicFramePr>
        <p:xfrm>
          <a:off x="618226" y="2099094"/>
          <a:ext cx="2502378" cy="37609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1189">
                  <a:extLst>
                    <a:ext uri="{9D8B030D-6E8A-4147-A177-3AD203B41FA5}">
                      <a16:colId xmlns:a16="http://schemas.microsoft.com/office/drawing/2014/main" val="2010335935"/>
                    </a:ext>
                  </a:extLst>
                </a:gridCol>
                <a:gridCol w="1251189">
                  <a:extLst>
                    <a:ext uri="{9D8B030D-6E8A-4147-A177-3AD203B41FA5}">
                      <a16:colId xmlns:a16="http://schemas.microsoft.com/office/drawing/2014/main" val="2116126315"/>
                    </a:ext>
                  </a:extLst>
                </a:gridCol>
              </a:tblGrid>
              <a:tr h="1253637">
                <a:tc>
                  <a:txBody>
                    <a:bodyPr/>
                    <a:lstStyle/>
                    <a:p>
                      <a:r>
                        <a:rPr lang="en-US" dirty="0"/>
                        <a:t>3           7</a:t>
                      </a:r>
                    </a:p>
                    <a:p>
                      <a:pPr lvl="0">
                        <a:buNone/>
                      </a:pPr>
                      <a:r>
                        <a:rPr lang="en-US" dirty="0"/>
                        <a:t>       Li</a:t>
                      </a:r>
                    </a:p>
                    <a:p>
                      <a:pPr lvl="0">
                        <a:buNone/>
                      </a:pPr>
                      <a:r>
                        <a:rPr lang="en-US" dirty="0"/>
                        <a:t>lithium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4            9</a:t>
                      </a:r>
                    </a:p>
                    <a:p>
                      <a:pPr lvl="0">
                        <a:buNone/>
                      </a:pPr>
                      <a:r>
                        <a:rPr lang="en-US" dirty="0"/>
                        <a:t>      Be</a:t>
                      </a:r>
                    </a:p>
                    <a:p>
                      <a:pPr lvl="0">
                        <a:buNone/>
                      </a:pPr>
                      <a:r>
                        <a:rPr lang="en-US" dirty="0" err="1"/>
                        <a:t>béryllium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1932463"/>
                  </a:ext>
                </a:extLst>
              </a:tr>
              <a:tr h="1253637">
                <a:tc>
                  <a:txBody>
                    <a:bodyPr/>
                    <a:lstStyle/>
                    <a:p>
                      <a:r>
                        <a:rPr lang="en-US" dirty="0"/>
                        <a:t>11       23</a:t>
                      </a:r>
                    </a:p>
                    <a:p>
                      <a:pPr lvl="0">
                        <a:buNone/>
                      </a:pPr>
                      <a:r>
                        <a:rPr lang="en-US" dirty="0"/>
                        <a:t>      Na</a:t>
                      </a:r>
                    </a:p>
                    <a:p>
                      <a:pPr lvl="0">
                        <a:buNone/>
                      </a:pPr>
                      <a:r>
                        <a:rPr lang="en-US" dirty="0"/>
                        <a:t>sodium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12         24</a:t>
                      </a:r>
                    </a:p>
                    <a:p>
                      <a:pPr lvl="0">
                        <a:buNone/>
                      </a:pPr>
                      <a:r>
                        <a:rPr lang="en-US" dirty="0"/>
                        <a:t>      Mg</a:t>
                      </a:r>
                    </a:p>
                    <a:p>
                      <a:pPr lvl="0">
                        <a:buNone/>
                      </a:pPr>
                      <a:r>
                        <a:rPr lang="en-US" dirty="0" err="1"/>
                        <a:t>magnésium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4377830"/>
                  </a:ext>
                </a:extLst>
              </a:tr>
              <a:tr h="1253637">
                <a:tc>
                  <a:txBody>
                    <a:bodyPr/>
                    <a:lstStyle/>
                    <a:p>
                      <a:r>
                        <a:rPr lang="en-US" dirty="0"/>
                        <a:t>19        39</a:t>
                      </a:r>
                    </a:p>
                    <a:p>
                      <a:pPr lvl="0">
                        <a:buNone/>
                      </a:pPr>
                      <a:r>
                        <a:rPr lang="en-US" dirty="0"/>
                        <a:t>        K</a:t>
                      </a:r>
                    </a:p>
                    <a:p>
                      <a:pPr lvl="0">
                        <a:buNone/>
                      </a:pPr>
                      <a:r>
                        <a:rPr lang="en-US" dirty="0"/>
                        <a:t>potassium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20        40</a:t>
                      </a:r>
                    </a:p>
                    <a:p>
                      <a:pPr lvl="0">
                        <a:buNone/>
                      </a:pPr>
                      <a:r>
                        <a:rPr lang="en-US" dirty="0"/>
                        <a:t>      Ca</a:t>
                      </a:r>
                    </a:p>
                    <a:p>
                      <a:pPr lvl="0">
                        <a:buNone/>
                      </a:pPr>
                      <a:r>
                        <a:rPr lang="en-US" dirty="0"/>
                        <a:t>calcium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7945901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7B877120-555A-2EA6-9116-05F93E3A16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1804"/>
              </p:ext>
            </p:extLst>
          </p:nvPr>
        </p:nvGraphicFramePr>
        <p:xfrm>
          <a:off x="4902679" y="2415396"/>
          <a:ext cx="6741384" cy="23218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564">
                  <a:extLst>
                    <a:ext uri="{9D8B030D-6E8A-4147-A177-3AD203B41FA5}">
                      <a16:colId xmlns:a16="http://schemas.microsoft.com/office/drawing/2014/main" val="1779664496"/>
                    </a:ext>
                  </a:extLst>
                </a:gridCol>
                <a:gridCol w="1123564">
                  <a:extLst>
                    <a:ext uri="{9D8B030D-6E8A-4147-A177-3AD203B41FA5}">
                      <a16:colId xmlns:a16="http://schemas.microsoft.com/office/drawing/2014/main" val="2702056269"/>
                    </a:ext>
                  </a:extLst>
                </a:gridCol>
                <a:gridCol w="1123564">
                  <a:extLst>
                    <a:ext uri="{9D8B030D-6E8A-4147-A177-3AD203B41FA5}">
                      <a16:colId xmlns:a16="http://schemas.microsoft.com/office/drawing/2014/main" val="3202925300"/>
                    </a:ext>
                  </a:extLst>
                </a:gridCol>
                <a:gridCol w="1123564">
                  <a:extLst>
                    <a:ext uri="{9D8B030D-6E8A-4147-A177-3AD203B41FA5}">
                      <a16:colId xmlns:a16="http://schemas.microsoft.com/office/drawing/2014/main" val="1904038634"/>
                    </a:ext>
                  </a:extLst>
                </a:gridCol>
                <a:gridCol w="1123564">
                  <a:extLst>
                    <a:ext uri="{9D8B030D-6E8A-4147-A177-3AD203B41FA5}">
                      <a16:colId xmlns:a16="http://schemas.microsoft.com/office/drawing/2014/main" val="1924913213"/>
                    </a:ext>
                  </a:extLst>
                </a:gridCol>
                <a:gridCol w="1123564">
                  <a:extLst>
                    <a:ext uri="{9D8B030D-6E8A-4147-A177-3AD203B41FA5}">
                      <a16:colId xmlns:a16="http://schemas.microsoft.com/office/drawing/2014/main" val="2471960114"/>
                    </a:ext>
                  </a:extLst>
                </a:gridCol>
              </a:tblGrid>
              <a:tr h="1133128">
                <a:tc>
                  <a:txBody>
                    <a:bodyPr/>
                    <a:lstStyle/>
                    <a:p>
                      <a:r>
                        <a:rPr lang="en-US" dirty="0"/>
                        <a:t>5         11</a:t>
                      </a:r>
                    </a:p>
                    <a:p>
                      <a:pPr lvl="0">
                        <a:buNone/>
                      </a:pPr>
                      <a:r>
                        <a:rPr lang="en-US" dirty="0"/>
                        <a:t>     B</a:t>
                      </a:r>
                    </a:p>
                    <a:p>
                      <a:pPr lvl="0">
                        <a:buNone/>
                      </a:pPr>
                      <a:r>
                        <a:rPr lang="en-US" dirty="0"/>
                        <a:t>  Bore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6      12</a:t>
                      </a:r>
                    </a:p>
                    <a:p>
                      <a:pPr lvl="0">
                        <a:buNone/>
                      </a:pPr>
                      <a:r>
                        <a:rPr lang="en-US" dirty="0"/>
                        <a:t>     C</a:t>
                      </a:r>
                    </a:p>
                    <a:p>
                      <a:pPr lvl="0">
                        <a:buNone/>
                      </a:pPr>
                      <a:r>
                        <a:rPr lang="en-US" dirty="0" err="1"/>
                        <a:t>carbone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7        14</a:t>
                      </a:r>
                    </a:p>
                    <a:p>
                      <a:pPr lvl="0">
                        <a:buNone/>
                      </a:pPr>
                      <a:r>
                        <a:rPr lang="en-US" dirty="0"/>
                        <a:t>        N</a:t>
                      </a:r>
                    </a:p>
                    <a:p>
                      <a:pPr lvl="0">
                        <a:buNone/>
                      </a:pPr>
                      <a:r>
                        <a:rPr lang="en-US" dirty="0"/>
                        <a:t>Azote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8         16</a:t>
                      </a:r>
                    </a:p>
                    <a:p>
                      <a:pPr lvl="0">
                        <a:buNone/>
                      </a:pPr>
                      <a:r>
                        <a:rPr lang="en-US" dirty="0"/>
                        <a:t>        O</a:t>
                      </a:r>
                    </a:p>
                    <a:p>
                      <a:pPr lvl="0">
                        <a:buNone/>
                      </a:pPr>
                      <a:r>
                        <a:rPr lang="en-US" dirty="0" err="1"/>
                        <a:t>Oxygène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9           19</a:t>
                      </a:r>
                    </a:p>
                    <a:p>
                      <a:pPr lvl="0">
                        <a:buNone/>
                      </a:pPr>
                      <a:r>
                        <a:rPr lang="en-US" dirty="0"/>
                        <a:t>        F</a:t>
                      </a:r>
                    </a:p>
                    <a:p>
                      <a:pPr lvl="0">
                        <a:buNone/>
                      </a:pPr>
                      <a:r>
                        <a:rPr lang="en-US" dirty="0"/>
                        <a:t>Fluor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10       20</a:t>
                      </a:r>
                    </a:p>
                    <a:p>
                      <a:pPr lvl="0">
                        <a:buNone/>
                      </a:pPr>
                      <a:r>
                        <a:rPr lang="en-US" dirty="0"/>
                        <a:t>    Ne</a:t>
                      </a:r>
                    </a:p>
                    <a:p>
                      <a:pPr lvl="0">
                        <a:buNone/>
                      </a:pPr>
                      <a:r>
                        <a:rPr lang="en-US" dirty="0" err="1"/>
                        <a:t>Néon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4155616"/>
                  </a:ext>
                </a:extLst>
              </a:tr>
              <a:tr h="1133128">
                <a:tc>
                  <a:txBody>
                    <a:bodyPr/>
                    <a:lstStyle/>
                    <a:p>
                      <a:r>
                        <a:rPr lang="en-US" dirty="0"/>
                        <a:t>13       27</a:t>
                      </a:r>
                    </a:p>
                    <a:p>
                      <a:pPr lvl="0">
                        <a:buNone/>
                      </a:pPr>
                      <a:r>
                        <a:rPr lang="en-US" dirty="0"/>
                        <a:t>      Al</a:t>
                      </a:r>
                    </a:p>
                    <a:p>
                      <a:pPr lvl="0">
                        <a:buNone/>
                      </a:pPr>
                      <a:r>
                        <a:rPr lang="en-US" dirty="0" err="1"/>
                        <a:t>aluminium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14     28</a:t>
                      </a:r>
                    </a:p>
                    <a:p>
                      <a:pPr lvl="0">
                        <a:buNone/>
                      </a:pPr>
                      <a:r>
                        <a:rPr lang="en-US" dirty="0"/>
                        <a:t>      Si</a:t>
                      </a:r>
                    </a:p>
                    <a:p>
                      <a:pPr lvl="0">
                        <a:buNone/>
                      </a:pPr>
                      <a:r>
                        <a:rPr lang="en-US" dirty="0"/>
                        <a:t>silicium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15      31</a:t>
                      </a:r>
                    </a:p>
                    <a:p>
                      <a:pPr lvl="0">
                        <a:buNone/>
                      </a:pPr>
                      <a:r>
                        <a:rPr lang="en-US" dirty="0"/>
                        <a:t>      P</a:t>
                      </a:r>
                    </a:p>
                    <a:p>
                      <a:pPr lvl="0">
                        <a:buNone/>
                      </a:pPr>
                      <a:r>
                        <a:rPr lang="en-US" dirty="0" err="1"/>
                        <a:t>phosphore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16      32</a:t>
                      </a:r>
                    </a:p>
                    <a:p>
                      <a:pPr lvl="0">
                        <a:buNone/>
                      </a:pPr>
                      <a:r>
                        <a:rPr lang="en-US" dirty="0"/>
                        <a:t>       S</a:t>
                      </a:r>
                    </a:p>
                    <a:p>
                      <a:pPr lvl="0">
                        <a:buNone/>
                      </a:pPr>
                      <a:r>
                        <a:rPr lang="en-US" dirty="0" err="1"/>
                        <a:t>soufre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17        35</a:t>
                      </a:r>
                    </a:p>
                    <a:p>
                      <a:pPr lvl="0">
                        <a:buNone/>
                      </a:pPr>
                      <a:r>
                        <a:rPr lang="en-US" dirty="0"/>
                        <a:t>       Cl</a:t>
                      </a:r>
                    </a:p>
                    <a:p>
                      <a:pPr lvl="0">
                        <a:buNone/>
                      </a:pPr>
                      <a:r>
                        <a:rPr lang="en-US" dirty="0"/>
                        <a:t>chlore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18       40</a:t>
                      </a:r>
                    </a:p>
                    <a:p>
                      <a:pPr lvl="0">
                        <a:buNone/>
                      </a:pPr>
                      <a:r>
                        <a:rPr lang="en-US" dirty="0"/>
                        <a:t>     </a:t>
                      </a:r>
                      <a:r>
                        <a:rPr lang="en-US" dirty="0" err="1"/>
                        <a:t>Ar</a:t>
                      </a:r>
                      <a:endParaRPr lang="en-US" dirty="0"/>
                    </a:p>
                    <a:p>
                      <a:pPr lvl="0">
                        <a:buNone/>
                      </a:pPr>
                      <a:r>
                        <a:rPr lang="en-US" dirty="0"/>
                        <a:t>argon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7515459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BB4FFD1C-A82E-6E82-FB32-7A130E0AE3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7162168"/>
              </p:ext>
            </p:extLst>
          </p:nvPr>
        </p:nvGraphicFramePr>
        <p:xfrm>
          <a:off x="1078301" y="733245"/>
          <a:ext cx="1232583" cy="10743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2583">
                  <a:extLst>
                    <a:ext uri="{9D8B030D-6E8A-4147-A177-3AD203B41FA5}">
                      <a16:colId xmlns:a16="http://schemas.microsoft.com/office/drawing/2014/main" val="1041235890"/>
                    </a:ext>
                  </a:extLst>
                </a:gridCol>
              </a:tblGrid>
              <a:tr h="1074330">
                <a:tc>
                  <a:txBody>
                    <a:bodyPr/>
                    <a:lstStyle/>
                    <a:p>
                      <a:r>
                        <a:rPr lang="en-US" dirty="0"/>
                        <a:t>1               1</a:t>
                      </a:r>
                    </a:p>
                    <a:p>
                      <a:pPr lvl="0">
                        <a:buNone/>
                      </a:pPr>
                      <a:r>
                        <a:rPr lang="en-US" dirty="0"/>
                        <a:t>        H</a:t>
                      </a:r>
                    </a:p>
                    <a:p>
                      <a:pPr lvl="0">
                        <a:buNone/>
                      </a:pPr>
                      <a:r>
                        <a:rPr lang="en-US" dirty="0" err="1"/>
                        <a:t>hydrogène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1620478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9DCA145C-64BB-B781-67CE-79E03B02D13A}"/>
              </a:ext>
            </a:extLst>
          </p:cNvPr>
          <p:cNvSpPr txBox="1"/>
          <p:nvPr/>
        </p:nvSpPr>
        <p:spPr>
          <a:xfrm>
            <a:off x="10797702" y="5398851"/>
            <a:ext cx="1313234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ea typeface="Calibri"/>
                <a:cs typeface="Calibri"/>
              </a:rPr>
              <a:t>Gaz </a:t>
            </a:r>
            <a:r>
              <a:rPr lang="en-US" dirty="0" err="1">
                <a:ea typeface="Calibri"/>
                <a:cs typeface="Calibri"/>
              </a:rPr>
              <a:t>inertes</a:t>
            </a:r>
            <a:endParaRPr lang="en-US" dirty="0" err="1"/>
          </a:p>
          <a:p>
            <a:r>
              <a:rPr lang="en-US" dirty="0">
                <a:ea typeface="Calibri"/>
                <a:cs typeface="Calibri"/>
              </a:rPr>
              <a:t>Gaz </a:t>
            </a:r>
            <a:r>
              <a:rPr lang="en-US" dirty="0" err="1">
                <a:ea typeface="Calibri"/>
                <a:cs typeface="Calibri"/>
              </a:rPr>
              <a:t>rares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BA48217-5257-362A-2BD8-66F67FCD2FE9}"/>
              </a:ext>
            </a:extLst>
          </p:cNvPr>
          <p:cNvSpPr txBox="1"/>
          <p:nvPr/>
        </p:nvSpPr>
        <p:spPr>
          <a:xfrm rot="-2580000">
            <a:off x="9493950" y="5425157"/>
            <a:ext cx="1605063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 err="1">
                <a:ea typeface="Calibri"/>
                <a:cs typeface="Calibri"/>
              </a:rPr>
              <a:t>halogène</a:t>
            </a:r>
            <a:endParaRPr lang="en-US" dirty="0" err="1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23B980B-A125-4800-E99A-DD8E506AEE35}"/>
              </a:ext>
            </a:extLst>
          </p:cNvPr>
          <p:cNvSpPr txBox="1"/>
          <p:nvPr/>
        </p:nvSpPr>
        <p:spPr>
          <a:xfrm>
            <a:off x="7084366" y="5145871"/>
            <a:ext cx="2553357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800" err="1">
                <a:ea typeface="Calibri"/>
                <a:cs typeface="Calibri"/>
              </a:rPr>
              <a:t>métalloides</a:t>
            </a:r>
            <a:endParaRPr lang="en-US" sz="2800" err="1"/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CCAC46D1-5B5F-D76D-0B6A-C912DA4BA0C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8916498"/>
              </p:ext>
            </p:extLst>
          </p:nvPr>
        </p:nvGraphicFramePr>
        <p:xfrm>
          <a:off x="4816414" y="2544792"/>
          <a:ext cx="208280" cy="9760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4186070759"/>
                    </a:ext>
                  </a:extLst>
                </a:gridCol>
              </a:tblGrid>
              <a:tr h="97605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9056748"/>
                  </a:ext>
                </a:extLst>
              </a:tr>
            </a:tbl>
          </a:graphicData>
        </a:graphic>
      </p:graphicFrame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9F612030-8E09-7912-820F-588C6A042C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8131603"/>
              </p:ext>
            </p:extLst>
          </p:nvPr>
        </p:nvGraphicFramePr>
        <p:xfrm>
          <a:off x="5822830" y="3623094"/>
          <a:ext cx="208280" cy="9760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4186070759"/>
                    </a:ext>
                  </a:extLst>
                </a:gridCol>
              </a:tblGrid>
              <a:tr h="97605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9056748"/>
                  </a:ext>
                </a:extLst>
              </a:tr>
            </a:tbl>
          </a:graphicData>
        </a:graphic>
      </p:graphicFrame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CB3955F6-D714-5D29-208C-B96427066B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6114416"/>
              </p:ext>
            </p:extLst>
          </p:nvPr>
        </p:nvGraphicFramePr>
        <p:xfrm>
          <a:off x="4902679" y="3335547"/>
          <a:ext cx="1120047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0047">
                  <a:extLst>
                    <a:ext uri="{9D8B030D-6E8A-4147-A177-3AD203B41FA5}">
                      <a16:colId xmlns:a16="http://schemas.microsoft.com/office/drawing/2014/main" val="418607075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9056748"/>
                  </a:ext>
                </a:extLst>
              </a:tr>
            </a:tbl>
          </a:graphicData>
        </a:graphic>
      </p:graphicFrame>
      <p:sp>
        <p:nvSpPr>
          <p:cNvPr id="16" name="TextBox 15">
            <a:extLst>
              <a:ext uri="{FF2B5EF4-FFF2-40B4-BE49-F238E27FC236}">
                <a16:creationId xmlns:a16="http://schemas.microsoft.com/office/drawing/2014/main" id="{FFEF8422-062C-E58B-F871-A87C3A17EBB9}"/>
              </a:ext>
            </a:extLst>
          </p:cNvPr>
          <p:cNvSpPr txBox="1"/>
          <p:nvPr/>
        </p:nvSpPr>
        <p:spPr>
          <a:xfrm>
            <a:off x="8398564" y="1739348"/>
            <a:ext cx="1706217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ea typeface="Calibri"/>
                <a:cs typeface="Calibri"/>
              </a:rPr>
              <a:t>Non-</a:t>
            </a:r>
            <a:r>
              <a:rPr lang="en-US" dirty="0" err="1">
                <a:ea typeface="Calibri"/>
                <a:cs typeface="Calibri"/>
              </a:rPr>
              <a:t>metaux</a:t>
            </a:r>
            <a:endParaRPr lang="en-US" dirty="0" err="1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AA18497-DDA4-3054-1016-312B6D3A601E}"/>
              </a:ext>
            </a:extLst>
          </p:cNvPr>
          <p:cNvSpPr txBox="1"/>
          <p:nvPr/>
        </p:nvSpPr>
        <p:spPr>
          <a:xfrm>
            <a:off x="3334298" y="1079239"/>
            <a:ext cx="1079864" cy="38370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 err="1">
                <a:ea typeface="Calibri"/>
                <a:cs typeface="Calibri"/>
              </a:rPr>
              <a:t>métaux</a:t>
            </a:r>
            <a:endParaRPr lang="en-US" dirty="0" err="1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503CC57-66A1-E8FF-AC58-A8B87C196622}"/>
              </a:ext>
            </a:extLst>
          </p:cNvPr>
          <p:cNvSpPr txBox="1"/>
          <p:nvPr/>
        </p:nvSpPr>
        <p:spPr>
          <a:xfrm>
            <a:off x="762000" y="6062870"/>
            <a:ext cx="1258956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 err="1">
                <a:ea typeface="Calibri"/>
                <a:cs typeface="Calibri"/>
              </a:rPr>
              <a:t>alcalin</a:t>
            </a:r>
            <a:endParaRPr lang="en-US" dirty="0" err="1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36F6288-CF4C-14E0-C5C0-742D9E60E2A8}"/>
              </a:ext>
            </a:extLst>
          </p:cNvPr>
          <p:cNvSpPr txBox="1"/>
          <p:nvPr/>
        </p:nvSpPr>
        <p:spPr>
          <a:xfrm>
            <a:off x="2932043" y="5963477"/>
            <a:ext cx="1639956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>
                <a:ea typeface="Calibri"/>
                <a:cs typeface="Calibri"/>
              </a:rPr>
              <a:t>Alino-</a:t>
            </a:r>
            <a:r>
              <a:rPr lang="en-US" dirty="0" err="1">
                <a:ea typeface="Calibri"/>
                <a:cs typeface="Calibri"/>
              </a:rPr>
              <a:t>terreux</a:t>
            </a:r>
            <a:endParaRPr lang="en-US" dirty="0" err="1"/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230</cp:revision>
  <dcterms:created xsi:type="dcterms:W3CDTF">2024-01-18T20:07:57Z</dcterms:created>
  <dcterms:modified xsi:type="dcterms:W3CDTF">2024-01-19T14:37:08Z</dcterms:modified>
</cp:coreProperties>
</file>