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028E3-649B-4DD6-B63E-D0C86E4D286D}" v="638" dt="2023-12-01T17:04:5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Mollie Pelletier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F498E-1206-9D8A-AB03-4ED5B91E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Syphilis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0FFC-B37C-A902-04F4-1D4FECC1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Google Sans"/>
              </a:rPr>
              <a:t>Treponema pallidum </a:t>
            </a:r>
            <a:r>
              <a:rPr lang="en-US" sz="2000" dirty="0" err="1">
                <a:latin typeface="Google Sans"/>
              </a:rPr>
              <a:t>subsp</a:t>
            </a:r>
            <a:r>
              <a:rPr lang="en-US" sz="2000" dirty="0">
                <a:latin typeface="Google Sans"/>
              </a:rPr>
              <a:t> pallidum</a:t>
            </a:r>
          </a:p>
          <a:p>
            <a:r>
              <a:rPr lang="en-US" sz="2000" dirty="0">
                <a:latin typeface="Google Sans"/>
              </a:rPr>
              <a:t>Transmission: </a:t>
            </a:r>
            <a:r>
              <a:rPr lang="en-US" sz="2000" dirty="0" err="1">
                <a:latin typeface="Google Sans"/>
              </a:rPr>
              <a:t>realtion</a:t>
            </a:r>
            <a:r>
              <a:rPr lang="en-US" sz="2000" dirty="0">
                <a:latin typeface="Google Sans"/>
              </a:rPr>
              <a:t> </a:t>
            </a:r>
            <a:r>
              <a:rPr lang="en-US" sz="2000" dirty="0" err="1">
                <a:latin typeface="Google Sans"/>
              </a:rPr>
              <a:t>sexuelle</a:t>
            </a:r>
          </a:p>
          <a:p>
            <a:r>
              <a:rPr lang="en-US" sz="2000" dirty="0">
                <a:latin typeface="Google Sans"/>
              </a:rPr>
              <a:t>Classification: </a:t>
            </a:r>
            <a:r>
              <a:rPr lang="en-US" sz="2000" dirty="0" err="1">
                <a:latin typeface="Google Sans"/>
              </a:rPr>
              <a:t>bactérie</a:t>
            </a:r>
          </a:p>
        </p:txBody>
      </p:sp>
      <p:pic>
        <p:nvPicPr>
          <p:cNvPr id="4" name="Picture 3" descr="La syphilis, une IST très contagieuse - A la une - Destination Santé">
            <a:extLst>
              <a:ext uri="{FF2B5EF4-FFF2-40B4-BE49-F238E27FC236}">
                <a16:creationId xmlns:a16="http://schemas.microsoft.com/office/drawing/2014/main" id="{673B6B55-9BC3-A8B2-4B36-BD3E32C5D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4" r="2592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227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70672-5FB0-3A90-18AF-6A9EE1A8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Morpions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4DEC-43DE-FEE4-83AB-33DA4561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cs typeface="Calibri"/>
              </a:rPr>
              <a:t>Poux de pubis</a:t>
            </a:r>
          </a:p>
          <a:p>
            <a:r>
              <a:rPr lang="en-US" sz="2200" b="1" err="1">
                <a:cs typeface="Calibri"/>
              </a:rPr>
              <a:t>Phtirus</a:t>
            </a:r>
            <a:r>
              <a:rPr lang="en-US" sz="2200" b="1" dirty="0">
                <a:cs typeface="Calibri"/>
              </a:rPr>
              <a:t> Pubis</a:t>
            </a:r>
          </a:p>
          <a:p>
            <a:r>
              <a:rPr lang="en-US" sz="2200" b="1" dirty="0">
                <a:cs typeface="Calibri"/>
              </a:rPr>
              <a:t>Transmission: relation </a:t>
            </a:r>
            <a:r>
              <a:rPr lang="en-US" sz="2200" b="1" err="1">
                <a:cs typeface="Calibri"/>
              </a:rPr>
              <a:t>sexuelle</a:t>
            </a:r>
            <a:endParaRPr lang="en-US" sz="2200" b="1">
              <a:cs typeface="Calibri"/>
            </a:endParaRPr>
          </a:p>
          <a:p>
            <a:r>
              <a:rPr lang="en-US" sz="2200" b="1" dirty="0">
                <a:cs typeface="Calibri"/>
              </a:rPr>
              <a:t>Classification: parasite</a:t>
            </a:r>
          </a:p>
          <a:p>
            <a:r>
              <a:rPr lang="en-US" sz="2200" b="1" dirty="0">
                <a:cs typeface="Calibri"/>
              </a:rPr>
              <a:t>Traitement: shampooing</a:t>
            </a:r>
          </a:p>
        </p:txBody>
      </p:sp>
      <p:pic>
        <p:nvPicPr>
          <p:cNvPr id="4" name="Picture 3" descr="Pou du pubis — Wikipédia">
            <a:extLst>
              <a:ext uri="{FF2B5EF4-FFF2-40B4-BE49-F238E27FC236}">
                <a16:creationId xmlns:a16="http://schemas.microsoft.com/office/drawing/2014/main" id="{EA18ECCE-9A7A-1DBE-53B8-AF3C0DDB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3" r="1481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504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DEBD6-88E9-991C-BFF5-465F99C0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vpH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DBEC2-0311-D2F9-DF72-35CF79DA8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cs typeface="Calibri"/>
              </a:rPr>
              <a:t>Virus </a:t>
            </a:r>
            <a:r>
              <a:rPr lang="en-US" sz="2000" b="1" err="1">
                <a:cs typeface="Calibri"/>
              </a:rPr>
              <a:t>papillome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err="1">
                <a:cs typeface="Calibri"/>
              </a:rPr>
              <a:t>humain</a:t>
            </a:r>
            <a:endParaRPr lang="en-US" sz="2000" b="1">
              <a:cs typeface="Calibri"/>
            </a:endParaRPr>
          </a:p>
          <a:p>
            <a:r>
              <a:rPr lang="en-US" sz="2000" b="1" dirty="0">
                <a:cs typeface="Calibri"/>
              </a:rPr>
              <a:t>Human Papillomavirus</a:t>
            </a:r>
          </a:p>
          <a:p>
            <a:r>
              <a:rPr lang="en-US" sz="2000" b="1" dirty="0">
                <a:cs typeface="Calibri"/>
              </a:rPr>
              <a:t>Transmission Relation </a:t>
            </a:r>
            <a:r>
              <a:rPr lang="en-US" sz="2000" b="1" err="1">
                <a:cs typeface="Calibri"/>
              </a:rPr>
              <a:t>sexuelle</a:t>
            </a:r>
            <a:endParaRPr lang="en-US" sz="2000" b="1">
              <a:cs typeface="Calibri"/>
            </a:endParaRPr>
          </a:p>
          <a:p>
            <a:r>
              <a:rPr lang="en-US" sz="2000" b="1" err="1">
                <a:cs typeface="Calibri"/>
              </a:rPr>
              <a:t>Classification:virus</a:t>
            </a:r>
            <a:endParaRPr lang="en-US" sz="2000" b="1">
              <a:cs typeface="Calibri"/>
            </a:endParaRPr>
          </a:p>
          <a:p>
            <a:r>
              <a:rPr lang="en-US" sz="2000" b="1" dirty="0">
                <a:cs typeface="Calibri"/>
              </a:rPr>
              <a:t>Traitement: </a:t>
            </a:r>
            <a:r>
              <a:rPr lang="en-US" sz="2000" b="1" err="1">
                <a:cs typeface="Calibri"/>
              </a:rPr>
              <a:t>vaccin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err="1">
                <a:cs typeface="Calibri"/>
              </a:rPr>
              <a:t>ou</a:t>
            </a:r>
            <a:r>
              <a:rPr lang="en-US" sz="2000" b="1" dirty="0">
                <a:cs typeface="Calibri"/>
              </a:rPr>
              <a:t> laser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Les maladies causées par le virus du papillome humain">
            <a:extLst>
              <a:ext uri="{FF2B5EF4-FFF2-40B4-BE49-F238E27FC236}">
                <a16:creationId xmlns:a16="http://schemas.microsoft.com/office/drawing/2014/main" id="{AC88C69B-5754-A031-DC8B-7A4AA9E9F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2" r="97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675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D0DC5-BEF1-6976-3ACE-54D2866E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Herpès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A12D-CE60-EA0F-1C90-F48B40B9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cs typeface="Calibri"/>
              </a:rPr>
              <a:t>Feu </a:t>
            </a:r>
            <a:r>
              <a:rPr lang="en-US" sz="2200" b="1" err="1">
                <a:cs typeface="Calibri"/>
              </a:rPr>
              <a:t>sauvage</a:t>
            </a:r>
            <a:endParaRPr lang="en-US" sz="2200" b="1">
              <a:cs typeface="Calibri"/>
            </a:endParaRPr>
          </a:p>
          <a:p>
            <a:r>
              <a:rPr lang="en-US" sz="2200" b="1" dirty="0">
                <a:cs typeface="Calibri"/>
              </a:rPr>
              <a:t>Herpes simplex</a:t>
            </a:r>
          </a:p>
          <a:p>
            <a:r>
              <a:rPr lang="en-US" sz="2200" b="1" dirty="0">
                <a:cs typeface="Calibri"/>
              </a:rPr>
              <a:t>Transmission: Relation </a:t>
            </a:r>
            <a:r>
              <a:rPr lang="en-US" sz="2200" b="1" dirty="0" err="1">
                <a:cs typeface="Calibri"/>
              </a:rPr>
              <a:t>sexuelle</a:t>
            </a:r>
            <a:endParaRPr lang="en-US" sz="2200" b="1" err="1">
              <a:cs typeface="Calibri"/>
            </a:endParaRPr>
          </a:p>
          <a:p>
            <a:r>
              <a:rPr lang="en-US" sz="2200" b="1" dirty="0">
                <a:cs typeface="Calibri"/>
              </a:rPr>
              <a:t>Classification: virus</a:t>
            </a:r>
          </a:p>
          <a:p>
            <a:r>
              <a:rPr lang="en-US" sz="2200" b="1" dirty="0">
                <a:cs typeface="Calibri"/>
              </a:rPr>
              <a:t>Traitement: crème</a:t>
            </a:r>
          </a:p>
        </p:txBody>
      </p:sp>
      <p:pic>
        <p:nvPicPr>
          <p:cNvPr id="4" name="Picture 3" descr="L'herpès du visage - Doctissimo">
            <a:extLst>
              <a:ext uri="{FF2B5EF4-FFF2-40B4-BE49-F238E27FC236}">
                <a16:creationId xmlns:a16="http://schemas.microsoft.com/office/drawing/2014/main" id="{54BB7B59-3AD8-5FF0-337D-D66C8E690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9" r="330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090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150B-094B-A731-6894-097FF3E7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Vaginite à levure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6028-7192-93CB-E9DA-16D9A0A9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200" b="1" dirty="0" err="1">
                <a:cs typeface="Calibri"/>
              </a:rPr>
              <a:t>Tricomonas</a:t>
            </a:r>
            <a:r>
              <a:rPr lang="en-US" sz="2200" b="1" dirty="0">
                <a:cs typeface="Calibri"/>
              </a:rPr>
              <a:t> Vaginalis</a:t>
            </a:r>
            <a:endParaRPr lang="en-US" b="1" dirty="0">
              <a:cs typeface="Calibri" panose="020F0502020204030204"/>
            </a:endParaRPr>
          </a:p>
          <a:p>
            <a:r>
              <a:rPr lang="en-US" sz="2200" b="1" dirty="0">
                <a:cs typeface="Calibri"/>
              </a:rPr>
              <a:t> relation </a:t>
            </a:r>
            <a:r>
              <a:rPr lang="en-US" sz="2200" b="1" dirty="0" err="1">
                <a:cs typeface="Calibri"/>
              </a:rPr>
              <a:t>sexuelle</a:t>
            </a:r>
            <a:endParaRPr lang="en-US" sz="2200" b="1" dirty="0">
              <a:cs typeface="Calibri"/>
            </a:endParaRPr>
          </a:p>
          <a:p>
            <a:r>
              <a:rPr lang="en-US" sz="2200" b="1" dirty="0">
                <a:cs typeface="Calibri"/>
              </a:rPr>
              <a:t>Classification: </a:t>
            </a:r>
            <a:r>
              <a:rPr lang="en-US" sz="2200" b="1" dirty="0" err="1">
                <a:cs typeface="Calibri"/>
              </a:rPr>
              <a:t>protiste</a:t>
            </a:r>
            <a:endParaRPr lang="en-US" sz="2200" b="1" dirty="0">
              <a:cs typeface="Calibri"/>
            </a:endParaRPr>
          </a:p>
          <a:p>
            <a:r>
              <a:rPr lang="en-US" sz="2200" b="1" dirty="0">
                <a:cs typeface="Calibri"/>
              </a:rPr>
              <a:t>Traitement: crème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Revue générale des vaginites - Gynécologie et obstétrique - Édition  professionnelle du Manuel MSD">
            <a:extLst>
              <a:ext uri="{FF2B5EF4-FFF2-40B4-BE49-F238E27FC236}">
                <a16:creationId xmlns:a16="http://schemas.microsoft.com/office/drawing/2014/main" id="{21F08950-F1D6-62D9-C548-0511B8B01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2" r="930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04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C9C63-7AA9-5ABC-1CAA-5429FEB0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Hépatite B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58A4-C4E9-C987-E841-3F03F538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err="1">
                <a:cs typeface="Calibri"/>
              </a:rPr>
              <a:t>Jaunisse</a:t>
            </a:r>
            <a:endParaRPr lang="en-US" sz="2200" b="1">
              <a:cs typeface="Calibri"/>
            </a:endParaRPr>
          </a:p>
          <a:p>
            <a:r>
              <a:rPr lang="en-US" sz="2200" b="1" err="1">
                <a:cs typeface="Calibri"/>
              </a:rPr>
              <a:t>VhB</a:t>
            </a:r>
            <a:endParaRPr lang="en-US" sz="2200" b="1">
              <a:cs typeface="Calibri"/>
            </a:endParaRPr>
          </a:p>
          <a:p>
            <a:r>
              <a:rPr lang="en-US" sz="2200" b="1" dirty="0">
                <a:cs typeface="Calibri"/>
              </a:rPr>
              <a:t>Transmission: relation </a:t>
            </a:r>
            <a:r>
              <a:rPr lang="en-US" sz="2200" b="1" err="1">
                <a:cs typeface="Calibri"/>
              </a:rPr>
              <a:t>sexuelle</a:t>
            </a:r>
            <a:endParaRPr lang="en-US" sz="2200" b="1">
              <a:cs typeface="Calibri"/>
            </a:endParaRPr>
          </a:p>
          <a:p>
            <a:r>
              <a:rPr lang="en-US" sz="2200" b="1" dirty="0">
                <a:cs typeface="Calibri"/>
              </a:rPr>
              <a:t>Classification: virus</a:t>
            </a:r>
          </a:p>
          <a:p>
            <a:r>
              <a:rPr lang="en-US" sz="2200" b="1" dirty="0">
                <a:cs typeface="Calibri"/>
              </a:rPr>
              <a:t>Traitement: </a:t>
            </a:r>
            <a:r>
              <a:rPr lang="en-US" sz="2200" b="1" err="1">
                <a:cs typeface="Calibri"/>
              </a:rPr>
              <a:t>vaccin</a:t>
            </a:r>
            <a:endParaRPr lang="en-US" sz="2200" b="1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Hépatite B : symptômes, vaccin, cause, quel traitement ?">
            <a:extLst>
              <a:ext uri="{FF2B5EF4-FFF2-40B4-BE49-F238E27FC236}">
                <a16:creationId xmlns:a16="http://schemas.microsoft.com/office/drawing/2014/main" id="{98680D22-9C18-3E68-D7B0-61759A7B9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1" r="115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6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3D6BC-0E8D-9AC1-8D1B-7622C4ED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VIH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4D08-C417-1900-AEC4-99D82804F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cs typeface="Calibri"/>
              </a:rPr>
              <a:t>Sida</a:t>
            </a:r>
          </a:p>
          <a:p>
            <a:r>
              <a:rPr lang="en-US" sz="2200" b="1" dirty="0">
                <a:cs typeface="Calibri"/>
              </a:rPr>
              <a:t>HIV</a:t>
            </a:r>
          </a:p>
          <a:p>
            <a:r>
              <a:rPr lang="en-US" sz="2200" b="1" dirty="0">
                <a:cs typeface="Calibri"/>
              </a:rPr>
              <a:t>Transmission: relation </a:t>
            </a:r>
            <a:r>
              <a:rPr lang="en-US" sz="2200" b="1" err="1">
                <a:cs typeface="Calibri"/>
              </a:rPr>
              <a:t>sexuelle</a:t>
            </a:r>
            <a:endParaRPr lang="en-US" sz="2200" b="1">
              <a:cs typeface="Calibri"/>
            </a:endParaRPr>
          </a:p>
          <a:p>
            <a:r>
              <a:rPr lang="en-US" sz="2200" b="1" dirty="0">
                <a:cs typeface="Calibri"/>
              </a:rPr>
              <a:t>Classification: virus</a:t>
            </a:r>
          </a:p>
          <a:p>
            <a:r>
              <a:rPr lang="en-US" sz="2200" b="1" dirty="0">
                <a:cs typeface="Calibri"/>
              </a:rPr>
              <a:t>Traitement: 3 </a:t>
            </a:r>
            <a:r>
              <a:rPr lang="en-US" sz="2200" b="1" err="1">
                <a:cs typeface="Calibri"/>
              </a:rPr>
              <a:t>trithérapie</a:t>
            </a:r>
            <a:endParaRPr lang="en-US" sz="2200" b="1">
              <a:cs typeface="Calibri"/>
            </a:endParaRPr>
          </a:p>
        </p:txBody>
      </p:sp>
      <p:pic>
        <p:nvPicPr>
          <p:cNvPr id="4" name="Picture 3" descr="Les malades du sida menacés par une forme grave de variole du singe - Le  Spécialiste">
            <a:extLst>
              <a:ext uri="{FF2B5EF4-FFF2-40B4-BE49-F238E27FC236}">
                <a16:creationId xmlns:a16="http://schemas.microsoft.com/office/drawing/2014/main" id="{97E23E34-8E2E-2059-925F-CC7F4C6B4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6" r="756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709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EDA17-F5BA-6215-8604-427D35AB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Chlamydia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CFE7-DEF9-BDFC-F269-90FC7AEB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Chlamydia trachomatis</a:t>
            </a:r>
          </a:p>
          <a:p>
            <a:r>
              <a:rPr lang="en-US" sz="2000">
                <a:cs typeface="Calibri"/>
              </a:rPr>
              <a:t>Transmission: relation sexuelle</a:t>
            </a:r>
          </a:p>
          <a:p>
            <a:r>
              <a:rPr lang="en-US" sz="2000">
                <a:cs typeface="Calibri"/>
              </a:rPr>
              <a:t>Classification: Bactérie</a:t>
            </a:r>
          </a:p>
          <a:p>
            <a:r>
              <a:rPr lang="en-US" sz="2000">
                <a:cs typeface="Calibri"/>
              </a:rPr>
              <a:t>Traitement: antibiotique</a:t>
            </a:r>
          </a:p>
        </p:txBody>
      </p:sp>
      <p:pic>
        <p:nvPicPr>
          <p:cNvPr id="4" name="Picture 3" descr="Chlamydia Infections | Chlamydia | Chlamydia Symptoms | MedlinePlus">
            <a:extLst>
              <a:ext uri="{FF2B5EF4-FFF2-40B4-BE49-F238E27FC236}">
                <a16:creationId xmlns:a16="http://schemas.microsoft.com/office/drawing/2014/main" id="{26DB3233-9C88-B5ED-6DEF-4618C8609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6" r="2359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101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ED51F-5FE0-12BB-241D-6F6EBFCF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Gonorhée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59C3-C450-F708-DE75-86739452C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Chaude pisse</a:t>
            </a:r>
          </a:p>
          <a:p>
            <a:r>
              <a:rPr lang="en-US" sz="2200">
                <a:cs typeface="Calibri"/>
              </a:rPr>
              <a:t>Neisseria gonorrhoeae</a:t>
            </a:r>
          </a:p>
          <a:p>
            <a:r>
              <a:rPr lang="en-US" sz="2200">
                <a:cs typeface="Calibri"/>
              </a:rPr>
              <a:t>Transmission: relation sexuelle</a:t>
            </a:r>
          </a:p>
          <a:p>
            <a:r>
              <a:rPr lang="en-US" sz="2200">
                <a:cs typeface="Calibri"/>
              </a:rPr>
              <a:t>Classification: bactérie</a:t>
            </a:r>
          </a:p>
          <a:p>
            <a:r>
              <a:rPr lang="en-US" sz="2200">
                <a:cs typeface="Calibri"/>
              </a:rPr>
              <a:t>Traitement: antibiotique</a:t>
            </a:r>
          </a:p>
        </p:txBody>
      </p:sp>
      <p:pic>
        <p:nvPicPr>
          <p:cNvPr id="4" name="Picture 3" descr="La gonorrhée (également appelée blennorragie ou chaude-pisse) - MMT">
            <a:extLst>
              <a:ext uri="{FF2B5EF4-FFF2-40B4-BE49-F238E27FC236}">
                <a16:creationId xmlns:a16="http://schemas.microsoft.com/office/drawing/2014/main" id="{758E5720-19DE-5FC7-18B0-113AABD4B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7" r="734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993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Morpions</vt:lpstr>
      <vt:lpstr>vpH</vt:lpstr>
      <vt:lpstr>Herpès</vt:lpstr>
      <vt:lpstr>Vaginite à levure</vt:lpstr>
      <vt:lpstr>Hépatite B</vt:lpstr>
      <vt:lpstr>VIH</vt:lpstr>
      <vt:lpstr>Chlamydia</vt:lpstr>
      <vt:lpstr>Gonorhée</vt:lpstr>
      <vt:lpstr>Syphilis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/>
  <cp:lastModifiedBy/>
  <cp:revision>172</cp:revision>
  <dcterms:created xsi:type="dcterms:W3CDTF">2023-11-30T20:10:07Z</dcterms:created>
  <dcterms:modified xsi:type="dcterms:W3CDTF">2024-01-19T14:47:11Z</dcterms:modified>
</cp:coreProperties>
</file>