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1" r:id="rId5"/>
    <p:sldId id="265" r:id="rId6"/>
    <p:sldId id="262" r:id="rId7"/>
    <p:sldId id="266" r:id="rId8"/>
    <p:sldId id="263" r:id="rId9"/>
    <p:sldId id="267" r:id="rId10"/>
    <p:sldId id="264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CDD07E-5336-805F-D284-80DE95076759}" v="684" dt="2024-04-05T13:50:43.8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omprendre : le système solaire | National Geographic">
            <a:extLst>
              <a:ext uri="{FF2B5EF4-FFF2-40B4-BE49-F238E27FC236}">
                <a16:creationId xmlns:a16="http://schemas.microsoft.com/office/drawing/2014/main" id="{8788B271-E593-745D-744F-FBE8818263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6553" b="18696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Planet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398BDD-13CA-28AB-0530-E51617783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5400">
                <a:ea typeface="+mj-lt"/>
                <a:cs typeface="+mj-lt"/>
              </a:rPr>
              <a:t>Question 5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D3A32-E862-DFE0-711D-3DB0CDB5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CA" sz="2200"/>
              <a:t>Qu'est est petit rond et qui turne autour du Soleil</a:t>
            </a:r>
            <a:endParaRPr lang="en-US" sz="2200"/>
          </a:p>
          <a:p>
            <a:pPr marL="514350" indent="-514350">
              <a:buAutoNum type="alphaLcParenR"/>
            </a:pPr>
            <a:r>
              <a:rPr lang="fr-CA" sz="2200"/>
              <a:t>Comète</a:t>
            </a:r>
          </a:p>
          <a:p>
            <a:pPr marL="514350" indent="-514350">
              <a:buAutoNum type="alphaLcParenR"/>
            </a:pPr>
            <a:r>
              <a:rPr lang="fr-CA" sz="2200"/>
              <a:t>Astéroïde</a:t>
            </a:r>
          </a:p>
          <a:p>
            <a:pPr marL="514350" indent="-514350">
              <a:buAutoNum type="alphaLcParenR"/>
            </a:pPr>
            <a:r>
              <a:rPr lang="fr-CA" sz="2200"/>
              <a:t>Satélite</a:t>
            </a:r>
          </a:p>
          <a:p>
            <a:pPr marL="514350" indent="-514350">
              <a:buAutoNum type="alphaLcParenR"/>
            </a:pP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3939788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4E00A6-B5C4-5651-55CE-AFB486DBE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5400"/>
              <a:t>Rep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F3C09-54DB-5F59-FFD6-701A65E27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lphaLcParenR"/>
            </a:pPr>
            <a:r>
              <a:rPr lang="fr-CA" sz="2200">
                <a:latin typeface="Arial"/>
                <a:cs typeface="Arial"/>
              </a:rPr>
              <a:t>Comète</a:t>
            </a:r>
            <a:endParaRPr lang="en-US" sz="2200">
              <a:latin typeface="Arial"/>
              <a:cs typeface="Arial"/>
            </a:endParaRPr>
          </a:p>
        </p:txBody>
      </p:sp>
      <p:pic>
        <p:nvPicPr>
          <p:cNvPr id="4" name="Picture 3" descr="Comment expliquer que les comètes sont déviées lorsqu'elles approchent de  Soleil ? - L'Etoile des Enfants">
            <a:extLst>
              <a:ext uri="{FF2B5EF4-FFF2-40B4-BE49-F238E27FC236}">
                <a16:creationId xmlns:a16="http://schemas.microsoft.com/office/drawing/2014/main" id="{4C605C81-C245-286A-E481-EA9C1C6DE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366514"/>
            <a:ext cx="6903720" cy="412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705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98BDD-13CA-28AB-0530-E51617783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Question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D3A32-E862-DFE0-711D-3DB0CDB5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CA" dirty="0"/>
              <a:t>Qui a découvert la gravitation</a:t>
            </a:r>
          </a:p>
          <a:p>
            <a:pPr marL="514350" indent="-514350">
              <a:buAutoNum type="alphaLcParenR"/>
            </a:pPr>
            <a:r>
              <a:rPr lang="fr-CA" dirty="0"/>
              <a:t>Newton</a:t>
            </a:r>
          </a:p>
          <a:p>
            <a:pPr marL="514350" indent="-514350">
              <a:buAutoNum type="alphaLcParenR"/>
            </a:pPr>
            <a:r>
              <a:rPr lang="fr-CA" dirty="0"/>
              <a:t>Galilée </a:t>
            </a:r>
          </a:p>
          <a:p>
            <a:pPr marL="514350" indent="-514350">
              <a:buAutoNum type="alphaLcParenR"/>
            </a:pPr>
            <a:r>
              <a:rPr lang="fr-CA" dirty="0"/>
              <a:t>Copernic</a:t>
            </a:r>
          </a:p>
          <a:p>
            <a:pPr marL="514350" indent="-514350">
              <a:buAutoNum type="alphaL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616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saac Newton - Wikipedia">
            <a:extLst>
              <a:ext uri="{FF2B5EF4-FFF2-40B4-BE49-F238E27FC236}">
                <a16:creationId xmlns:a16="http://schemas.microsoft.com/office/drawing/2014/main" id="{23EFB06D-349A-AB38-DE72-C227EA0167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091" b="40305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4E00A6-B5C4-5651-55CE-AFB486DBE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Rep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F3C09-54DB-5F59-FFD6-701A65E27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>
                <a:solidFill>
                  <a:schemeClr val="bg1"/>
                </a:solidFill>
              </a:rPr>
              <a:t>Newton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1972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398BDD-13CA-28AB-0530-E51617783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467" y="1397120"/>
            <a:ext cx="4707671" cy="1225650"/>
          </a:xfrm>
        </p:spPr>
        <p:txBody>
          <a:bodyPr anchor="b">
            <a:normAutofit/>
          </a:bodyPr>
          <a:lstStyle/>
          <a:p>
            <a:r>
              <a:rPr lang="en-US" sz="3800">
                <a:solidFill>
                  <a:schemeClr val="bg1"/>
                </a:solidFill>
                <a:ea typeface="+mj-lt"/>
                <a:cs typeface="+mj-lt"/>
              </a:rPr>
              <a:t>Question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D3A32-E862-DFE0-711D-3DB0CDB5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467" y="2891752"/>
            <a:ext cx="4707671" cy="233451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fr-CA" sz="2000">
                <a:solidFill>
                  <a:schemeClr val="bg1"/>
                </a:solidFill>
              </a:rPr>
              <a:t>Quelle age a le Soleil</a:t>
            </a:r>
            <a:endParaRPr lang="en-US" sz="2000">
              <a:solidFill>
                <a:schemeClr val="bg1"/>
              </a:solidFill>
            </a:endParaRPr>
          </a:p>
          <a:p>
            <a:pPr marL="514350" indent="-514350">
              <a:buAutoNum type="alphaLcParenR"/>
            </a:pPr>
            <a:r>
              <a:rPr lang="fr-CA" sz="2000">
                <a:solidFill>
                  <a:schemeClr val="bg1"/>
                </a:solidFill>
              </a:rPr>
              <a:t>4,6 miliards d'années</a:t>
            </a:r>
          </a:p>
          <a:p>
            <a:pPr marL="514350" indent="-514350">
              <a:buAutoNum type="alphaLcParenR"/>
            </a:pPr>
            <a:r>
              <a:rPr lang="fr-CA" sz="2000">
                <a:solidFill>
                  <a:schemeClr val="bg1"/>
                </a:solidFill>
              </a:rPr>
              <a:t>9,2 milions d'années</a:t>
            </a:r>
          </a:p>
          <a:p>
            <a:pPr marL="514350" indent="-514350">
              <a:buAutoNum type="alphaLcParenR"/>
            </a:pPr>
            <a:r>
              <a:rPr lang="fr-CA" sz="2000">
                <a:solidFill>
                  <a:schemeClr val="bg1"/>
                </a:solidFill>
              </a:rPr>
              <a:t>9,2 miliards d'années</a:t>
            </a:r>
          </a:p>
          <a:p>
            <a:pPr marL="514350" indent="-514350">
              <a:buAutoNum type="alphaLcParenR"/>
            </a:pP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4" name="Picture 3" descr="Soleil : composition, observation, tout savoir sur notre étoile">
            <a:extLst>
              <a:ext uri="{FF2B5EF4-FFF2-40B4-BE49-F238E27FC236}">
                <a16:creationId xmlns:a16="http://schemas.microsoft.com/office/drawing/2014/main" id="{F894B978-A486-EEFB-6211-69E37D2333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63" r="16863" b="1"/>
          <a:stretch/>
        </p:blipFill>
        <p:spPr>
          <a:xfrm>
            <a:off x="6735467" y="977900"/>
            <a:ext cx="5037433" cy="4826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1F2F60-14E3-4196-B7CE-175E46F04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596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25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E00A6-B5C4-5651-55CE-AFB486DBE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F3C09-54DB-5F59-FFD6-701A65E27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lphaLcParenR"/>
            </a:pPr>
            <a:r>
              <a:rPr lang="fr-CA" dirty="0">
                <a:latin typeface="Arial"/>
                <a:cs typeface="Arial"/>
              </a:rPr>
              <a:t>4,6 </a:t>
            </a:r>
            <a:r>
              <a:rPr lang="fr-CA" dirty="0" err="1">
                <a:latin typeface="Arial"/>
                <a:cs typeface="Arial"/>
              </a:rPr>
              <a:t>miliards</a:t>
            </a:r>
            <a:r>
              <a:rPr lang="fr-CA" dirty="0">
                <a:latin typeface="Arial"/>
                <a:cs typeface="Arial"/>
              </a:rPr>
              <a:t> d'années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4" name="Picture 3" descr="Soleil — Wikipédia">
            <a:extLst>
              <a:ext uri="{FF2B5EF4-FFF2-40B4-BE49-F238E27FC236}">
                <a16:creationId xmlns:a16="http://schemas.microsoft.com/office/drawing/2014/main" id="{D17C9EE7-8D13-1A6B-23AC-2DB551729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6" y="3874580"/>
            <a:ext cx="12189123" cy="297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539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398BDD-13CA-28AB-0530-E51617783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467" y="1397120"/>
            <a:ext cx="4707671" cy="1225650"/>
          </a:xfrm>
        </p:spPr>
        <p:txBody>
          <a:bodyPr anchor="b">
            <a:normAutofit/>
          </a:bodyPr>
          <a:lstStyle/>
          <a:p>
            <a:r>
              <a:rPr lang="en-US" sz="3800">
                <a:solidFill>
                  <a:schemeClr val="bg1"/>
                </a:solidFill>
                <a:ea typeface="+mj-lt"/>
                <a:cs typeface="+mj-lt"/>
              </a:rPr>
              <a:t>Question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D3A32-E862-DFE0-711D-3DB0CDB5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467" y="2891752"/>
            <a:ext cx="4707671" cy="233451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fr-CA" sz="2000">
                <a:solidFill>
                  <a:schemeClr val="bg1"/>
                </a:solidFill>
              </a:rPr>
              <a:t>Quelle est la température de Saturne</a:t>
            </a:r>
            <a:endParaRPr lang="en-US" sz="2000">
              <a:solidFill>
                <a:schemeClr val="bg1"/>
              </a:solidFill>
            </a:endParaRPr>
          </a:p>
          <a:p>
            <a:pPr marL="514350" indent="-514350">
              <a:buAutoNum type="alphaLcParenR"/>
            </a:pPr>
            <a:r>
              <a:rPr lang="fr-CA" sz="2000">
                <a:solidFill>
                  <a:schemeClr val="bg1"/>
                </a:solidFill>
              </a:rPr>
              <a:t>-140</a:t>
            </a:r>
          </a:p>
          <a:p>
            <a:pPr marL="514350" indent="-514350">
              <a:buAutoNum type="alphaLcParenR"/>
            </a:pPr>
            <a:r>
              <a:rPr lang="fr-CA" sz="2000">
                <a:solidFill>
                  <a:schemeClr val="bg1"/>
                </a:solidFill>
              </a:rPr>
              <a:t>140</a:t>
            </a:r>
          </a:p>
          <a:p>
            <a:pPr marL="514350" indent="-514350">
              <a:buAutoNum type="alphaLcParenR"/>
            </a:pPr>
            <a:r>
              <a:rPr lang="fr-CA" sz="2000">
                <a:solidFill>
                  <a:schemeClr val="bg1"/>
                </a:solidFill>
              </a:rPr>
              <a:t>-80</a:t>
            </a:r>
          </a:p>
          <a:p>
            <a:pPr marL="514350" indent="-514350">
              <a:buAutoNum type="alphaLcParenR"/>
            </a:pP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1F2F60-14E3-4196-B7CE-175E46F04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596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35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4E00A6-B5C4-5651-55CE-AFB486DBE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467" y="1397120"/>
            <a:ext cx="4707671" cy="1225650"/>
          </a:xfrm>
        </p:spPr>
        <p:txBody>
          <a:bodyPr anchor="b">
            <a:normAutofit/>
          </a:bodyPr>
          <a:lstStyle/>
          <a:p>
            <a:r>
              <a:rPr lang="en-US" sz="3800">
                <a:solidFill>
                  <a:schemeClr val="bg1"/>
                </a:solidFill>
              </a:rPr>
              <a:t>Rep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F3C09-54DB-5F59-FFD6-701A65E27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467" y="2891752"/>
            <a:ext cx="4707671" cy="2334517"/>
          </a:xfrm>
        </p:spPr>
        <p:txBody>
          <a:bodyPr vert="horz" lIns="91440" tIns="45720" rIns="91440" bIns="45720" rtlCol="0">
            <a:normAutofit/>
          </a:bodyPr>
          <a:lstStyle/>
          <a:p>
            <a:pPr marL="514350" indent="-514350">
              <a:buAutoNum type="alphaLcParenR"/>
            </a:pPr>
            <a:r>
              <a:rPr lang="fr-CA" sz="2000">
                <a:solidFill>
                  <a:schemeClr val="bg1"/>
                </a:solidFill>
                <a:latin typeface="Arial"/>
                <a:cs typeface="Arial"/>
              </a:rPr>
              <a:t>-</a:t>
            </a:r>
            <a:r>
              <a:rPr lang="fr-CA" sz="2000">
                <a:solidFill>
                  <a:schemeClr val="bg1"/>
                </a:solidFill>
                <a:ea typeface="+mn-lt"/>
                <a:cs typeface="+mn-lt"/>
              </a:rPr>
              <a:t>140</a:t>
            </a:r>
            <a:endParaRPr lang="en-US" sz="200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4" name="Picture 3" descr="Espace. Quelles sont ces mystérieuses taches sur les anneaux de Saturne ?">
            <a:extLst>
              <a:ext uri="{FF2B5EF4-FFF2-40B4-BE49-F238E27FC236}">
                <a16:creationId xmlns:a16="http://schemas.microsoft.com/office/drawing/2014/main" id="{BBC45BE9-2CB6-A8DD-D4D2-5AFACD1B4D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14" r="23296"/>
          <a:stretch/>
        </p:blipFill>
        <p:spPr>
          <a:xfrm>
            <a:off x="6735467" y="977900"/>
            <a:ext cx="5037433" cy="4826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1F2F60-14E3-4196-B7CE-175E46F04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596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15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98BDD-13CA-28AB-0530-E51617783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Question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D3A32-E862-DFE0-711D-3DB0CDB5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CA" dirty="0"/>
              <a:t>Qu'est-ce qui a une </a:t>
            </a:r>
            <a:r>
              <a:rPr lang="fr-CA" dirty="0" err="1"/>
              <a:t>températre</a:t>
            </a:r>
            <a:r>
              <a:rPr lang="fr-CA" dirty="0"/>
              <a:t> de 127°c le jour et -173°c la nuit?</a:t>
            </a:r>
            <a:endParaRPr lang="en-US" dirty="0"/>
          </a:p>
          <a:p>
            <a:pPr marL="514350" indent="-514350">
              <a:buAutoNum type="alphaLcParenR"/>
            </a:pPr>
            <a:r>
              <a:rPr lang="fr-CA" dirty="0"/>
              <a:t>Notre Lune</a:t>
            </a:r>
          </a:p>
          <a:p>
            <a:pPr marL="514350" indent="-514350">
              <a:buAutoNum type="alphaLcParenR"/>
            </a:pPr>
            <a:r>
              <a:rPr lang="fr-CA" dirty="0"/>
              <a:t>Saturne</a:t>
            </a:r>
          </a:p>
          <a:p>
            <a:pPr marL="514350" indent="-514350">
              <a:buAutoNum type="alphaLcParenR"/>
            </a:pPr>
            <a:r>
              <a:rPr lang="fr-CA" dirty="0"/>
              <a:t>Jupiter</a:t>
            </a:r>
          </a:p>
          <a:p>
            <a:pPr marL="514350" indent="-514350">
              <a:buAutoNum type="alphaL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233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4E00A6-B5C4-5651-55CE-AFB486DBE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467" y="1397120"/>
            <a:ext cx="4707671" cy="1225650"/>
          </a:xfrm>
        </p:spPr>
        <p:txBody>
          <a:bodyPr anchor="b">
            <a:normAutofit/>
          </a:bodyPr>
          <a:lstStyle/>
          <a:p>
            <a:r>
              <a:rPr lang="en-US" sz="3800">
                <a:solidFill>
                  <a:schemeClr val="bg1"/>
                </a:solidFill>
              </a:rPr>
              <a:t>Rep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F3C09-54DB-5F59-FFD6-701A65E27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467" y="2891752"/>
            <a:ext cx="4707671" cy="2334517"/>
          </a:xfrm>
        </p:spPr>
        <p:txBody>
          <a:bodyPr vert="horz" lIns="91440" tIns="45720" rIns="91440" bIns="45720" rtlCol="0">
            <a:normAutofit/>
          </a:bodyPr>
          <a:lstStyle/>
          <a:p>
            <a:pPr marL="514350" indent="-514350">
              <a:buAutoNum type="alphaLcParenR"/>
            </a:pPr>
            <a:r>
              <a:rPr lang="fr-CA" sz="2000">
                <a:solidFill>
                  <a:schemeClr val="bg1"/>
                </a:solidFill>
                <a:latin typeface="Arial"/>
                <a:cs typeface="Arial"/>
              </a:rPr>
              <a:t>Notre Lune</a:t>
            </a:r>
            <a:endParaRPr lang="en-US" sz="2000">
              <a:solidFill>
                <a:schemeClr val="bg1"/>
              </a:solidFill>
              <a:latin typeface="Arial"/>
              <a:cs typeface="Arial"/>
            </a:endParaRPr>
          </a:p>
          <a:p>
            <a:pPr marL="514350" indent="-514350">
              <a:buAutoNum type="alphaLcParenR"/>
            </a:pPr>
            <a:endParaRPr lang="fr-CA" sz="200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4" name="Picture 3" descr="Lune — Wikipédia">
            <a:extLst>
              <a:ext uri="{FF2B5EF4-FFF2-40B4-BE49-F238E27FC236}">
                <a16:creationId xmlns:a16="http://schemas.microsoft.com/office/drawing/2014/main" id="{CA70869F-7FE8-F704-8510-8A70C74F5B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8" r="1" b="1"/>
          <a:stretch/>
        </p:blipFill>
        <p:spPr>
          <a:xfrm>
            <a:off x="6735467" y="977900"/>
            <a:ext cx="5037433" cy="4826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61F2F60-14E3-4196-B7CE-175E46F04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596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127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Planet</vt:lpstr>
      <vt:lpstr>Question 1</vt:lpstr>
      <vt:lpstr>Rep</vt:lpstr>
      <vt:lpstr>Question 2</vt:lpstr>
      <vt:lpstr>Rep</vt:lpstr>
      <vt:lpstr>Question 3</vt:lpstr>
      <vt:lpstr>Rep</vt:lpstr>
      <vt:lpstr>Question 4</vt:lpstr>
      <vt:lpstr>Rep</vt:lpstr>
      <vt:lpstr>Question 5</vt:lpstr>
      <vt:lpstr>Rep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 6</dc:title>
  <dc:creator/>
  <cp:lastModifiedBy/>
  <cp:revision>178</cp:revision>
  <dcterms:created xsi:type="dcterms:W3CDTF">2024-04-05T13:13:35Z</dcterms:created>
  <dcterms:modified xsi:type="dcterms:W3CDTF">2024-04-25T19:21:28Z</dcterms:modified>
</cp:coreProperties>
</file>