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0"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6" d="100"/>
          <a:sy n="86" d="100"/>
        </p:scale>
        <p:origin x="2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7578C6-43A1-4F2E-D984-0A62C419CD8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6415C5B2-5C3C-E212-7548-BE84F01EDB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637DD223-98AE-19EA-99CD-1ABA033A8694}"/>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949AA6AB-B9CC-E8E4-75A0-DA9FE36FDD2A}"/>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52F4E00A-38C4-B08D-88CA-26A5599EB70E}"/>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914075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87DEB3-AF1E-F76A-3493-F504C9A479CF}"/>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78F8176F-684E-B671-35B5-7591D928A99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09A6906F-AFDC-A8AF-314C-50D9B669B898}"/>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AE697ECC-2124-1CB5-1E42-E39D02E4F25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F9E5D6A-B50F-EA34-BEA5-F28C9440E5DE}"/>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396051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651B18E-D7B3-63BA-101D-7677DD9E1CBD}"/>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5859177E-7557-851C-B543-1EA8D54B225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D68508B2-7491-FE90-CCA4-08F1217F1488}"/>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DE857C45-224B-DDF3-332D-73A0ADC5DB05}"/>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F878E15-2349-B864-5C80-A560E1787C98}"/>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1507704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356DCF-045C-161A-F240-59842EB868FD}"/>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53F1166C-085A-C2D7-12CA-66B27EC1D48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DAC640B0-7B7F-C89B-4EF0-89735B20EA75}"/>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8E9131AA-21E3-358B-5A6B-779610633060}"/>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1F44600B-B638-2C0B-FFBC-DDD95FE8FCBD}"/>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202172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51177F-EDFF-B059-397E-836D60AB7EE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DB25BBDD-A0F8-A606-82F0-6153A88017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A71A0A4-9719-85E2-DBD9-C1E1AC29764E}"/>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A3AA3E63-EBB9-562B-C06B-21B63C3BFCFB}"/>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C5226DE-D292-6C34-229B-7A01528F328C}"/>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774173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92B8FA-29BD-62E0-B301-A1AFF04B3286}"/>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77880013-17E2-7845-00C0-992CC99A761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57402931-6FA2-3D8F-7D53-C9DE231E103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2A423CAE-86DA-8520-902C-8DF30CF93891}"/>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CE3D19C1-296B-850C-A72A-C16577DAE4CC}"/>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00D1D357-FA61-996B-3926-6F452A01D8F6}"/>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41075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2D74AA-25EA-76CE-60C5-A8E57B67C6D2}"/>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B8A422C4-1B74-8A70-7A59-76673092A9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059050A-5641-D1E3-F0AD-9DE0E89C61D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2C559D8E-B56D-74BA-AAE3-2B5344454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BEF53D7-7976-B1BD-54A6-526AABC57BE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096743DD-40E7-3CBF-E3BF-5F1B878E8F9B}"/>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8" name="Espace réservé du pied de page 7">
            <a:extLst>
              <a:ext uri="{FF2B5EF4-FFF2-40B4-BE49-F238E27FC236}">
                <a16:creationId xmlns:a16="http://schemas.microsoft.com/office/drawing/2014/main" id="{D6983B0C-3317-EE3B-9742-D69FAAA679C4}"/>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944FCF4A-C4C3-23F0-63A4-E6333C4EF4F9}"/>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369589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FDD1FF-4EFB-4787-E5DD-7E3F104B6070}"/>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73B6B659-3072-CE03-F5DC-386611B91D12}"/>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4" name="Espace réservé du pied de page 3">
            <a:extLst>
              <a:ext uri="{FF2B5EF4-FFF2-40B4-BE49-F238E27FC236}">
                <a16:creationId xmlns:a16="http://schemas.microsoft.com/office/drawing/2014/main" id="{54FF4E96-A138-17C0-B621-074F5C24F20E}"/>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7FADF67D-9BC8-4DFC-8864-8B36790756E8}"/>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2562973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1C2ECC4-6227-E971-07E9-0056C9DE3D8E}"/>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3" name="Espace réservé du pied de page 2">
            <a:extLst>
              <a:ext uri="{FF2B5EF4-FFF2-40B4-BE49-F238E27FC236}">
                <a16:creationId xmlns:a16="http://schemas.microsoft.com/office/drawing/2014/main" id="{71466019-2703-36E2-0BA9-B4ECA9925DC7}"/>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B1DEA36C-65E0-E200-2B5C-7145AABA89B5}"/>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1825371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788B55-6EE7-B915-37C6-439C2ED5818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46B9853C-C7BD-82BB-A0A2-ECC35A2763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98A945A2-A141-BB1A-EB72-5FC1E29DF1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28BA6A3-A53D-D4D6-FA39-9AFFCEE5A328}"/>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858F3B05-780D-AB65-31E6-C66DCF1B43A6}"/>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304E5E97-C41B-0057-E665-0C3D1AEFE0A9}"/>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1030857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0639C1-BC77-A608-FA86-6B85E95A85B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C470E728-8879-C609-A899-8866F716BC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5C5993CB-3A91-805E-096E-437AFC8238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38EA9C5-F8DF-B9E2-0FD5-DCD600751605}"/>
              </a:ext>
            </a:extLst>
          </p:cNvPr>
          <p:cNvSpPr>
            <a:spLocks noGrp="1"/>
          </p:cNvSpPr>
          <p:nvPr>
            <p:ph type="dt" sz="half" idx="10"/>
          </p:nvPr>
        </p:nvSpPr>
        <p:spPr/>
        <p:txBody>
          <a:bodyPr/>
          <a:lstStyle/>
          <a:p>
            <a:fld id="{4D82FD67-22A2-4654-90D1-F02322B4C422}"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D34D55A7-D6E9-BC01-C462-44B7603A5E99}"/>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C4FD7540-AF14-377F-FEED-157021BDF25A}"/>
              </a:ext>
            </a:extLst>
          </p:cNvPr>
          <p:cNvSpPr>
            <a:spLocks noGrp="1"/>
          </p:cNvSpPr>
          <p:nvPr>
            <p:ph type="sldNum" sz="quarter" idx="12"/>
          </p:nvPr>
        </p:nvSpPr>
        <p:spPr/>
        <p:txBody>
          <a:bodyPr/>
          <a:lstStyle/>
          <a:p>
            <a:fld id="{ABBDD11E-28A4-4B37-933A-860FE22274C3}" type="slidenum">
              <a:rPr lang="fr-CA" smtClean="0"/>
              <a:t>‹N°›</a:t>
            </a:fld>
            <a:endParaRPr lang="fr-CA"/>
          </a:p>
        </p:txBody>
      </p:sp>
    </p:spTree>
    <p:extLst>
      <p:ext uri="{BB962C8B-B14F-4D97-AF65-F5344CB8AC3E}">
        <p14:creationId xmlns:p14="http://schemas.microsoft.com/office/powerpoint/2010/main" val="2873560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697A4FC-F20C-32B5-30E0-E8A006720F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F9739F74-3838-E7C3-54A1-F8EDCF77E9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CECA583-70A2-BFBB-A200-3306C76523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2FD67-22A2-4654-90D1-F02322B4C422}"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6027B7A2-AE51-DFA9-C482-1D14803718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B0F0CF59-B94E-AE60-9095-6303C20A26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DD11E-28A4-4B37-933A-860FE22274C3}" type="slidenum">
              <a:rPr lang="fr-CA" smtClean="0"/>
              <a:t>‹N°›</a:t>
            </a:fld>
            <a:endParaRPr lang="fr-CA"/>
          </a:p>
        </p:txBody>
      </p:sp>
    </p:spTree>
    <p:extLst>
      <p:ext uri="{BB962C8B-B14F-4D97-AF65-F5344CB8AC3E}">
        <p14:creationId xmlns:p14="http://schemas.microsoft.com/office/powerpoint/2010/main" val="3598111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recitmst.qc.c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36B173-C1E1-33BF-8441-2315AF5E99B6}"/>
              </a:ext>
            </a:extLst>
          </p:cNvPr>
          <p:cNvSpPr>
            <a:spLocks noGrp="1"/>
          </p:cNvSpPr>
          <p:nvPr>
            <p:ph type="ctrTitle"/>
          </p:nvPr>
        </p:nvSpPr>
        <p:spPr/>
        <p:txBody>
          <a:bodyPr/>
          <a:lstStyle/>
          <a:p>
            <a:r>
              <a:rPr lang="fr-CA" dirty="0"/>
              <a:t>AQUOPS</a:t>
            </a:r>
          </a:p>
        </p:txBody>
      </p:sp>
      <p:sp>
        <p:nvSpPr>
          <p:cNvPr id="3" name="Sous-titre 2">
            <a:extLst>
              <a:ext uri="{FF2B5EF4-FFF2-40B4-BE49-F238E27FC236}">
                <a16:creationId xmlns:a16="http://schemas.microsoft.com/office/drawing/2014/main" id="{7FFBD28D-5900-E347-ED9E-96C1A45B1256}"/>
              </a:ext>
            </a:extLst>
          </p:cNvPr>
          <p:cNvSpPr>
            <a:spLocks noGrp="1"/>
          </p:cNvSpPr>
          <p:nvPr>
            <p:ph type="subTitle" idx="1"/>
          </p:nvPr>
        </p:nvSpPr>
        <p:spPr/>
        <p:txBody>
          <a:bodyPr/>
          <a:lstStyle/>
          <a:p>
            <a:r>
              <a:rPr lang="fr-CA" dirty="0"/>
              <a:t>154</a:t>
            </a:r>
          </a:p>
        </p:txBody>
      </p:sp>
    </p:spTree>
    <p:extLst>
      <p:ext uri="{BB962C8B-B14F-4D97-AF65-F5344CB8AC3E}">
        <p14:creationId xmlns:p14="http://schemas.microsoft.com/office/powerpoint/2010/main" val="3304997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1E013B-5ED1-E6EF-A147-8FADC63DEDA9}"/>
              </a:ext>
            </a:extLst>
          </p:cNvPr>
          <p:cNvSpPr>
            <a:spLocks noGrp="1"/>
          </p:cNvSpPr>
          <p:nvPr>
            <p:ph type="title"/>
          </p:nvPr>
        </p:nvSpPr>
        <p:spPr/>
        <p:txBody>
          <a:bodyPr/>
          <a:lstStyle/>
          <a:p>
            <a:endParaRPr lang="fr-CA" dirty="0"/>
          </a:p>
        </p:txBody>
      </p:sp>
      <p:sp>
        <p:nvSpPr>
          <p:cNvPr id="3" name="Espace réservé du contenu 2">
            <a:extLst>
              <a:ext uri="{FF2B5EF4-FFF2-40B4-BE49-F238E27FC236}">
                <a16:creationId xmlns:a16="http://schemas.microsoft.com/office/drawing/2014/main" id="{3F3217EA-D59F-A611-25A8-6B5C65EDCF20}"/>
              </a:ext>
            </a:extLst>
          </p:cNvPr>
          <p:cNvSpPr>
            <a:spLocks noGrp="1"/>
          </p:cNvSpPr>
          <p:nvPr>
            <p:ph idx="1"/>
          </p:nvPr>
        </p:nvSpPr>
        <p:spPr/>
        <p:txBody>
          <a:bodyPr>
            <a:normAutofit fontScale="25000" lnSpcReduction="20000"/>
          </a:bodyPr>
          <a:lstStyle/>
          <a:p>
            <a:r>
              <a:rPr lang="fr-CA" sz="9600" b="1" i="0" dirty="0">
                <a:solidFill>
                  <a:srgbClr val="4A4A4A"/>
                </a:solidFill>
                <a:effectLst/>
                <a:latin typeface="Beauchef-Bold"/>
              </a:rPr>
              <a:t>                                                     Geneviève Trudel</a:t>
            </a:r>
          </a:p>
          <a:p>
            <a:endParaRPr lang="fr-CA" sz="9600" b="1" dirty="0">
              <a:solidFill>
                <a:srgbClr val="4A4A4A"/>
              </a:solidFill>
              <a:latin typeface="Beauchef-Bold"/>
            </a:endParaRPr>
          </a:p>
          <a:p>
            <a:endParaRPr lang="fr-CA" sz="9600" b="1" i="0" dirty="0">
              <a:solidFill>
                <a:srgbClr val="4A4A4A"/>
              </a:solidFill>
              <a:effectLst/>
              <a:latin typeface="Beauchef-Bold"/>
            </a:endParaRPr>
          </a:p>
          <a:p>
            <a:pPr marL="0" indent="0">
              <a:buNone/>
            </a:pPr>
            <a:endParaRPr lang="fr-CA" sz="9600" b="1" i="0" dirty="0">
              <a:solidFill>
                <a:srgbClr val="4A4A4A"/>
              </a:solidFill>
              <a:effectLst/>
              <a:latin typeface="Beauchef-Bold"/>
            </a:endParaRPr>
          </a:p>
          <a:p>
            <a:pPr fontAlgn="base"/>
            <a:r>
              <a:rPr lang="fr-CA" sz="9600" b="1" i="0" dirty="0">
                <a:solidFill>
                  <a:srgbClr val="4A4A4A"/>
                </a:solidFill>
                <a:effectLst/>
                <a:latin typeface="Beauchef-Bold"/>
              </a:rPr>
              <a:t>Mélanie Trudel</a:t>
            </a:r>
          </a:p>
          <a:p>
            <a:pPr fontAlgn="base"/>
            <a:endParaRPr lang="fr-CA" sz="9600" b="1" dirty="0">
              <a:solidFill>
                <a:srgbClr val="4A4A4A"/>
              </a:solidFill>
              <a:latin typeface="Beauchef-Bold"/>
            </a:endParaRPr>
          </a:p>
          <a:p>
            <a:pPr fontAlgn="base"/>
            <a:endParaRPr lang="fr-CA" sz="9600" b="1" i="0" dirty="0">
              <a:solidFill>
                <a:srgbClr val="4A4A4A"/>
              </a:solidFill>
              <a:effectLst/>
              <a:latin typeface="Beauchef-Bold"/>
            </a:endParaRPr>
          </a:p>
          <a:p>
            <a:pPr fontAlgn="base"/>
            <a:endParaRPr lang="fr-CA" sz="9600" b="1" i="0" dirty="0">
              <a:solidFill>
                <a:srgbClr val="4A4A4A"/>
              </a:solidFill>
              <a:effectLst/>
              <a:latin typeface="Beauchef-Bold"/>
            </a:endParaRPr>
          </a:p>
          <a:p>
            <a:pPr marL="0" indent="0" fontAlgn="base">
              <a:buNone/>
            </a:pPr>
            <a:endParaRPr lang="fr-CA" sz="9600" b="1" dirty="0">
              <a:solidFill>
                <a:srgbClr val="4A4A4A"/>
              </a:solidFill>
              <a:latin typeface="Beauchef-Bold"/>
            </a:endParaRPr>
          </a:p>
          <a:p>
            <a:pPr marL="0" indent="0" fontAlgn="base">
              <a:buNone/>
            </a:pPr>
            <a:endParaRPr lang="fr-CA" sz="9600" b="1" i="0" dirty="0">
              <a:solidFill>
                <a:srgbClr val="4A4A4A"/>
              </a:solidFill>
              <a:effectLst/>
              <a:latin typeface="Beauchef-Bold"/>
            </a:endParaRPr>
          </a:p>
          <a:p>
            <a:pPr fontAlgn="base"/>
            <a:r>
              <a:rPr lang="fr-CA" sz="9600" b="1" i="0" dirty="0">
                <a:solidFill>
                  <a:srgbClr val="4A4A4A"/>
                </a:solidFill>
                <a:effectLst/>
                <a:latin typeface="Beauchef-Bold"/>
              </a:rPr>
              <a:t>Johanne Proulx</a:t>
            </a:r>
          </a:p>
          <a:p>
            <a:pPr fontAlgn="base"/>
            <a:endParaRPr lang="fr-CA" b="1" i="0" dirty="0">
              <a:solidFill>
                <a:srgbClr val="4A4A4A"/>
              </a:solidFill>
              <a:effectLst/>
              <a:latin typeface="Beauchef-Bold"/>
            </a:endParaRPr>
          </a:p>
          <a:p>
            <a:pPr fontAlgn="base"/>
            <a:endParaRPr lang="fr-CA" b="1" i="0" dirty="0">
              <a:solidFill>
                <a:srgbClr val="4A4A4A"/>
              </a:solidFill>
              <a:effectLst/>
              <a:latin typeface="Beauchef-Bold"/>
            </a:endParaRPr>
          </a:p>
          <a:p>
            <a:pPr fontAlgn="base"/>
            <a:endParaRPr lang="fr-CA" b="1" i="0" dirty="0">
              <a:solidFill>
                <a:srgbClr val="4A4A4A"/>
              </a:solidFill>
              <a:effectLst/>
              <a:latin typeface="Beauchef-Bold"/>
            </a:endParaRPr>
          </a:p>
          <a:p>
            <a:pPr fontAlgn="base"/>
            <a:endParaRPr lang="fr-CA" b="1" i="0" dirty="0">
              <a:solidFill>
                <a:srgbClr val="4A4A4A"/>
              </a:solidFill>
              <a:effectLst/>
              <a:latin typeface="Beauchef-Bold"/>
            </a:endParaRPr>
          </a:p>
          <a:p>
            <a:pPr marL="0" indent="0" fontAlgn="base">
              <a:buNone/>
            </a:pPr>
            <a:r>
              <a:rPr lang="fr-CA" b="1" i="0" dirty="0">
                <a:solidFill>
                  <a:srgbClr val="4A4A4A"/>
                </a:solidFill>
                <a:effectLst/>
                <a:latin typeface="Beauchef-Bold"/>
              </a:rPr>
              <a:t> </a:t>
            </a:r>
          </a:p>
          <a:p>
            <a:pPr marL="0" indent="0" fontAlgn="base">
              <a:buNone/>
            </a:pPr>
            <a:br>
              <a:rPr lang="fr-CA" b="1" dirty="0">
                <a:solidFill>
                  <a:srgbClr val="4A4A4A"/>
                </a:solidFill>
                <a:latin typeface="Beauchef-Bold"/>
              </a:rPr>
            </a:br>
            <a:endParaRPr lang="fr-CA" dirty="0"/>
          </a:p>
        </p:txBody>
      </p:sp>
      <p:pic>
        <p:nvPicPr>
          <p:cNvPr id="1032" name="Picture 8" descr="Johanne Proulx - RÉCIT MST">
            <a:extLst>
              <a:ext uri="{FF2B5EF4-FFF2-40B4-BE49-F238E27FC236}">
                <a16:creationId xmlns:a16="http://schemas.microsoft.com/office/drawing/2014/main" id="{6B1CD985-958E-22ED-9AA9-46D1C9F66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2702" y="3956354"/>
            <a:ext cx="2040673" cy="287734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hoto de Trudel Geneviève">
            <a:extLst>
              <a:ext uri="{FF2B5EF4-FFF2-40B4-BE49-F238E27FC236}">
                <a16:creationId xmlns:a16="http://schemas.microsoft.com/office/drawing/2014/main" id="{D8A5E676-1D6A-B1D8-E3B8-F4365D4DC2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0992" y="1825625"/>
            <a:ext cx="2610932" cy="2535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75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9CF698-C08D-8F4C-4936-8EC069EB592D}"/>
              </a:ext>
            </a:extLst>
          </p:cNvPr>
          <p:cNvSpPr>
            <a:spLocks noGrp="1"/>
          </p:cNvSpPr>
          <p:nvPr>
            <p:ph type="title"/>
          </p:nvPr>
        </p:nvSpPr>
        <p:spPr/>
        <p:txBody>
          <a:bodyPr/>
          <a:lstStyle/>
          <a:p>
            <a:r>
              <a:rPr lang="fr-CA" b="0" i="0" cap="all" dirty="0">
                <a:solidFill>
                  <a:srgbClr val="4A4A4A"/>
                </a:solidFill>
                <a:effectLst/>
                <a:latin typeface="Beauchef-Book"/>
              </a:rPr>
              <a:t>DESCRIPTIF</a:t>
            </a:r>
            <a:endParaRPr lang="fr-CA" dirty="0"/>
          </a:p>
        </p:txBody>
      </p:sp>
      <p:sp>
        <p:nvSpPr>
          <p:cNvPr id="3" name="Espace réservé du contenu 2">
            <a:extLst>
              <a:ext uri="{FF2B5EF4-FFF2-40B4-BE49-F238E27FC236}">
                <a16:creationId xmlns:a16="http://schemas.microsoft.com/office/drawing/2014/main" id="{F1CDA333-1E0F-6C2E-2056-497422D41920}"/>
              </a:ext>
            </a:extLst>
          </p:cNvPr>
          <p:cNvSpPr>
            <a:spLocks noGrp="1"/>
          </p:cNvSpPr>
          <p:nvPr>
            <p:ph idx="1"/>
          </p:nvPr>
        </p:nvSpPr>
        <p:spPr/>
        <p:txBody>
          <a:bodyPr>
            <a:normAutofit fontScale="70000" lnSpcReduction="20000"/>
          </a:bodyPr>
          <a:lstStyle/>
          <a:p>
            <a:pPr marL="0" indent="0" rtl="0" fontAlgn="base">
              <a:buNone/>
            </a:pPr>
            <a:r>
              <a:rPr lang="fr-CA" b="0" i="0" dirty="0">
                <a:effectLst/>
                <a:latin typeface="Merriweather" panose="020B0604020202020204" pitchFamily="2" charset="0"/>
              </a:rPr>
              <a:t>Que diriez-vous d’un assistant pour la correction et la rétroaction ainsi que pour l’analyse des besoins de vos élèves? Moodle peut le faire! Venez découvrir comment mettre à l'œuvre tous les outils de Moodle afin qu’il puisse répondre à plusieurs de vos besoins en classe de science au secondaire. Nous pouvons vous accompagner dans la planification et la conception de votre cours de science sur cet ENA sans pareil au niveau du suivi des élèves. Nous mettrons en lumière les différentes ressources et activités qui sont utiles et pertinentes pour répondre aux besoins spécifiques de vos élèves en classe de science au secondaire. Nous vous partagerons du matériel </a:t>
            </a:r>
            <a:r>
              <a:rPr lang="fr-CA" b="0" i="0" dirty="0" err="1">
                <a:effectLst/>
                <a:latin typeface="Merriweather" panose="020B0604020202020204" pitchFamily="2" charset="0"/>
              </a:rPr>
              <a:t>pédagonumérique</a:t>
            </a:r>
            <a:r>
              <a:rPr lang="fr-CA" b="0" i="0" dirty="0">
                <a:effectLst/>
                <a:latin typeface="Merriweather" panose="020B0604020202020204" pitchFamily="2" charset="0"/>
              </a:rPr>
              <a:t> déjà disponible, clé en mains et libre de droits. Enfin, vous pourrez échanger sur les défis relatifs à l’enseignement et à l’évaluation en science.</a:t>
            </a:r>
          </a:p>
          <a:p>
            <a:pPr marL="0" indent="0" rtl="0" fontAlgn="base">
              <a:buNone/>
            </a:pPr>
            <a:r>
              <a:rPr lang="fr-CA" b="1" i="0" dirty="0">
                <a:effectLst/>
                <a:latin typeface="inherit"/>
              </a:rPr>
              <a:t>*Besoin numériques</a:t>
            </a:r>
            <a:br>
              <a:rPr lang="fr-CA" b="0" i="0" dirty="0">
                <a:effectLst/>
                <a:latin typeface="Merriweather" panose="020B0604020202020204" pitchFamily="2" charset="0"/>
              </a:rPr>
            </a:br>
            <a:r>
              <a:rPr lang="fr-CA" b="0" i="0" dirty="0">
                <a:effectLst/>
                <a:latin typeface="Merriweather" panose="020B0604020202020204" pitchFamily="2" charset="0"/>
              </a:rPr>
              <a:t>- Écouteurs</a:t>
            </a:r>
            <a:br>
              <a:rPr lang="fr-CA" b="0" i="0" dirty="0">
                <a:effectLst/>
                <a:latin typeface="Merriweather" panose="020B0604020202020204" pitchFamily="2" charset="0"/>
              </a:rPr>
            </a:br>
            <a:r>
              <a:rPr lang="fr-CA" b="0" i="0" dirty="0">
                <a:effectLst/>
                <a:latin typeface="Merriweather" panose="020B0604020202020204" pitchFamily="2" charset="0"/>
              </a:rPr>
              <a:t>- Accès à un cours Moodle avec le rôle enseignant serait un atout (consultez le responsable FAD ou les TI de votre organisation), mais nous pourrons aussi vous prêter un tel accès pour participer à l'atelier.</a:t>
            </a:r>
            <a:br>
              <a:rPr lang="fr-CA" b="0" i="0" dirty="0">
                <a:effectLst/>
                <a:latin typeface="Merriweather" panose="020B0604020202020204" pitchFamily="2" charset="0"/>
              </a:rPr>
            </a:br>
            <a:endParaRPr lang="fr-CA" b="0" i="0" dirty="0">
              <a:effectLst/>
              <a:latin typeface="Merriweather" panose="020B0604020202020204" pitchFamily="2" charset="0"/>
            </a:endParaRPr>
          </a:p>
          <a:p>
            <a:endParaRPr lang="fr-CA" dirty="0"/>
          </a:p>
        </p:txBody>
      </p:sp>
    </p:spTree>
    <p:extLst>
      <p:ext uri="{BB962C8B-B14F-4D97-AF65-F5344CB8AC3E}">
        <p14:creationId xmlns:p14="http://schemas.microsoft.com/office/powerpoint/2010/main" val="85411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F54F83-7A6A-9483-C946-9BEFDB4AFBDD}"/>
              </a:ext>
            </a:extLst>
          </p:cNvPr>
          <p:cNvSpPr>
            <a:spLocks noGrp="1"/>
          </p:cNvSpPr>
          <p:nvPr>
            <p:ph type="title"/>
          </p:nvPr>
        </p:nvSpPr>
        <p:spPr/>
        <p:txBody>
          <a:bodyPr/>
          <a:lstStyle/>
          <a:p>
            <a:r>
              <a:rPr lang="fr-CA" dirty="0"/>
              <a:t>LIENS</a:t>
            </a:r>
          </a:p>
        </p:txBody>
      </p:sp>
      <p:sp>
        <p:nvSpPr>
          <p:cNvPr id="3" name="Espace réservé du contenu 2">
            <a:extLst>
              <a:ext uri="{FF2B5EF4-FFF2-40B4-BE49-F238E27FC236}">
                <a16:creationId xmlns:a16="http://schemas.microsoft.com/office/drawing/2014/main" id="{A439BC19-C259-A6A5-3A36-B98A3901A6D8}"/>
              </a:ext>
            </a:extLst>
          </p:cNvPr>
          <p:cNvSpPr>
            <a:spLocks noGrp="1"/>
          </p:cNvSpPr>
          <p:nvPr>
            <p:ph idx="1"/>
          </p:nvPr>
        </p:nvSpPr>
        <p:spPr/>
        <p:txBody>
          <a:bodyPr/>
          <a:lstStyle/>
          <a:p>
            <a:r>
              <a:rPr lang="fr-CA" b="0" i="0" u="none" strike="noStrike" dirty="0">
                <a:solidFill>
                  <a:srgbClr val="444444"/>
                </a:solidFill>
                <a:effectLst/>
                <a:latin typeface="Roboto" panose="020B0604020202020204" pitchFamily="2" charset="0"/>
                <a:hlinkClick r:id="rId2"/>
              </a:rPr>
              <a:t>https://recitmst.qc.ca</a:t>
            </a:r>
            <a:endParaRPr lang="fr-CA" dirty="0"/>
          </a:p>
        </p:txBody>
      </p:sp>
    </p:spTree>
    <p:extLst>
      <p:ext uri="{BB962C8B-B14F-4D97-AF65-F5344CB8AC3E}">
        <p14:creationId xmlns:p14="http://schemas.microsoft.com/office/powerpoint/2010/main" val="2461574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66ABF9-E837-CE62-5418-E655520BA495}"/>
              </a:ext>
            </a:extLst>
          </p:cNvPr>
          <p:cNvSpPr>
            <a:spLocks noGrp="1"/>
          </p:cNvSpPr>
          <p:nvPr>
            <p:ph type="title"/>
          </p:nvPr>
        </p:nvSpPr>
        <p:spPr/>
        <p:txBody>
          <a:bodyPr/>
          <a:lstStyle/>
          <a:p>
            <a:r>
              <a:rPr lang="fr-CA" dirty="0"/>
              <a:t>PHOTO</a:t>
            </a:r>
          </a:p>
        </p:txBody>
      </p:sp>
      <p:pic>
        <p:nvPicPr>
          <p:cNvPr id="2050" name="Picture 2" descr="Moodle - Open-source learning platform | Moodle.org">
            <a:extLst>
              <a:ext uri="{FF2B5EF4-FFF2-40B4-BE49-F238E27FC236}">
                <a16:creationId xmlns:a16="http://schemas.microsoft.com/office/drawing/2014/main" id="{4D48BBC1-6381-DB4F-3986-3C2397FF251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56449" y="1690688"/>
            <a:ext cx="4324350" cy="10572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50A9926E-0951-3C0D-F53B-7A14491D99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95424" y="1455698"/>
            <a:ext cx="4021409" cy="402140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Mad At Moodle? 5 Tips for Moodle Novices">
            <a:extLst>
              <a:ext uri="{FF2B5EF4-FFF2-40B4-BE49-F238E27FC236}">
                <a16:creationId xmlns:a16="http://schemas.microsoft.com/office/drawing/2014/main" id="{7E0E7BCB-6D07-4FAD-19E0-3FF479D384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8288" y="3429000"/>
            <a:ext cx="4698921" cy="2692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9741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50DEE7-EB5D-407A-99CD-253B2A3B821E}"/>
              </a:ext>
            </a:extLst>
          </p:cNvPr>
          <p:cNvSpPr>
            <a:spLocks noGrp="1"/>
          </p:cNvSpPr>
          <p:nvPr>
            <p:ph type="title"/>
          </p:nvPr>
        </p:nvSpPr>
        <p:spPr/>
        <p:txBody>
          <a:bodyPr/>
          <a:lstStyle/>
          <a:p>
            <a:r>
              <a:rPr lang="fr-CA" dirty="0" err="1"/>
              <a:t>Appreciation</a:t>
            </a:r>
            <a:endParaRPr lang="fr-CA" dirty="0"/>
          </a:p>
        </p:txBody>
      </p:sp>
      <p:sp>
        <p:nvSpPr>
          <p:cNvPr id="3" name="Espace réservé du contenu 2">
            <a:extLst>
              <a:ext uri="{FF2B5EF4-FFF2-40B4-BE49-F238E27FC236}">
                <a16:creationId xmlns:a16="http://schemas.microsoft.com/office/drawing/2014/main" id="{C72296A5-4CAC-D83F-242F-7107E3E3BA6A}"/>
              </a:ext>
            </a:extLst>
          </p:cNvPr>
          <p:cNvSpPr>
            <a:spLocks noGrp="1"/>
          </p:cNvSpPr>
          <p:nvPr>
            <p:ph idx="1"/>
          </p:nvPr>
        </p:nvSpPr>
        <p:spPr/>
        <p:txBody>
          <a:bodyPr>
            <a:normAutofit lnSpcReduction="10000"/>
          </a:bodyPr>
          <a:lstStyle/>
          <a:p>
            <a:pPr marL="0" indent="0">
              <a:buNone/>
            </a:pPr>
            <a:r>
              <a:rPr lang="fr-CA" b="0" i="0" dirty="0">
                <a:solidFill>
                  <a:srgbClr val="000000"/>
                </a:solidFill>
                <a:effectLst/>
                <a:latin typeface="Roboto" panose="02000000000000000000" pitchFamily="2" charset="0"/>
              </a:rPr>
              <a:t>En tant qu'étudiant, j'ai eu le plaisir d'utiliser Moodle pour plusieurs cours, et je peux dire avec confiance que cela a été un outil inestimable pour mon expérience d'apprentissage en ligne. Moodle m'a rendu incroyablement facile l'accès au matériel de cours, la communication avec mes instructeurs et mes camarades de classe et le suivi de mes progrès tout au long du semestre.</a:t>
            </a:r>
          </a:p>
          <a:p>
            <a:pPr marL="0" indent="0">
              <a:buNone/>
            </a:pPr>
            <a:r>
              <a:rPr lang="fr-CA" b="0" i="0" dirty="0">
                <a:solidFill>
                  <a:srgbClr val="000000"/>
                </a:solidFill>
                <a:effectLst/>
                <a:latin typeface="Roboto" panose="02000000000000000000" pitchFamily="2" charset="0"/>
              </a:rPr>
              <a:t>L'une des choses que j'apprécie le plus à propos de Moodle est son interface conviviale. La plateforme est très intuitive et je trouve facilement ce dont j'ai besoin en quelques clics. J'apprécie également la possibilité de personnaliser mon tableau de bord et de personnaliser mon expérience d'apprentissage.</a:t>
            </a:r>
            <a:endParaRPr lang="fr-CA" dirty="0"/>
          </a:p>
        </p:txBody>
      </p:sp>
    </p:spTree>
    <p:extLst>
      <p:ext uri="{BB962C8B-B14F-4D97-AF65-F5344CB8AC3E}">
        <p14:creationId xmlns:p14="http://schemas.microsoft.com/office/powerpoint/2010/main" val="55814008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328</Words>
  <Application>Microsoft Office PowerPoint</Application>
  <PresentationFormat>Grand écran</PresentationFormat>
  <Paragraphs>28</Paragraphs>
  <Slides>6</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6</vt:i4>
      </vt:variant>
    </vt:vector>
  </HeadingPairs>
  <TitlesOfParts>
    <vt:vector size="15" baseType="lpstr">
      <vt:lpstr>Arial</vt:lpstr>
      <vt:lpstr>Beauchef-Bold</vt:lpstr>
      <vt:lpstr>Beauchef-Book</vt:lpstr>
      <vt:lpstr>Calibri</vt:lpstr>
      <vt:lpstr>Calibri Light</vt:lpstr>
      <vt:lpstr>inherit</vt:lpstr>
      <vt:lpstr>Merriweather</vt:lpstr>
      <vt:lpstr>Roboto</vt:lpstr>
      <vt:lpstr>Thème Office</vt:lpstr>
      <vt:lpstr>AQUOPS</vt:lpstr>
      <vt:lpstr>Présentation PowerPoint</vt:lpstr>
      <vt:lpstr>DESCRIPTIF</vt:lpstr>
      <vt:lpstr>LIENS</vt:lpstr>
      <vt:lpstr>PHOTO</vt:lpstr>
      <vt:lpstr>Appreciation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jbolduc33 Jean-Gabriel</dc:creator>
  <cp:lastModifiedBy>jbolduc33 Jean-Gabriel</cp:lastModifiedBy>
  <cp:revision>1</cp:revision>
  <dcterms:created xsi:type="dcterms:W3CDTF">2023-03-29T18:07:55Z</dcterms:created>
  <dcterms:modified xsi:type="dcterms:W3CDTF">2023-03-29T18:45:55Z</dcterms:modified>
</cp:coreProperties>
</file>