
<file path=[Content_Types].xml><?xml version="1.0" encoding="utf-8"?>
<Types xmlns="http://schemas.openxmlformats.org/package/2006/content-types">
  <Default Extension="jpeg" ContentType="image/jpeg"/>
  <Default Extension="mp4" ContentType="vide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4BCB19-28C2-4271-901C-6526E2833F0D}" v="913" dt="2024-01-19T13:51:49.337"/>
    <p1510:client id="{99D07FC6-784A-486B-E1C1-29405693DC76}" v="122" dt="2024-01-19T14:30:08.1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1826-1B3E-4E2E-8D6C-93BCEAA3D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7200" y="1096965"/>
            <a:ext cx="7977600" cy="2085696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5F0CE-1714-4650-9690-5676C0634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6000" y="3945771"/>
            <a:ext cx="5760000" cy="1832730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0CA85-BF38-4762-934C-D00F2047C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CA3C9-6579-49D9-A5FD-20231FB4B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B94FE-6287-4D49-B0E5-FE9A9BA75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‹N°›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0C0B2A-3FD1-4235-A16E-0ED1E028A93E}"/>
              </a:ext>
            </a:extLst>
          </p:cNvPr>
          <p:cNvCxnSpPr>
            <a:cxnSpLocks/>
          </p:cNvCxnSpPr>
          <p:nvPr/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9494E066-0146-46E9-BAF1-C33240ABA294}"/>
              </a:ext>
            </a:extLst>
          </p:cNvPr>
          <p:cNvGrpSpPr/>
          <p:nvPr/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</a:extLst>
            </p:cNvPr>
            <p:cNvGrpSpPr/>
            <p:nvPr/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33262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FB6D0-92CA-4910-AE77-E238F4C89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13172-A138-4DD4-A5B1-58BA62507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897B9-E4AD-469B-A60D-9A1A4BD19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5E1B0-48D6-4F99-9955-39958BA96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F49DA-55D4-4E36-AEB9-A0E99E31A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55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FEBC7C-C5C1-4A79-A195-B35701C289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D34A74-3328-469B-ABCA-96F2FE368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E19AB-5637-455E-89C3-B41702C20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4F2A3-EBEE-4F42-BAC2-A482F00E6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E1C27-1A43-4B0B-88D0-0C5FE1DBE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51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115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45267-19A7-4A3D-9658-AD3F78DD3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2305800"/>
            <a:ext cx="4636800" cy="2246400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17554-5672-499F-BEB9-AB069E6D1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65250" y="2305800"/>
            <a:ext cx="4636800" cy="22464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1">
                <a:solidFill>
                  <a:schemeClr val="tx1"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BA3C6-C279-46AA-B4EE-5F861D83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C125B-DDB9-4F4E-B9E9-A747E648F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D465E-E86B-42A8-B18A-9046E40D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81007E-0E57-40DB-9A98-D04E0A05937B}"/>
              </a:ext>
            </a:extLst>
          </p:cNvPr>
          <p:cNvSpPr/>
          <p:nvPr/>
        </p:nvSpPr>
        <p:spPr>
          <a:xfrm>
            <a:off x="1437136" y="649304"/>
            <a:ext cx="340415" cy="340415"/>
          </a:xfrm>
          <a:prstGeom prst="ellipse">
            <a:avLst/>
          </a:prstGeo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FFFFFF">
                  <a:alpha val="10000"/>
                </a:srgbClr>
              </a:gs>
            </a:gsLst>
            <a:lin ang="27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2D7ED2-BAE3-470E-9EFF-F2A49EDD9767}"/>
              </a:ext>
            </a:extLst>
          </p:cNvPr>
          <p:cNvGrpSpPr/>
          <p:nvPr/>
        </p:nvGrpSpPr>
        <p:grpSpPr>
          <a:xfrm rot="10800000">
            <a:off x="1079500" y="952167"/>
            <a:ext cx="641184" cy="1069728"/>
            <a:chOff x="6484111" y="2967038"/>
            <a:chExt cx="641184" cy="106972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5B14D1A-9E1B-41C3-96AA-A5C40C4F9B3A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14" name="Freeform 68">
                <a:extLst>
                  <a:ext uri="{FF2B5EF4-FFF2-40B4-BE49-F238E27FC236}">
                    <a16:creationId xmlns:a16="http://schemas.microsoft.com/office/drawing/2014/main" id="{00EC83EC-04A6-4533-80A5-B1817F1FB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69">
                <a:extLst>
                  <a:ext uri="{FF2B5EF4-FFF2-40B4-BE49-F238E27FC236}">
                    <a16:creationId xmlns:a16="http://schemas.microsoft.com/office/drawing/2014/main" id="{BF61FF24-9074-4265-ACF4-1AEC3621B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Line 70">
                <a:extLst>
                  <a:ext uri="{FF2B5EF4-FFF2-40B4-BE49-F238E27FC236}">
                    <a16:creationId xmlns:a16="http://schemas.microsoft.com/office/drawing/2014/main" id="{8D31D9FF-672B-4C5E-B4B2-DD86A12441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991EBFD-EBD5-48CE-9178-AF5B6F50D416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1B45F046-3129-4A30-9402-44BA590CD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24589F32-BB2E-46B1-BAB5-75EA779C7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Line 70">
                <a:extLst>
                  <a:ext uri="{FF2B5EF4-FFF2-40B4-BE49-F238E27FC236}">
                    <a16:creationId xmlns:a16="http://schemas.microsoft.com/office/drawing/2014/main" id="{0BD46CA5-AE89-4413-AB8D-347179D881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043A360-3214-4DB8-BD85-C6AE48D02D3A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30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AEE3-6C7B-402E-B26D-1D079D78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01641-6BDA-433D-9393-1DDACE067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9400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F8D2A-A489-488D-B1E1-23F36D3E9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202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242E8-AEEF-4BBD-94E9-86F89D69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8D2CA-06C9-412D-A5D6-F97DDBBB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A80D9-E04B-47BF-80DA-01E68346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865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4928400" cy="661912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4200" y="1736732"/>
            <a:ext cx="4928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4200" y="2431257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906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507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46A27C-9BDA-43B3-96EA-C145EA7F0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1FBD5E-AA17-42F1-8615-49F2664D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7A2D5-EBE5-43DD-8CF2-8B90801A0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51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451E1-40E1-4ED2-A9E3-6376E774A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1" y="955674"/>
            <a:ext cx="3531600" cy="138499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AE5E-AD83-40D4-8BDB-6B2525024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850" y="882651"/>
            <a:ext cx="5760000" cy="48958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4DF8E2-A28B-4889-AD9E-1D733FEA2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9401" y="2584759"/>
            <a:ext cx="3531600" cy="319374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EF812-B775-468C-84D9-4394CC19F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1DEB3-5237-467C-A5B6-EDA7F366E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77A6B-440F-4D7B-92DA-1B964D029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‹N°›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89B2F1-1E32-44DB-B50E-BEA1896CAD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712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6B204-119E-45DB-A177-995FF5D9B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55456"/>
            <a:ext cx="3531600" cy="1384995"/>
          </a:xfrm>
        </p:spPr>
        <p:txBody>
          <a:bodyPr anchor="b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CD3036-53A8-4361-AAAC-D8072EB470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40001"/>
            <a:ext cx="6115050" cy="52385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FCFCD5-820E-47D9-9A60-57680C4C9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0000" y="2584758"/>
            <a:ext cx="3531600" cy="32842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446C3-A62E-4690-9098-53D59C4C3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6C8B8-EA3D-45E5-950A-B6F1EA0B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ACAB7-ADBF-42E5-A214-232BA9EF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‹N°›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E80DA6-B971-46B7-B0D3-8581AE0B6AC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480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2DDA7E-8449-42D1-93BD-4E96C1BF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2EB64-DBC0-4012-830E-9166670D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400" y="1685925"/>
            <a:ext cx="10213200" cy="404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9A3E9-8704-4E26-A519-8215B3E94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4EC743F4-8769-40B4-85DF-6CB8DE9F66AA}" type="datetimeFigureOut">
              <a:rPr lang="en-US" smtClean="0"/>
              <a:pPr/>
              <a:t>1/19/2024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90E32-87A0-44C2-A299-D45FAB146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3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C1A41-01A7-44E2-965B-ACFD4F280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FF2BD96E-3838-45D2-9031-D3AF67C920A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93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4CD6D0-88B6-45F4-AC60-54587D3C9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omposés chimiques">
            <a:extLst>
              <a:ext uri="{FF2B5EF4-FFF2-40B4-BE49-F238E27FC236}">
                <a16:creationId xmlns:a16="http://schemas.microsoft.com/office/drawing/2014/main" id="{991D4FA0-1AB3-F1FD-B900-9FF455F2662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r="6250" b="6250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2E86F6D-198D-45C3-AC93-8D31B8A4D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2678805"/>
            <a:ext cx="12191999" cy="4179193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  <a:gs pos="37000">
                <a:srgbClr val="000000">
                  <a:alpha val="2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79510" y="4769810"/>
            <a:ext cx="4457690" cy="1332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4400">
                <a:solidFill>
                  <a:srgbClr val="FFFFFF"/>
                </a:solidFill>
                <a:cs typeface="Calibri Light"/>
              </a:rPr>
              <a:t>Tableau périodique des éléments</a:t>
            </a:r>
            <a:endParaRPr lang="fr-FR" sz="4400">
              <a:solidFill>
                <a:srgbClr val="FFFFFF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654801" y="4769810"/>
            <a:ext cx="4451347" cy="1332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>
                <a:solidFill>
                  <a:srgbClr val="FFFFFF">
                    <a:alpha val="80000"/>
                  </a:srgbClr>
                </a:solidFill>
                <a:cs typeface="Calibri"/>
              </a:rPr>
              <a:t>Fait par Elizabeth Vachon</a:t>
            </a:r>
            <a:endParaRPr lang="fr-FR">
              <a:solidFill>
                <a:srgbClr val="FFFFFF">
                  <a:alpha val="80000"/>
                </a:srgbClr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C14D892-36B8-4065-9158-50C22E1E6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35810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9EF4FCB7-479A-F24D-0935-F441F3B610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311432"/>
              </p:ext>
            </p:extLst>
          </p:nvPr>
        </p:nvGraphicFramePr>
        <p:xfrm>
          <a:off x="977661" y="1437735"/>
          <a:ext cx="1430496" cy="1011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0496">
                  <a:extLst>
                    <a:ext uri="{9D8B030D-6E8A-4147-A177-3AD203B41FA5}">
                      <a16:colId xmlns:a16="http://schemas.microsoft.com/office/drawing/2014/main" val="1746115252"/>
                    </a:ext>
                  </a:extLst>
                </a:gridCol>
              </a:tblGrid>
              <a:tr h="1011152">
                <a:tc>
                  <a:txBody>
                    <a:bodyPr/>
                    <a:lstStyle/>
                    <a:p>
                      <a:r>
                        <a:rPr lang="fr-FR" dirty="0"/>
                        <a:t>1</a:t>
                      </a:r>
                    </a:p>
                    <a:p>
                      <a:pPr lvl="0">
                        <a:buNone/>
                      </a:pPr>
                      <a:r>
                        <a:rPr lang="fr-FR" dirty="0"/>
                        <a:t>       H</a:t>
                      </a:r>
                    </a:p>
                    <a:p>
                      <a:pPr lvl="0">
                        <a:buNone/>
                      </a:pPr>
                      <a:r>
                        <a:rPr lang="fr-FR" dirty="0"/>
                        <a:t>hydrogène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945350"/>
                  </a:ext>
                </a:extLst>
              </a:tr>
            </a:tbl>
          </a:graphicData>
        </a:graphic>
      </p:graphicFrame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A43960C4-A805-7427-F0A8-BBAFC86DBD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346923"/>
              </p:ext>
            </p:extLst>
          </p:nvPr>
        </p:nvGraphicFramePr>
        <p:xfrm>
          <a:off x="977660" y="2789207"/>
          <a:ext cx="2880984" cy="2941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492">
                  <a:extLst>
                    <a:ext uri="{9D8B030D-6E8A-4147-A177-3AD203B41FA5}">
                      <a16:colId xmlns:a16="http://schemas.microsoft.com/office/drawing/2014/main" val="2479259813"/>
                    </a:ext>
                  </a:extLst>
                </a:gridCol>
                <a:gridCol w="1440492">
                  <a:extLst>
                    <a:ext uri="{9D8B030D-6E8A-4147-A177-3AD203B41FA5}">
                      <a16:colId xmlns:a16="http://schemas.microsoft.com/office/drawing/2014/main" val="3056605790"/>
                    </a:ext>
                  </a:extLst>
                </a:gridCol>
              </a:tblGrid>
              <a:tr h="980575">
                <a:tc>
                  <a:txBody>
                    <a:bodyPr/>
                    <a:lstStyle/>
                    <a:p>
                      <a:r>
                        <a:rPr lang="fr-FR" dirty="0"/>
                        <a:t>3</a:t>
                      </a:r>
                    </a:p>
                    <a:p>
                      <a:pPr lvl="0">
                        <a:buNone/>
                      </a:pPr>
                      <a:r>
                        <a:rPr lang="fr-FR" dirty="0"/>
                        <a:t>       Li</a:t>
                      </a:r>
                    </a:p>
                    <a:p>
                      <a:pPr lvl="0">
                        <a:buNone/>
                      </a:pPr>
                      <a:r>
                        <a:rPr lang="fr-FR" dirty="0"/>
                        <a:t>  Lithium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4</a:t>
                      </a:r>
                    </a:p>
                    <a:p>
                      <a:pPr lvl="0">
                        <a:buNone/>
                      </a:pPr>
                      <a:r>
                        <a:rPr lang="fr-FR" dirty="0"/>
                        <a:t>       Be</a:t>
                      </a:r>
                    </a:p>
                    <a:p>
                      <a:pPr lvl="0">
                        <a:buNone/>
                      </a:pPr>
                      <a:r>
                        <a:rPr lang="fr-FR" dirty="0"/>
                        <a:t>Béryllium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862226"/>
                  </a:ext>
                </a:extLst>
              </a:tr>
              <a:tr h="980575">
                <a:tc>
                  <a:txBody>
                    <a:bodyPr/>
                    <a:lstStyle/>
                    <a:p>
                      <a:r>
                        <a:rPr lang="fr-FR" dirty="0"/>
                        <a:t>11</a:t>
                      </a:r>
                    </a:p>
                    <a:p>
                      <a:pPr lvl="0">
                        <a:buNone/>
                      </a:pPr>
                      <a:r>
                        <a:rPr lang="fr-FR" dirty="0"/>
                        <a:t>      Na</a:t>
                      </a:r>
                    </a:p>
                    <a:p>
                      <a:pPr lvl="0">
                        <a:buNone/>
                      </a:pPr>
                      <a:r>
                        <a:rPr lang="fr-FR" dirty="0"/>
                        <a:t>  Sodium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12</a:t>
                      </a:r>
                    </a:p>
                    <a:p>
                      <a:pPr lvl="0">
                        <a:buNone/>
                      </a:pPr>
                      <a:r>
                        <a:rPr lang="fr-FR" dirty="0"/>
                        <a:t>      Mg</a:t>
                      </a:r>
                    </a:p>
                    <a:p>
                      <a:pPr lvl="0">
                        <a:buNone/>
                      </a:pPr>
                      <a:r>
                        <a:rPr lang="fr-FR" dirty="0"/>
                        <a:t>Magnésium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585202"/>
                  </a:ext>
                </a:extLst>
              </a:tr>
              <a:tr h="980575">
                <a:tc>
                  <a:txBody>
                    <a:bodyPr/>
                    <a:lstStyle/>
                    <a:p>
                      <a:r>
                        <a:rPr lang="fr-FR" dirty="0"/>
                        <a:t>19</a:t>
                      </a:r>
                    </a:p>
                    <a:p>
                      <a:pPr lvl="0">
                        <a:buNone/>
                      </a:pPr>
                      <a:r>
                        <a:rPr lang="fr-FR" dirty="0"/>
                        <a:t>         K</a:t>
                      </a:r>
                    </a:p>
                    <a:p>
                      <a:pPr lvl="0">
                        <a:buNone/>
                      </a:pPr>
                      <a:r>
                        <a:rPr lang="fr-FR" dirty="0"/>
                        <a:t>  Potassium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20</a:t>
                      </a:r>
                    </a:p>
                    <a:p>
                      <a:pPr lvl="0">
                        <a:buNone/>
                      </a:pPr>
                      <a:r>
                        <a:rPr lang="fr-FR" dirty="0"/>
                        <a:t>        Ca</a:t>
                      </a:r>
                    </a:p>
                    <a:p>
                      <a:pPr lvl="0">
                        <a:buNone/>
                      </a:pPr>
                      <a:r>
                        <a:rPr lang="fr-FR" dirty="0"/>
                        <a:t>    Calcium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136244"/>
                  </a:ext>
                </a:extLst>
              </a:tr>
            </a:tbl>
          </a:graphicData>
        </a:graphic>
      </p:graphicFrame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00212229-8302-4C8D-1918-5C8FD388B0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216097"/>
              </p:ext>
            </p:extLst>
          </p:nvPr>
        </p:nvGraphicFramePr>
        <p:xfrm>
          <a:off x="3953773" y="2789207"/>
          <a:ext cx="8134150" cy="1973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6610">
                  <a:extLst>
                    <a:ext uri="{9D8B030D-6E8A-4147-A177-3AD203B41FA5}">
                      <a16:colId xmlns:a16="http://schemas.microsoft.com/office/drawing/2014/main" val="904613523"/>
                    </a:ext>
                  </a:extLst>
                </a:gridCol>
                <a:gridCol w="1337508">
                  <a:extLst>
                    <a:ext uri="{9D8B030D-6E8A-4147-A177-3AD203B41FA5}">
                      <a16:colId xmlns:a16="http://schemas.microsoft.com/office/drawing/2014/main" val="3247494232"/>
                    </a:ext>
                  </a:extLst>
                </a:gridCol>
                <a:gridCol w="1337508">
                  <a:extLst>
                    <a:ext uri="{9D8B030D-6E8A-4147-A177-3AD203B41FA5}">
                      <a16:colId xmlns:a16="http://schemas.microsoft.com/office/drawing/2014/main" val="4064995619"/>
                    </a:ext>
                  </a:extLst>
                </a:gridCol>
                <a:gridCol w="1337508">
                  <a:extLst>
                    <a:ext uri="{9D8B030D-6E8A-4147-A177-3AD203B41FA5}">
                      <a16:colId xmlns:a16="http://schemas.microsoft.com/office/drawing/2014/main" val="258156266"/>
                    </a:ext>
                  </a:extLst>
                </a:gridCol>
                <a:gridCol w="1337508">
                  <a:extLst>
                    <a:ext uri="{9D8B030D-6E8A-4147-A177-3AD203B41FA5}">
                      <a16:colId xmlns:a16="http://schemas.microsoft.com/office/drawing/2014/main" val="3355237877"/>
                    </a:ext>
                  </a:extLst>
                </a:gridCol>
                <a:gridCol w="1337508">
                  <a:extLst>
                    <a:ext uri="{9D8B030D-6E8A-4147-A177-3AD203B41FA5}">
                      <a16:colId xmlns:a16="http://schemas.microsoft.com/office/drawing/2014/main" val="3835054064"/>
                    </a:ext>
                  </a:extLst>
                </a:gridCol>
              </a:tblGrid>
              <a:tr h="986752">
                <a:tc>
                  <a:txBody>
                    <a:bodyPr/>
                    <a:lstStyle/>
                    <a:p>
                      <a:r>
                        <a:rPr lang="fr-FR" dirty="0"/>
                        <a:t>5</a:t>
                      </a:r>
                    </a:p>
                    <a:p>
                      <a:pPr lvl="0">
                        <a:buNone/>
                      </a:pPr>
                      <a:r>
                        <a:rPr lang="fr-FR" dirty="0"/>
                        <a:t>       B</a:t>
                      </a:r>
                    </a:p>
                    <a:p>
                      <a:pPr lvl="0">
                        <a:buNone/>
                      </a:pPr>
                      <a:r>
                        <a:rPr lang="fr-FR" dirty="0"/>
                        <a:t>    Bore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6</a:t>
                      </a:r>
                    </a:p>
                    <a:p>
                      <a:pPr lvl="0">
                        <a:buNone/>
                      </a:pPr>
                      <a:r>
                        <a:rPr lang="fr-FR" dirty="0"/>
                        <a:t>       C</a:t>
                      </a:r>
                    </a:p>
                    <a:p>
                      <a:pPr lvl="0">
                        <a:buNone/>
                      </a:pPr>
                      <a:r>
                        <a:rPr lang="fr-FR" dirty="0"/>
                        <a:t> Carbone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7</a:t>
                      </a:r>
                    </a:p>
                    <a:p>
                      <a:pPr lvl="0">
                        <a:buNone/>
                      </a:pPr>
                      <a:r>
                        <a:rPr lang="fr-FR" dirty="0"/>
                        <a:t>        N</a:t>
                      </a:r>
                    </a:p>
                    <a:p>
                      <a:pPr lvl="0">
                        <a:buNone/>
                      </a:pPr>
                      <a:r>
                        <a:rPr lang="fr-FR" dirty="0"/>
                        <a:t>    Azote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8</a:t>
                      </a:r>
                    </a:p>
                    <a:p>
                      <a:pPr lvl="0">
                        <a:buNone/>
                      </a:pPr>
                      <a:r>
                        <a:rPr lang="fr-FR" dirty="0"/>
                        <a:t>       O</a:t>
                      </a:r>
                    </a:p>
                    <a:p>
                      <a:pPr lvl="0">
                        <a:buNone/>
                      </a:pPr>
                      <a:r>
                        <a:rPr lang="fr-FR" dirty="0"/>
                        <a:t> Oxygène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9</a:t>
                      </a:r>
                    </a:p>
                    <a:p>
                      <a:pPr lvl="0">
                        <a:buNone/>
                      </a:pPr>
                      <a:r>
                        <a:rPr lang="fr-FR" dirty="0"/>
                        <a:t>        F</a:t>
                      </a:r>
                    </a:p>
                    <a:p>
                      <a:pPr lvl="0">
                        <a:buNone/>
                      </a:pPr>
                      <a:r>
                        <a:rPr lang="fr-FR" dirty="0"/>
                        <a:t>     Fluor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10</a:t>
                      </a:r>
                    </a:p>
                    <a:p>
                      <a:pPr lvl="0">
                        <a:buNone/>
                      </a:pPr>
                      <a:r>
                        <a:rPr lang="fr-FR" dirty="0"/>
                        <a:t>       Ne</a:t>
                      </a:r>
                    </a:p>
                    <a:p>
                      <a:pPr lvl="0">
                        <a:buNone/>
                      </a:pPr>
                      <a:r>
                        <a:rPr lang="fr-FR" dirty="0"/>
                        <a:t>    Néon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819285"/>
                  </a:ext>
                </a:extLst>
              </a:tr>
              <a:tr h="986752">
                <a:tc>
                  <a:txBody>
                    <a:bodyPr/>
                    <a:lstStyle/>
                    <a:p>
                      <a:r>
                        <a:rPr lang="fr-FR" dirty="0"/>
                        <a:t>13 </a:t>
                      </a:r>
                    </a:p>
                    <a:p>
                      <a:pPr lvl="0">
                        <a:buNone/>
                      </a:pPr>
                      <a:r>
                        <a:rPr lang="fr-FR" dirty="0"/>
                        <a:t>       Al</a:t>
                      </a:r>
                    </a:p>
                    <a:p>
                      <a:pPr lvl="0">
                        <a:buNone/>
                      </a:pPr>
                      <a:r>
                        <a:rPr lang="fr-FR" dirty="0"/>
                        <a:t>Aluminium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14</a:t>
                      </a:r>
                    </a:p>
                    <a:p>
                      <a:pPr lvl="0">
                        <a:buNone/>
                      </a:pPr>
                      <a:r>
                        <a:rPr lang="fr-FR" dirty="0"/>
                        <a:t>       Si</a:t>
                      </a:r>
                    </a:p>
                    <a:p>
                      <a:pPr lvl="0">
                        <a:buNone/>
                      </a:pPr>
                      <a:r>
                        <a:rPr lang="fr-FR" dirty="0"/>
                        <a:t>   Silicium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15</a:t>
                      </a:r>
                    </a:p>
                    <a:p>
                      <a:pPr lvl="0">
                        <a:buNone/>
                      </a:pPr>
                      <a:r>
                        <a:rPr lang="fr-FR" dirty="0"/>
                        <a:t>       P</a:t>
                      </a:r>
                    </a:p>
                    <a:p>
                      <a:pPr lvl="0">
                        <a:buNone/>
                      </a:pPr>
                      <a:r>
                        <a:rPr lang="fr-FR" dirty="0"/>
                        <a:t>Phosphore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16</a:t>
                      </a:r>
                    </a:p>
                    <a:p>
                      <a:pPr lvl="0">
                        <a:buNone/>
                      </a:pPr>
                      <a:r>
                        <a:rPr lang="fr-FR" dirty="0"/>
                        <a:t>        S</a:t>
                      </a:r>
                    </a:p>
                    <a:p>
                      <a:pPr lvl="0">
                        <a:buNone/>
                      </a:pPr>
                      <a:r>
                        <a:rPr lang="fr-FR" dirty="0"/>
                        <a:t>   Souffre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17</a:t>
                      </a:r>
                    </a:p>
                    <a:p>
                      <a:pPr lvl="0">
                        <a:buNone/>
                      </a:pPr>
                      <a:r>
                        <a:rPr lang="fr-FR" dirty="0"/>
                        <a:t>       Cl</a:t>
                      </a:r>
                    </a:p>
                    <a:p>
                      <a:pPr lvl="0">
                        <a:buNone/>
                      </a:pPr>
                      <a:r>
                        <a:rPr lang="fr-FR" dirty="0"/>
                        <a:t>   Chlore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18</a:t>
                      </a:r>
                    </a:p>
                    <a:p>
                      <a:pPr lvl="0">
                        <a:buNone/>
                      </a:pPr>
                      <a:r>
                        <a:rPr lang="fr-FR" dirty="0"/>
                        <a:t>       Ar</a:t>
                      </a:r>
                    </a:p>
                    <a:p>
                      <a:pPr lvl="0">
                        <a:buNone/>
                      </a:pPr>
                      <a:r>
                        <a:rPr lang="fr-FR" dirty="0"/>
                        <a:t>    Argon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7457001"/>
                  </a:ext>
                </a:extLst>
              </a:tr>
            </a:tbl>
          </a:graphicData>
        </a:graphic>
      </p:graphicFrame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608E5724-DC26-F237-CE49-48C3ABC005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742067"/>
              </p:ext>
            </p:extLst>
          </p:nvPr>
        </p:nvGraphicFramePr>
        <p:xfrm>
          <a:off x="10869282" y="1710906"/>
          <a:ext cx="1217142" cy="1026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7142">
                  <a:extLst>
                    <a:ext uri="{9D8B030D-6E8A-4147-A177-3AD203B41FA5}">
                      <a16:colId xmlns:a16="http://schemas.microsoft.com/office/drawing/2014/main" val="3506583340"/>
                    </a:ext>
                  </a:extLst>
                </a:gridCol>
              </a:tblGrid>
              <a:tr h="1026908">
                <a:tc>
                  <a:txBody>
                    <a:bodyPr/>
                    <a:lstStyle/>
                    <a:p>
                      <a:r>
                        <a:rPr lang="fr-FR" dirty="0"/>
                        <a:t>2</a:t>
                      </a:r>
                    </a:p>
                    <a:p>
                      <a:pPr lvl="0">
                        <a:buNone/>
                      </a:pPr>
                      <a:r>
                        <a:rPr lang="fr-FR" dirty="0"/>
                        <a:t>      He</a:t>
                      </a:r>
                    </a:p>
                    <a:p>
                      <a:pPr lvl="0">
                        <a:buNone/>
                      </a:pPr>
                      <a:r>
                        <a:rPr lang="fr-FR" dirty="0"/>
                        <a:t>  Hélium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043198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E139332B-66EA-86CE-C5B1-5C23EB520DC1}"/>
              </a:ext>
            </a:extLst>
          </p:cNvPr>
          <p:cNvSpPr txBox="1"/>
          <p:nvPr/>
        </p:nvSpPr>
        <p:spPr>
          <a:xfrm>
            <a:off x="2692380" y="1586204"/>
            <a:ext cx="126256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dirty="0"/>
              <a:t>Métaux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507399F-3FEE-9490-69E5-06C96FA42273}"/>
              </a:ext>
            </a:extLst>
          </p:cNvPr>
          <p:cNvSpPr txBox="1"/>
          <p:nvPr/>
        </p:nvSpPr>
        <p:spPr>
          <a:xfrm>
            <a:off x="6359487" y="1960308"/>
            <a:ext cx="214604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dirty="0"/>
              <a:t>Non-métaux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5667DD5-9DBE-70DE-63AB-7CF0FC688BE8}"/>
              </a:ext>
            </a:extLst>
          </p:cNvPr>
          <p:cNvSpPr txBox="1"/>
          <p:nvPr/>
        </p:nvSpPr>
        <p:spPr>
          <a:xfrm>
            <a:off x="5549366" y="5159123"/>
            <a:ext cx="175726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dirty="0"/>
              <a:t>métalloïdes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14D641-81DC-1B06-1F3F-45DCAB8740F5}"/>
              </a:ext>
            </a:extLst>
          </p:cNvPr>
          <p:cNvSpPr/>
          <p:nvPr/>
        </p:nvSpPr>
        <p:spPr>
          <a:xfrm>
            <a:off x="3934408" y="2768081"/>
            <a:ext cx="86264" cy="102079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E852A2B-68E2-9BC5-27D1-181FEEC57F80}"/>
              </a:ext>
            </a:extLst>
          </p:cNvPr>
          <p:cNvSpPr/>
          <p:nvPr/>
        </p:nvSpPr>
        <p:spPr>
          <a:xfrm>
            <a:off x="3982235" y="3705837"/>
            <a:ext cx="1394603" cy="718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8177A42-D499-C88C-0BA5-6955F70665EB}"/>
              </a:ext>
            </a:extLst>
          </p:cNvPr>
          <p:cNvSpPr/>
          <p:nvPr/>
        </p:nvSpPr>
        <p:spPr>
          <a:xfrm>
            <a:off x="5278838" y="3732245"/>
            <a:ext cx="100641" cy="127958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F4108E2-2415-19DB-498E-2AA44026CDC5}"/>
              </a:ext>
            </a:extLst>
          </p:cNvPr>
          <p:cNvSpPr txBox="1"/>
          <p:nvPr/>
        </p:nvSpPr>
        <p:spPr>
          <a:xfrm>
            <a:off x="1172782" y="6049052"/>
            <a:ext cx="281473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/>
              <a:t>Alcalin   </a:t>
            </a:r>
            <a:r>
              <a:rPr lang="fr-FR" dirty="0" err="1"/>
              <a:t>alino</a:t>
            </a:r>
            <a:r>
              <a:rPr lang="fr-FR" dirty="0"/>
              <a:t>-terreux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C52598F-137B-0C0A-D479-A4A736B160A6}"/>
              </a:ext>
            </a:extLst>
          </p:cNvPr>
          <p:cNvSpPr txBox="1"/>
          <p:nvPr/>
        </p:nvSpPr>
        <p:spPr>
          <a:xfrm>
            <a:off x="7737366" y="5098094"/>
            <a:ext cx="363893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/>
              <a:t>halogène gaz internes gaz rares</a:t>
            </a:r>
          </a:p>
        </p:txBody>
      </p:sp>
    </p:spTree>
    <p:extLst>
      <p:ext uri="{BB962C8B-B14F-4D97-AF65-F5344CB8AC3E}">
        <p14:creationId xmlns:p14="http://schemas.microsoft.com/office/powerpoint/2010/main" val="2088466533"/>
      </p:ext>
    </p:extLst>
  </p:cSld>
  <p:clrMapOvr>
    <a:masterClrMapping/>
  </p:clrMapOvr>
</p:sld>
</file>

<file path=ppt/theme/theme1.xml><?xml version="1.0" encoding="utf-8"?>
<a:theme xmlns:a="http://schemas.openxmlformats.org/drawingml/2006/main" name="FrostyVTI">
  <a:themeElements>
    <a:clrScheme name="AnalogousFromDarkSeed_2SEEDS">
      <a:dk1>
        <a:srgbClr val="000000"/>
      </a:dk1>
      <a:lt1>
        <a:srgbClr val="FFFFFF"/>
      </a:lt1>
      <a:dk2>
        <a:srgbClr val="1A252F"/>
      </a:dk2>
      <a:lt2>
        <a:srgbClr val="F3F2F0"/>
      </a:lt2>
      <a:accent1>
        <a:srgbClr val="1776D5"/>
      </a:accent1>
      <a:accent2>
        <a:srgbClr val="22B1BE"/>
      </a:accent2>
      <a:accent3>
        <a:srgbClr val="2939E7"/>
      </a:accent3>
      <a:accent4>
        <a:srgbClr val="5C27D8"/>
      </a:accent4>
      <a:accent5>
        <a:srgbClr val="B129E7"/>
      </a:accent5>
      <a:accent6>
        <a:srgbClr val="D517BC"/>
      </a:accent6>
      <a:hlink>
        <a:srgbClr val="BF3FBF"/>
      </a:hlink>
      <a:folHlink>
        <a:srgbClr val="7F7F7F"/>
      </a:folHlink>
    </a:clrScheme>
    <a:fontScheme name="Frosted Leaf">
      <a:majorFont>
        <a:latin typeface="Goudy Old Style"/>
        <a:ea typeface=""/>
        <a:cs typeface=""/>
      </a:majorFont>
      <a:minorFont>
        <a:latin typeface="Avenir Next LT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ostyVTI" id="{DD283BC3-E0B6-4E4B-91CF-F0F54D51BB21}" vid="{3EE220F7-F497-4893-BE1F-7BB1D607421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FrostyVTI</vt:lpstr>
      <vt:lpstr>Tableau périodique des éléments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/>
  <cp:lastModifiedBy/>
  <cp:revision>150</cp:revision>
  <dcterms:created xsi:type="dcterms:W3CDTF">2024-01-19T13:31:32Z</dcterms:created>
  <dcterms:modified xsi:type="dcterms:W3CDTF">2024-01-19T14:31:06Z</dcterms:modified>
</cp:coreProperties>
</file>