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34161E-F9FA-A9FE-43AA-BD29627F56EA}" v="1116" dt="2024-01-19T14:53:54.345"/>
    <p1510:client id="{F7516733-C384-4426-A8DC-B11146A8467B}" v="668" dt="2024-01-19T14:39:41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Tableau </a:t>
            </a:r>
            <a:r>
              <a:rPr lang="en-US" err="1">
                <a:cs typeface="Calibri Light"/>
              </a:rPr>
              <a:t>périodique</a:t>
            </a:r>
            <a:r>
              <a:rPr lang="en-US">
                <a:cs typeface="Calibri Light"/>
              </a:rPr>
              <a:t> 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Fait par Charles-Antoine Giroux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1A1F92-6950-CBD4-ECBA-F4DEAC03F8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372666"/>
              </p:ext>
            </p:extLst>
          </p:nvPr>
        </p:nvGraphicFramePr>
        <p:xfrm>
          <a:off x="852577" y="517286"/>
          <a:ext cx="1255708" cy="107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708">
                  <a:extLst>
                    <a:ext uri="{9D8B030D-6E8A-4147-A177-3AD203B41FA5}">
                      <a16:colId xmlns:a16="http://schemas.microsoft.com/office/drawing/2014/main" val="3484117452"/>
                    </a:ext>
                  </a:extLst>
                </a:gridCol>
              </a:tblGrid>
              <a:tr h="1073938">
                <a:tc>
                  <a:txBody>
                    <a:bodyPr/>
                    <a:lstStyle/>
                    <a:p>
                      <a:r>
                        <a:rPr lang="en-US"/>
                        <a:t>1                1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H      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hydrogène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24977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C72AFDC-7E2D-19F4-F656-F6808F3297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413795"/>
              </p:ext>
            </p:extLst>
          </p:nvPr>
        </p:nvGraphicFramePr>
        <p:xfrm>
          <a:off x="228600" y="2078667"/>
          <a:ext cx="1255708" cy="107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708">
                  <a:extLst>
                    <a:ext uri="{9D8B030D-6E8A-4147-A177-3AD203B41FA5}">
                      <a16:colId xmlns:a16="http://schemas.microsoft.com/office/drawing/2014/main" val="3484117452"/>
                    </a:ext>
                  </a:extLst>
                </a:gridCol>
              </a:tblGrid>
              <a:tr h="1073938">
                <a:tc>
                  <a:txBody>
                    <a:bodyPr/>
                    <a:lstStyle/>
                    <a:p>
                      <a:r>
                        <a:rPr lang="en-US"/>
                        <a:t>3                7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Li      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lithium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24977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8CD5919-D8B1-D7B4-F6CA-5C88B4DF76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368204"/>
              </p:ext>
            </p:extLst>
          </p:nvPr>
        </p:nvGraphicFramePr>
        <p:xfrm>
          <a:off x="1479430" y="2078666"/>
          <a:ext cx="1255708" cy="107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708">
                  <a:extLst>
                    <a:ext uri="{9D8B030D-6E8A-4147-A177-3AD203B41FA5}">
                      <a16:colId xmlns:a16="http://schemas.microsoft.com/office/drawing/2014/main" val="3484117452"/>
                    </a:ext>
                  </a:extLst>
                </a:gridCol>
              </a:tblGrid>
              <a:tr h="1073938">
                <a:tc>
                  <a:txBody>
                    <a:bodyPr/>
                    <a:lstStyle/>
                    <a:p>
                      <a:r>
                        <a:rPr lang="en-US"/>
                        <a:t>4                9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Bé     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béryllium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24977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5E46C388-DCD8-2121-01A6-F933C39A1C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738934"/>
              </p:ext>
            </p:extLst>
          </p:nvPr>
        </p:nvGraphicFramePr>
        <p:xfrm>
          <a:off x="228599" y="3156968"/>
          <a:ext cx="1255708" cy="107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708">
                  <a:extLst>
                    <a:ext uri="{9D8B030D-6E8A-4147-A177-3AD203B41FA5}">
                      <a16:colId xmlns:a16="http://schemas.microsoft.com/office/drawing/2014/main" val="3484117452"/>
                    </a:ext>
                  </a:extLst>
                </a:gridCol>
              </a:tblGrid>
              <a:tr h="1073938">
                <a:tc>
                  <a:txBody>
                    <a:bodyPr/>
                    <a:lstStyle/>
                    <a:p>
                      <a:r>
                        <a:rPr lang="en-US"/>
                        <a:t>11               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Na    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Sodium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24977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C288425F-6830-A565-2116-3FAF840AF0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19676"/>
              </p:ext>
            </p:extLst>
          </p:nvPr>
        </p:nvGraphicFramePr>
        <p:xfrm>
          <a:off x="1479429" y="3156967"/>
          <a:ext cx="125570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708">
                  <a:extLst>
                    <a:ext uri="{9D8B030D-6E8A-4147-A177-3AD203B41FA5}">
                      <a16:colId xmlns:a16="http://schemas.microsoft.com/office/drawing/2014/main" val="3484117452"/>
                    </a:ext>
                  </a:extLst>
                </a:gridCol>
              </a:tblGrid>
              <a:tr h="1073938">
                <a:tc>
                  <a:txBody>
                    <a:bodyPr/>
                    <a:lstStyle/>
                    <a:p>
                      <a:r>
                        <a:rPr lang="en-US"/>
                        <a:t>12           24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Mg 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Magnésium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24977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A59B02F6-AADA-7D1E-294F-14DC05CD88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3632262"/>
              </p:ext>
            </p:extLst>
          </p:nvPr>
        </p:nvGraphicFramePr>
        <p:xfrm>
          <a:off x="228600" y="4235271"/>
          <a:ext cx="1255708" cy="107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708">
                  <a:extLst>
                    <a:ext uri="{9D8B030D-6E8A-4147-A177-3AD203B41FA5}">
                      <a16:colId xmlns:a16="http://schemas.microsoft.com/office/drawing/2014/main" val="3484117452"/>
                    </a:ext>
                  </a:extLst>
                </a:gridCol>
              </a:tblGrid>
              <a:tr h="1073938">
                <a:tc>
                  <a:txBody>
                    <a:bodyPr/>
                    <a:lstStyle/>
                    <a:p>
                      <a:r>
                        <a:rPr lang="en-US"/>
                        <a:t>19         39  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K      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Potassium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24977"/>
                  </a:ext>
                </a:extLst>
              </a:tr>
            </a:tbl>
          </a:graphicData>
        </a:graphic>
      </p:graphicFrame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AA88CB56-2D81-188E-18E0-CF3E84C8D7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54853"/>
              </p:ext>
            </p:extLst>
          </p:nvPr>
        </p:nvGraphicFramePr>
        <p:xfrm>
          <a:off x="1479430" y="4206515"/>
          <a:ext cx="125570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708">
                  <a:extLst>
                    <a:ext uri="{9D8B030D-6E8A-4147-A177-3AD203B41FA5}">
                      <a16:colId xmlns:a16="http://schemas.microsoft.com/office/drawing/2014/main" val="3484117452"/>
                    </a:ext>
                  </a:extLst>
                </a:gridCol>
              </a:tblGrid>
              <a:tr h="1040801">
                <a:tc>
                  <a:txBody>
                    <a:bodyPr/>
                    <a:lstStyle/>
                    <a:p>
                      <a:r>
                        <a:rPr lang="en-US"/>
                        <a:t>20          40         Ca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Calcium      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2497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7168EFD-295D-60A3-73EF-2376B6542401}"/>
              </a:ext>
            </a:extLst>
          </p:cNvPr>
          <p:cNvSpPr txBox="1"/>
          <p:nvPr/>
        </p:nvSpPr>
        <p:spPr>
          <a:xfrm>
            <a:off x="3000336" y="1339588"/>
            <a:ext cx="101853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err="1">
                <a:cs typeface="Calibri"/>
              </a:rPr>
              <a:t>Métaux</a:t>
            </a:r>
            <a:endParaRPr lang="en-US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F6CCFC-57D1-89A8-1062-D91784829885}"/>
              </a:ext>
            </a:extLst>
          </p:cNvPr>
          <p:cNvSpPr txBox="1"/>
          <p:nvPr/>
        </p:nvSpPr>
        <p:spPr>
          <a:xfrm>
            <a:off x="232462" y="5504632"/>
            <a:ext cx="10232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err="1">
                <a:cs typeface="Calibri"/>
              </a:rPr>
              <a:t>Alcalins</a:t>
            </a:r>
            <a:endParaRPr lang="en-US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11958C-6E0C-C3FD-061E-D75992376B11}"/>
              </a:ext>
            </a:extLst>
          </p:cNvPr>
          <p:cNvSpPr txBox="1"/>
          <p:nvPr/>
        </p:nvSpPr>
        <p:spPr>
          <a:xfrm>
            <a:off x="1483292" y="5504631"/>
            <a:ext cx="102327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err="1">
                <a:cs typeface="Calibri"/>
              </a:rPr>
              <a:t>Acalino-terreux</a:t>
            </a:r>
            <a:endParaRPr lang="en-US" err="1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DD02E53-2927-9C95-A169-57D5A3913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973524"/>
              </p:ext>
            </p:extLst>
          </p:nvPr>
        </p:nvGraphicFramePr>
        <p:xfrm>
          <a:off x="3508075" y="2027207"/>
          <a:ext cx="8369951" cy="2465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204">
                  <a:extLst>
                    <a:ext uri="{9D8B030D-6E8A-4147-A177-3AD203B41FA5}">
                      <a16:colId xmlns:a16="http://schemas.microsoft.com/office/drawing/2014/main" val="1862029574"/>
                    </a:ext>
                  </a:extLst>
                </a:gridCol>
                <a:gridCol w="1313779">
                  <a:extLst>
                    <a:ext uri="{9D8B030D-6E8A-4147-A177-3AD203B41FA5}">
                      <a16:colId xmlns:a16="http://schemas.microsoft.com/office/drawing/2014/main" val="3890102960"/>
                    </a:ext>
                  </a:extLst>
                </a:gridCol>
                <a:gridCol w="1394992">
                  <a:extLst>
                    <a:ext uri="{9D8B030D-6E8A-4147-A177-3AD203B41FA5}">
                      <a16:colId xmlns:a16="http://schemas.microsoft.com/office/drawing/2014/main" val="2195364816"/>
                    </a:ext>
                  </a:extLst>
                </a:gridCol>
                <a:gridCol w="1394992">
                  <a:extLst>
                    <a:ext uri="{9D8B030D-6E8A-4147-A177-3AD203B41FA5}">
                      <a16:colId xmlns:a16="http://schemas.microsoft.com/office/drawing/2014/main" val="103768174"/>
                    </a:ext>
                  </a:extLst>
                </a:gridCol>
                <a:gridCol w="1394992">
                  <a:extLst>
                    <a:ext uri="{9D8B030D-6E8A-4147-A177-3AD203B41FA5}">
                      <a16:colId xmlns:a16="http://schemas.microsoft.com/office/drawing/2014/main" val="2561542784"/>
                    </a:ext>
                  </a:extLst>
                </a:gridCol>
                <a:gridCol w="1394992">
                  <a:extLst>
                    <a:ext uri="{9D8B030D-6E8A-4147-A177-3AD203B41FA5}">
                      <a16:colId xmlns:a16="http://schemas.microsoft.com/office/drawing/2014/main" val="644027182"/>
                    </a:ext>
                  </a:extLst>
                </a:gridCol>
              </a:tblGrid>
              <a:tr h="1232971">
                <a:tc>
                  <a:txBody>
                    <a:bodyPr/>
                    <a:lstStyle/>
                    <a:p>
                      <a:r>
                        <a:rPr lang="en-US"/>
                        <a:t>5               11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B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Bore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6               12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C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Carbone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7                14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 N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Azote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8                16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 O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Oxygène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9                19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 F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Fluor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10             20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Ne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Néon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97316"/>
                  </a:ext>
                </a:extLst>
              </a:tr>
              <a:tr h="1232971">
                <a:tc>
                  <a:txBody>
                    <a:bodyPr/>
                    <a:lstStyle/>
                    <a:p>
                      <a:r>
                        <a:rPr lang="en-US"/>
                        <a:t>13              27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AI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aluminium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14            28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Si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Silicium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15            31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P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Phosphore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16             32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  S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Soufre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17              35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CI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Chlore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18             40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</a:t>
                      </a:r>
                      <a:r>
                        <a:rPr lang="en-US" err="1"/>
                        <a:t>Ar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/>
                        <a:t>Argon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77870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8125875-2232-6E5B-2B22-B8110FE599A7}"/>
              </a:ext>
            </a:extLst>
          </p:cNvPr>
          <p:cNvSpPr/>
          <p:nvPr/>
        </p:nvSpPr>
        <p:spPr>
          <a:xfrm>
            <a:off x="3479609" y="2281407"/>
            <a:ext cx="129397" cy="934528"/>
          </a:xfrm>
          <a:prstGeom prst="rect">
            <a:avLst/>
          </a:prstGeom>
          <a:solidFill>
            <a:schemeClr val="tx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C978C9-B19B-416D-58E0-65D6D15E08B4}"/>
              </a:ext>
            </a:extLst>
          </p:cNvPr>
          <p:cNvSpPr/>
          <p:nvPr/>
        </p:nvSpPr>
        <p:spPr>
          <a:xfrm>
            <a:off x="3472435" y="3043477"/>
            <a:ext cx="1581510" cy="172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E4FB87-0718-0563-9E5F-857A1A0E17E2}"/>
              </a:ext>
            </a:extLst>
          </p:cNvPr>
          <p:cNvSpPr/>
          <p:nvPr/>
        </p:nvSpPr>
        <p:spPr>
          <a:xfrm>
            <a:off x="4864764" y="3220810"/>
            <a:ext cx="186905" cy="12939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6DB8AB7-A032-0CE9-4AE6-69D4DDEAD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64430"/>
              </p:ext>
            </p:extLst>
          </p:nvPr>
        </p:nvGraphicFramePr>
        <p:xfrm>
          <a:off x="10423584" y="704490"/>
          <a:ext cx="1458619" cy="1225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619">
                  <a:extLst>
                    <a:ext uri="{9D8B030D-6E8A-4147-A177-3AD203B41FA5}">
                      <a16:colId xmlns:a16="http://schemas.microsoft.com/office/drawing/2014/main" val="2787176427"/>
                    </a:ext>
                  </a:extLst>
                </a:gridCol>
              </a:tblGrid>
              <a:tr h="1225068">
                <a:tc>
                  <a:txBody>
                    <a:bodyPr/>
                    <a:lstStyle/>
                    <a:p>
                      <a:r>
                        <a:rPr lang="en-US"/>
                        <a:t>2                    4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         He</a:t>
                      </a:r>
                    </a:p>
                    <a:p>
                      <a:pPr lvl="0">
                        <a:buNone/>
                      </a:pPr>
                      <a:r>
                        <a:rPr lang="en-US" err="1"/>
                        <a:t>Hélium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58442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2821FC42-3B73-CDF4-B12A-ECBDA5668FBF}"/>
              </a:ext>
            </a:extLst>
          </p:cNvPr>
          <p:cNvSpPr txBox="1"/>
          <p:nvPr/>
        </p:nvSpPr>
        <p:spPr>
          <a:xfrm>
            <a:off x="7704545" y="1207803"/>
            <a:ext cx="20728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Non-</a:t>
            </a:r>
            <a:r>
              <a:rPr lang="en-US" err="1">
                <a:cs typeface="Calibri"/>
              </a:rPr>
              <a:t>métaux</a:t>
            </a:r>
            <a:endParaRPr lang="en-US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6A6809-98E8-2EDB-A036-272435CEB6E6}"/>
              </a:ext>
            </a:extLst>
          </p:cNvPr>
          <p:cNvSpPr txBox="1"/>
          <p:nvPr/>
        </p:nvSpPr>
        <p:spPr>
          <a:xfrm>
            <a:off x="6647689" y="4881540"/>
            <a:ext cx="25833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err="1">
                <a:cs typeface="Calibri"/>
              </a:rPr>
              <a:t>métaloides</a:t>
            </a:r>
            <a:endParaRPr lang="en-US" sz="2800" err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C9C5C1-EE08-AD1D-E57A-4422973D9F97}"/>
              </a:ext>
            </a:extLst>
          </p:cNvPr>
          <p:cNvSpPr txBox="1"/>
          <p:nvPr/>
        </p:nvSpPr>
        <p:spPr>
          <a:xfrm>
            <a:off x="9096925" y="4598789"/>
            <a:ext cx="13491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err="1">
                <a:cs typeface="Calibri"/>
              </a:rPr>
              <a:t>Hologène</a:t>
            </a:r>
            <a:endParaRPr lang="en-US" err="1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CF3325-EB35-EFD5-AF11-E1FA588064CB}"/>
              </a:ext>
            </a:extLst>
          </p:cNvPr>
          <p:cNvSpPr txBox="1"/>
          <p:nvPr/>
        </p:nvSpPr>
        <p:spPr>
          <a:xfrm>
            <a:off x="10484407" y="4680239"/>
            <a:ext cx="145942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Gaz rare</a:t>
            </a:r>
          </a:p>
          <a:p>
            <a:r>
              <a:rPr lang="en-US">
                <a:cs typeface="Calibri"/>
              </a:rPr>
              <a:t>Gaz internes</a:t>
            </a:r>
          </a:p>
        </p:txBody>
      </p:sp>
    </p:spTree>
    <p:extLst>
      <p:ext uri="{BB962C8B-B14F-4D97-AF65-F5344CB8AC3E}">
        <p14:creationId xmlns:p14="http://schemas.microsoft.com/office/powerpoint/2010/main" val="317227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Tableau périodique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2024-01-19T14:03:14Z</dcterms:created>
  <dcterms:modified xsi:type="dcterms:W3CDTF">2024-02-05T14:39:49Z</dcterms:modified>
</cp:coreProperties>
</file>