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45DE41-32DF-42F9-9A5A-18E04D5E0EDB}" v="1377" dt="2024-01-19T14:44:21.3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138C0D6-20BE-F1B7-A91B-F1A4A9BD96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07523"/>
              </p:ext>
            </p:extLst>
          </p:nvPr>
        </p:nvGraphicFramePr>
        <p:xfrm>
          <a:off x="488830" y="3249283"/>
          <a:ext cx="2165598" cy="3262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2799">
                  <a:extLst>
                    <a:ext uri="{9D8B030D-6E8A-4147-A177-3AD203B41FA5}">
                      <a16:colId xmlns:a16="http://schemas.microsoft.com/office/drawing/2014/main" val="308763830"/>
                    </a:ext>
                  </a:extLst>
                </a:gridCol>
                <a:gridCol w="1082799">
                  <a:extLst>
                    <a:ext uri="{9D8B030D-6E8A-4147-A177-3AD203B41FA5}">
                      <a16:colId xmlns:a16="http://schemas.microsoft.com/office/drawing/2014/main" val="18470072"/>
                    </a:ext>
                  </a:extLst>
                </a:gridCol>
              </a:tblGrid>
              <a:tr h="108765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L>
                    <a:lnR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R>
                    <a:lnT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T>
                    <a:lnB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L>
                    <a:lnR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R>
                    <a:lnT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T>
                    <a:lnB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461170"/>
                  </a:ext>
                </a:extLst>
              </a:tr>
              <a:tr h="108765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L>
                    <a:lnR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R>
                    <a:lnT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T>
                    <a:lnB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L>
                    <a:lnR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R>
                    <a:lnT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T>
                    <a:lnB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32301"/>
                  </a:ext>
                </a:extLst>
              </a:tr>
              <a:tr h="108765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L>
                    <a:lnR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R>
                    <a:lnT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T>
                    <a:lnB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L>
                    <a:lnR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R>
                    <a:lnT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T>
                    <a:lnB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77629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7C3FD2A-B1F9-15B6-4A65-886F72D560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4279364"/>
              </p:ext>
            </p:extLst>
          </p:nvPr>
        </p:nvGraphicFramePr>
        <p:xfrm>
          <a:off x="3650699" y="3252791"/>
          <a:ext cx="7126602" cy="2127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767">
                  <a:extLst>
                    <a:ext uri="{9D8B030D-6E8A-4147-A177-3AD203B41FA5}">
                      <a16:colId xmlns:a16="http://schemas.microsoft.com/office/drawing/2014/main" val="651727276"/>
                    </a:ext>
                  </a:extLst>
                </a:gridCol>
                <a:gridCol w="1187767">
                  <a:extLst>
                    <a:ext uri="{9D8B030D-6E8A-4147-A177-3AD203B41FA5}">
                      <a16:colId xmlns:a16="http://schemas.microsoft.com/office/drawing/2014/main" val="2914922299"/>
                    </a:ext>
                  </a:extLst>
                </a:gridCol>
                <a:gridCol w="1187767">
                  <a:extLst>
                    <a:ext uri="{9D8B030D-6E8A-4147-A177-3AD203B41FA5}">
                      <a16:colId xmlns:a16="http://schemas.microsoft.com/office/drawing/2014/main" val="4149827696"/>
                    </a:ext>
                  </a:extLst>
                </a:gridCol>
                <a:gridCol w="1187767">
                  <a:extLst>
                    <a:ext uri="{9D8B030D-6E8A-4147-A177-3AD203B41FA5}">
                      <a16:colId xmlns:a16="http://schemas.microsoft.com/office/drawing/2014/main" val="2727054128"/>
                    </a:ext>
                  </a:extLst>
                </a:gridCol>
                <a:gridCol w="1187767">
                  <a:extLst>
                    <a:ext uri="{9D8B030D-6E8A-4147-A177-3AD203B41FA5}">
                      <a16:colId xmlns:a16="http://schemas.microsoft.com/office/drawing/2014/main" val="1927745566"/>
                    </a:ext>
                  </a:extLst>
                </a:gridCol>
                <a:gridCol w="1187767">
                  <a:extLst>
                    <a:ext uri="{9D8B030D-6E8A-4147-A177-3AD203B41FA5}">
                      <a16:colId xmlns:a16="http://schemas.microsoft.com/office/drawing/2014/main" val="951304457"/>
                    </a:ext>
                  </a:extLst>
                </a:gridCol>
              </a:tblGrid>
              <a:tr h="106388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L>
                    <a:lnR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R>
                    <a:lnT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T>
                    <a:lnB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L>
                    <a:lnR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R>
                    <a:lnT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T>
                    <a:lnB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L>
                    <a:lnR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R>
                    <a:lnT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T>
                    <a:lnB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L>
                    <a:lnR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R>
                    <a:lnT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T>
                    <a:lnB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L>
                    <a:lnR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R>
                    <a:lnT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T>
                    <a:lnB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L>
                    <a:lnR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R>
                    <a:lnT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T>
                    <a:lnB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704256"/>
                  </a:ext>
                </a:extLst>
              </a:tr>
              <a:tr h="106388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L>
                    <a:lnR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R>
                    <a:lnT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T>
                    <a:lnB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L>
                    <a:lnR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R>
                    <a:lnT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T>
                    <a:lnB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L>
                    <a:lnR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R>
                    <a:lnT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T>
                    <a:lnB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L>
                    <a:lnR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R>
                    <a:lnT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T>
                    <a:lnB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L>
                    <a:lnR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R>
                    <a:lnT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T>
                    <a:lnB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L>
                    <a:lnR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R>
                    <a:lnT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T>
                    <a:lnB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58301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8AEF875-E8CF-8BA2-CD75-AAAF577640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68007"/>
              </p:ext>
            </p:extLst>
          </p:nvPr>
        </p:nvGraphicFramePr>
        <p:xfrm>
          <a:off x="9604075" y="2099094"/>
          <a:ext cx="1166313" cy="115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6313">
                  <a:extLst>
                    <a:ext uri="{9D8B030D-6E8A-4147-A177-3AD203B41FA5}">
                      <a16:colId xmlns:a16="http://schemas.microsoft.com/office/drawing/2014/main" val="3503879725"/>
                    </a:ext>
                  </a:extLst>
                </a:gridCol>
              </a:tblGrid>
              <a:tr h="11508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L>
                    <a:lnR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R>
                    <a:lnT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T>
                    <a:lnB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5412787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31A8F601-5935-D568-22FE-531ED715A6E6}"/>
              </a:ext>
            </a:extLst>
          </p:cNvPr>
          <p:cNvSpPr/>
          <p:nvPr/>
        </p:nvSpPr>
        <p:spPr>
          <a:xfrm>
            <a:off x="3526266" y="3079102"/>
            <a:ext cx="244415" cy="138022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5D3FA8-C0AB-1226-6FA6-A1B6F9DB173E}"/>
              </a:ext>
            </a:extLst>
          </p:cNvPr>
          <p:cNvSpPr/>
          <p:nvPr/>
        </p:nvSpPr>
        <p:spPr>
          <a:xfrm rot="5400000">
            <a:off x="4086983" y="3625441"/>
            <a:ext cx="244415" cy="138022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A1D65B1-FF94-A612-BC9C-E8A21FA30371}"/>
              </a:ext>
            </a:extLst>
          </p:cNvPr>
          <p:cNvSpPr/>
          <p:nvPr/>
        </p:nvSpPr>
        <p:spPr>
          <a:xfrm>
            <a:off x="4777097" y="4200536"/>
            <a:ext cx="244415" cy="138022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156D893-B425-DD1F-1E5E-BEAE7666E923}"/>
              </a:ext>
            </a:extLst>
          </p:cNvPr>
          <p:cNvSpPr txBox="1"/>
          <p:nvPr/>
        </p:nvSpPr>
        <p:spPr>
          <a:xfrm>
            <a:off x="7304578" y="4316434"/>
            <a:ext cx="1049253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Calibri"/>
              </a:rPr>
              <a:t>16       32,07</a:t>
            </a:r>
            <a:endParaRPr lang="en-US" sz="1400" dirty="0"/>
          </a:p>
          <a:p>
            <a:r>
              <a:rPr lang="en-US" dirty="0">
                <a:cs typeface="Calibri"/>
              </a:rPr>
              <a:t>      </a:t>
            </a:r>
            <a:r>
              <a:rPr lang="en-US" sz="3200" dirty="0">
                <a:cs typeface="Calibri"/>
              </a:rPr>
              <a:t>S</a:t>
            </a:r>
          </a:p>
          <a:p>
            <a:r>
              <a:rPr lang="en-US" dirty="0">
                <a:cs typeface="Calibri"/>
              </a:rPr>
              <a:t>  </a:t>
            </a:r>
            <a:r>
              <a:rPr lang="en-US" dirty="0" err="1">
                <a:cs typeface="Calibri"/>
              </a:rPr>
              <a:t>soufre</a:t>
            </a:r>
            <a:endParaRPr lang="en-US">
              <a:cs typeface="Calibri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19E9EEF-48AA-5473-8471-A2E6D49FD1EC}"/>
              </a:ext>
            </a:extLst>
          </p:cNvPr>
          <p:cNvSpPr txBox="1"/>
          <p:nvPr/>
        </p:nvSpPr>
        <p:spPr>
          <a:xfrm>
            <a:off x="4961068" y="3252508"/>
            <a:ext cx="1006121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Calibri"/>
              </a:rPr>
              <a:t>6        12,01</a:t>
            </a:r>
            <a:endParaRPr lang="en-US" sz="1400" dirty="0"/>
          </a:p>
          <a:p>
            <a:r>
              <a:rPr lang="en-US" dirty="0">
                <a:cs typeface="Calibri"/>
              </a:rPr>
              <a:t>     </a:t>
            </a:r>
            <a:r>
              <a:rPr lang="en-US" sz="3200" dirty="0">
                <a:cs typeface="Calibri"/>
              </a:rPr>
              <a:t>C</a:t>
            </a:r>
          </a:p>
          <a:p>
            <a:r>
              <a:rPr lang="en-US" dirty="0">
                <a:cs typeface="Calibri"/>
              </a:rPr>
              <a:t> </a:t>
            </a:r>
            <a:r>
              <a:rPr lang="en-US" err="1">
                <a:cs typeface="Calibri"/>
              </a:rPr>
              <a:t>carbone</a:t>
            </a:r>
            <a:endParaRPr lang="en-US">
              <a:cs typeface="Calibri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B04FBC8-FAAD-212F-3B83-4A9FF3C40E0C}"/>
              </a:ext>
            </a:extLst>
          </p:cNvPr>
          <p:cNvSpPr txBox="1"/>
          <p:nvPr/>
        </p:nvSpPr>
        <p:spPr>
          <a:xfrm>
            <a:off x="6096880" y="3295641"/>
            <a:ext cx="1006121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Calibri"/>
              </a:rPr>
              <a:t>7        14,01</a:t>
            </a:r>
          </a:p>
          <a:p>
            <a:r>
              <a:rPr lang="en-US" dirty="0">
                <a:cs typeface="Calibri"/>
              </a:rPr>
              <a:t>     </a:t>
            </a:r>
            <a:r>
              <a:rPr lang="en-US" sz="3200" dirty="0">
                <a:cs typeface="Calibri"/>
              </a:rPr>
              <a:t>N</a:t>
            </a:r>
          </a:p>
          <a:p>
            <a:r>
              <a:rPr lang="en-US" dirty="0">
                <a:cs typeface="Calibri"/>
              </a:rPr>
              <a:t>   azote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3B4185B-DC09-B567-ACF5-F3F57E1FC652}"/>
              </a:ext>
            </a:extLst>
          </p:cNvPr>
          <p:cNvSpPr txBox="1"/>
          <p:nvPr/>
        </p:nvSpPr>
        <p:spPr>
          <a:xfrm>
            <a:off x="7304577" y="3295640"/>
            <a:ext cx="1006121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Calibri"/>
              </a:rPr>
              <a:t>8             16</a:t>
            </a:r>
            <a:endParaRPr lang="en-US" sz="1400" dirty="0"/>
          </a:p>
          <a:p>
            <a:r>
              <a:rPr lang="en-US" dirty="0">
                <a:cs typeface="Calibri"/>
              </a:rPr>
              <a:t>     </a:t>
            </a:r>
            <a:r>
              <a:rPr lang="en-US" sz="3200" dirty="0">
                <a:cs typeface="Calibri"/>
              </a:rPr>
              <a:t>O</a:t>
            </a:r>
          </a:p>
          <a:p>
            <a:r>
              <a:rPr lang="en-US" dirty="0" err="1">
                <a:cs typeface="Calibri"/>
              </a:rPr>
              <a:t>oxygène</a:t>
            </a:r>
            <a:endParaRPr lang="en-US" dirty="0" err="1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DE3954B-B5D9-F047-2245-5347AABF4B6B}"/>
              </a:ext>
            </a:extLst>
          </p:cNvPr>
          <p:cNvSpPr txBox="1"/>
          <p:nvPr/>
        </p:nvSpPr>
        <p:spPr>
          <a:xfrm>
            <a:off x="3710238" y="4330811"/>
            <a:ext cx="1193026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Calibri"/>
              </a:rPr>
              <a:t>13              29</a:t>
            </a:r>
            <a:endParaRPr lang="en-US" sz="1400" dirty="0"/>
          </a:p>
          <a:p>
            <a:r>
              <a:rPr lang="en-US" dirty="0">
                <a:cs typeface="Calibri"/>
              </a:rPr>
              <a:t>     </a:t>
            </a:r>
            <a:r>
              <a:rPr lang="en-US" sz="3200" dirty="0">
                <a:cs typeface="Calibri"/>
              </a:rPr>
              <a:t>Al </a:t>
            </a:r>
          </a:p>
          <a:p>
            <a:r>
              <a:rPr lang="en-US" dirty="0" err="1">
                <a:cs typeface="Calibri"/>
              </a:rPr>
              <a:t>aluminium</a:t>
            </a:r>
            <a:endParaRPr lang="en-US" dirty="0" err="1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06F75CC-5C89-C425-CD30-C4A798908022}"/>
              </a:ext>
            </a:extLst>
          </p:cNvPr>
          <p:cNvSpPr txBox="1"/>
          <p:nvPr/>
        </p:nvSpPr>
        <p:spPr>
          <a:xfrm>
            <a:off x="5018577" y="4345187"/>
            <a:ext cx="1006121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Calibri"/>
              </a:rPr>
              <a:t>14     28,09</a:t>
            </a:r>
            <a:endParaRPr lang="en-US" sz="1400" dirty="0"/>
          </a:p>
          <a:p>
            <a:r>
              <a:rPr lang="en-US" dirty="0">
                <a:cs typeface="Calibri"/>
              </a:rPr>
              <a:t>     </a:t>
            </a:r>
            <a:r>
              <a:rPr lang="en-US" sz="3200" dirty="0">
                <a:cs typeface="Calibri"/>
              </a:rPr>
              <a:t>Si</a:t>
            </a:r>
          </a:p>
          <a:p>
            <a:r>
              <a:rPr lang="en-US" dirty="0">
                <a:cs typeface="Calibri"/>
              </a:rPr>
              <a:t>  silicium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0F69215-AF3E-7A45-2AB1-46C514076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778695"/>
              </p:ext>
            </p:extLst>
          </p:nvPr>
        </p:nvGraphicFramePr>
        <p:xfrm>
          <a:off x="488829" y="1135810"/>
          <a:ext cx="1166313" cy="115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6313">
                  <a:extLst>
                    <a:ext uri="{9D8B030D-6E8A-4147-A177-3AD203B41FA5}">
                      <a16:colId xmlns:a16="http://schemas.microsoft.com/office/drawing/2014/main" val="3503879725"/>
                    </a:ext>
                  </a:extLst>
                </a:gridCol>
              </a:tblGrid>
              <a:tr h="11508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L>
                    <a:lnR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R>
                    <a:lnT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T>
                    <a:lnB w="1270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5412787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492873CD-942A-9461-8618-9F99AA8FD3C1}"/>
              </a:ext>
            </a:extLst>
          </p:cNvPr>
          <p:cNvSpPr txBox="1"/>
          <p:nvPr/>
        </p:nvSpPr>
        <p:spPr>
          <a:xfrm>
            <a:off x="6024992" y="4330810"/>
            <a:ext cx="1207404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Calibri"/>
              </a:rPr>
              <a:t> 15             31</a:t>
            </a:r>
            <a:endParaRPr lang="en-US" sz="1400" dirty="0"/>
          </a:p>
          <a:p>
            <a:r>
              <a:rPr lang="en-US" dirty="0">
                <a:cs typeface="Calibri"/>
              </a:rPr>
              <a:t>       </a:t>
            </a:r>
            <a:r>
              <a:rPr lang="en-US" sz="3200" dirty="0">
                <a:cs typeface="Calibri"/>
              </a:rPr>
              <a:t>P</a:t>
            </a:r>
            <a:endParaRPr lang="en-US" dirty="0"/>
          </a:p>
          <a:p>
            <a:r>
              <a:rPr lang="en-US" dirty="0" err="1">
                <a:cs typeface="Calibri"/>
              </a:rPr>
              <a:t>phosphore</a:t>
            </a:r>
            <a:endParaRPr lang="en-US" dirty="0">
              <a:cs typeface="Calibri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A2BB016-4E9B-E3DE-9D3E-51B1FC5B4933}"/>
              </a:ext>
            </a:extLst>
          </p:cNvPr>
          <p:cNvSpPr txBox="1"/>
          <p:nvPr/>
        </p:nvSpPr>
        <p:spPr>
          <a:xfrm>
            <a:off x="3767748" y="3295641"/>
            <a:ext cx="1006121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Calibri"/>
              </a:rPr>
              <a:t>5             11</a:t>
            </a:r>
            <a:endParaRPr lang="en-US" sz="1400" dirty="0"/>
          </a:p>
          <a:p>
            <a:r>
              <a:rPr lang="en-US" dirty="0">
                <a:cs typeface="Calibri"/>
              </a:rPr>
              <a:t>     </a:t>
            </a:r>
            <a:r>
              <a:rPr lang="en-US" sz="3200" dirty="0">
                <a:cs typeface="Calibri"/>
              </a:rPr>
              <a:t>B</a:t>
            </a:r>
          </a:p>
          <a:p>
            <a:r>
              <a:rPr lang="en-US" dirty="0">
                <a:cs typeface="Calibri"/>
              </a:rPr>
              <a:t>   bore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E955633-04AC-812C-DDCF-CD2ACA7408ED}"/>
              </a:ext>
            </a:extLst>
          </p:cNvPr>
          <p:cNvSpPr txBox="1"/>
          <p:nvPr/>
        </p:nvSpPr>
        <p:spPr>
          <a:xfrm>
            <a:off x="8512275" y="4330811"/>
            <a:ext cx="1006121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Calibri"/>
              </a:rPr>
              <a:t>17     35,45</a:t>
            </a:r>
            <a:endParaRPr lang="en-US" sz="1400" dirty="0"/>
          </a:p>
          <a:p>
            <a:r>
              <a:rPr lang="en-US" dirty="0">
                <a:cs typeface="Calibri"/>
              </a:rPr>
              <a:t>     </a:t>
            </a:r>
            <a:r>
              <a:rPr lang="en-US" sz="3200" dirty="0">
                <a:cs typeface="Calibri"/>
              </a:rPr>
              <a:t>Cl</a:t>
            </a:r>
          </a:p>
          <a:p>
            <a:r>
              <a:rPr lang="en-US" dirty="0">
                <a:cs typeface="Calibri"/>
              </a:rPr>
              <a:t>  chlore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AB0FDE9-03A1-9E32-0D6B-E364949F39BD}"/>
              </a:ext>
            </a:extLst>
          </p:cNvPr>
          <p:cNvSpPr txBox="1"/>
          <p:nvPr/>
        </p:nvSpPr>
        <p:spPr>
          <a:xfrm>
            <a:off x="8469144" y="3238132"/>
            <a:ext cx="1006121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Calibri"/>
              </a:rPr>
              <a:t>9             19</a:t>
            </a:r>
            <a:endParaRPr lang="en-US" sz="1400" dirty="0"/>
          </a:p>
          <a:p>
            <a:r>
              <a:rPr lang="en-US" dirty="0">
                <a:cs typeface="Calibri"/>
              </a:rPr>
              <a:t>      </a:t>
            </a:r>
            <a:r>
              <a:rPr lang="en-US" sz="3200">
                <a:cs typeface="Calibri"/>
              </a:rPr>
              <a:t>F</a:t>
            </a:r>
          </a:p>
          <a:p>
            <a:r>
              <a:rPr lang="en-US" dirty="0">
                <a:cs typeface="Calibri"/>
              </a:rPr>
              <a:t>    fluor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B908AB0-33B8-787B-E398-A73858132477}"/>
              </a:ext>
            </a:extLst>
          </p:cNvPr>
          <p:cNvSpPr txBox="1"/>
          <p:nvPr/>
        </p:nvSpPr>
        <p:spPr>
          <a:xfrm>
            <a:off x="9676841" y="4316433"/>
            <a:ext cx="1006121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Calibri"/>
              </a:rPr>
              <a:t>18           40</a:t>
            </a:r>
            <a:endParaRPr lang="en-US" sz="1400" dirty="0"/>
          </a:p>
          <a:p>
            <a:r>
              <a:rPr lang="en-US" dirty="0">
                <a:cs typeface="Calibri"/>
              </a:rPr>
              <a:t>    </a:t>
            </a:r>
            <a:r>
              <a:rPr lang="en-US" sz="3200" dirty="0" err="1">
                <a:cs typeface="Calibri"/>
              </a:rPr>
              <a:t>Ar</a:t>
            </a:r>
          </a:p>
          <a:p>
            <a:r>
              <a:rPr lang="en-US" dirty="0">
                <a:cs typeface="Calibri"/>
              </a:rPr>
              <a:t>   argon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06237CD-FFF7-D695-1466-77C76C651E85}"/>
              </a:ext>
            </a:extLst>
          </p:cNvPr>
          <p:cNvSpPr txBox="1"/>
          <p:nvPr/>
        </p:nvSpPr>
        <p:spPr>
          <a:xfrm>
            <a:off x="9676842" y="3252509"/>
            <a:ext cx="1006121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Calibri"/>
              </a:rPr>
              <a:t>10     20,18</a:t>
            </a:r>
            <a:endParaRPr lang="en-US" sz="1400" dirty="0"/>
          </a:p>
          <a:p>
            <a:r>
              <a:rPr lang="en-US" dirty="0">
                <a:cs typeface="Calibri"/>
              </a:rPr>
              <a:t>    </a:t>
            </a:r>
            <a:r>
              <a:rPr lang="en-US" sz="3200" dirty="0">
                <a:cs typeface="Calibri"/>
              </a:rPr>
              <a:t>Ne</a:t>
            </a:r>
          </a:p>
          <a:p>
            <a:r>
              <a:rPr lang="en-US" dirty="0">
                <a:cs typeface="Calibri"/>
              </a:rPr>
              <a:t>   </a:t>
            </a:r>
            <a:r>
              <a:rPr lang="en-US" err="1">
                <a:cs typeface="Calibri"/>
              </a:rPr>
              <a:t>néon</a:t>
            </a:r>
            <a:endParaRPr lang="en-US" dirty="0" err="1">
              <a:cs typeface="Calibri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F56C729-1F1F-0A51-EC46-0178E9301A43}"/>
              </a:ext>
            </a:extLst>
          </p:cNvPr>
          <p:cNvSpPr txBox="1"/>
          <p:nvPr/>
        </p:nvSpPr>
        <p:spPr>
          <a:xfrm>
            <a:off x="9676842" y="2131075"/>
            <a:ext cx="1006121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Calibri"/>
              </a:rPr>
              <a:t>2               4</a:t>
            </a:r>
            <a:endParaRPr lang="en-US" sz="1400" dirty="0"/>
          </a:p>
          <a:p>
            <a:r>
              <a:rPr lang="en-US" dirty="0">
                <a:cs typeface="Calibri"/>
              </a:rPr>
              <a:t>   </a:t>
            </a:r>
            <a:r>
              <a:rPr lang="en-US" sz="3200" dirty="0">
                <a:cs typeface="Calibri"/>
              </a:rPr>
              <a:t>He</a:t>
            </a:r>
          </a:p>
          <a:p>
            <a:r>
              <a:rPr lang="en-US" dirty="0">
                <a:cs typeface="Calibri"/>
              </a:rPr>
              <a:t>  </a:t>
            </a:r>
            <a:r>
              <a:rPr lang="en-US" dirty="0" err="1">
                <a:cs typeface="Calibri"/>
              </a:rPr>
              <a:t>hélium</a:t>
            </a:r>
            <a:endParaRPr lang="en-US" dirty="0" err="1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1EC5B3A-508B-FD12-672C-97C465DF4608}"/>
              </a:ext>
            </a:extLst>
          </p:cNvPr>
          <p:cNvSpPr txBox="1"/>
          <p:nvPr/>
        </p:nvSpPr>
        <p:spPr>
          <a:xfrm>
            <a:off x="460955" y="1196547"/>
            <a:ext cx="1221781" cy="135421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Calibri"/>
              </a:rPr>
              <a:t>1               1,01</a:t>
            </a:r>
            <a:endParaRPr lang="en-US" sz="1400" dirty="0"/>
          </a:p>
          <a:p>
            <a:r>
              <a:rPr lang="en-US" dirty="0">
                <a:cs typeface="Calibri"/>
              </a:rPr>
              <a:t>       </a:t>
            </a:r>
            <a:r>
              <a:rPr lang="en-US" sz="3200" dirty="0">
                <a:cs typeface="Calibri"/>
              </a:rPr>
              <a:t>H</a:t>
            </a:r>
          </a:p>
          <a:p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hydrogène</a:t>
            </a:r>
            <a:endParaRPr lang="en-US" dirty="0">
              <a:cs typeface="Calibri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5A09D83-CAAF-EB5A-A53B-D5C16C949407}"/>
              </a:ext>
            </a:extLst>
          </p:cNvPr>
          <p:cNvSpPr txBox="1"/>
          <p:nvPr/>
        </p:nvSpPr>
        <p:spPr>
          <a:xfrm>
            <a:off x="561597" y="3295641"/>
            <a:ext cx="1006121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Calibri"/>
              </a:rPr>
              <a:t>3                7</a:t>
            </a:r>
          </a:p>
          <a:p>
            <a:r>
              <a:rPr lang="en-US" dirty="0">
                <a:cs typeface="Calibri"/>
              </a:rPr>
              <a:t>     </a:t>
            </a:r>
            <a:r>
              <a:rPr lang="en-US" sz="3200" dirty="0">
                <a:cs typeface="Calibri"/>
              </a:rPr>
              <a:t>Li</a:t>
            </a:r>
          </a:p>
          <a:p>
            <a:r>
              <a:rPr lang="en-US" dirty="0">
                <a:cs typeface="Calibri"/>
              </a:rPr>
              <a:t>  lithium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F3B3BD0-45D8-3871-8140-F05928169D36}"/>
              </a:ext>
            </a:extLst>
          </p:cNvPr>
          <p:cNvSpPr txBox="1"/>
          <p:nvPr/>
        </p:nvSpPr>
        <p:spPr>
          <a:xfrm>
            <a:off x="1568011" y="3295641"/>
            <a:ext cx="1135517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Calibri"/>
              </a:rPr>
              <a:t>4             9,01</a:t>
            </a:r>
            <a:endParaRPr lang="en-US" sz="1400" dirty="0"/>
          </a:p>
          <a:p>
            <a:r>
              <a:rPr lang="en-US" dirty="0">
                <a:cs typeface="Calibri"/>
              </a:rPr>
              <a:t>    </a:t>
            </a:r>
            <a:r>
              <a:rPr lang="en-US" sz="3200" dirty="0">
                <a:cs typeface="Calibri"/>
              </a:rPr>
              <a:t>Bé</a:t>
            </a:r>
          </a:p>
          <a:p>
            <a:r>
              <a:rPr lang="en-US" dirty="0">
                <a:cs typeface="Calibri"/>
              </a:rPr>
              <a:t> </a:t>
            </a:r>
            <a:r>
              <a:rPr lang="en-US" err="1">
                <a:cs typeface="Calibri"/>
              </a:rPr>
              <a:t>béryllium</a:t>
            </a:r>
            <a:endParaRPr lang="en-US">
              <a:cs typeface="Calibri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41F5F8A-64BE-A3E5-2AB1-435469A77B61}"/>
              </a:ext>
            </a:extLst>
          </p:cNvPr>
          <p:cNvSpPr txBox="1"/>
          <p:nvPr/>
        </p:nvSpPr>
        <p:spPr>
          <a:xfrm>
            <a:off x="561596" y="4345188"/>
            <a:ext cx="1006121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Calibri"/>
              </a:rPr>
              <a:t>11           23</a:t>
            </a:r>
            <a:endParaRPr lang="en-US" sz="1400" dirty="0"/>
          </a:p>
          <a:p>
            <a:r>
              <a:rPr lang="en-US" dirty="0">
                <a:cs typeface="Calibri"/>
              </a:rPr>
              <a:t>   </a:t>
            </a:r>
            <a:r>
              <a:rPr lang="en-US" sz="3200" dirty="0">
                <a:cs typeface="Calibri"/>
              </a:rPr>
              <a:t>Na</a:t>
            </a:r>
          </a:p>
          <a:p>
            <a:r>
              <a:rPr lang="en-US" dirty="0">
                <a:cs typeface="Calibri"/>
              </a:rPr>
              <a:t>  sodium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2D71111-F85C-DA5C-B096-D4E39060C098}"/>
              </a:ext>
            </a:extLst>
          </p:cNvPr>
          <p:cNvSpPr txBox="1"/>
          <p:nvPr/>
        </p:nvSpPr>
        <p:spPr>
          <a:xfrm>
            <a:off x="1510503" y="4330811"/>
            <a:ext cx="1336799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Calibri"/>
              </a:rPr>
              <a:t>12           24,31</a:t>
            </a:r>
            <a:endParaRPr lang="en-US" sz="1400" dirty="0"/>
          </a:p>
          <a:p>
            <a:r>
              <a:rPr lang="en-US" dirty="0">
                <a:cs typeface="Calibri"/>
              </a:rPr>
              <a:t>   </a:t>
            </a:r>
            <a:r>
              <a:rPr lang="en-US" sz="3200" dirty="0">
                <a:cs typeface="Calibri"/>
              </a:rPr>
              <a:t>Mg</a:t>
            </a:r>
          </a:p>
          <a:p>
            <a:r>
              <a:rPr lang="en-US" dirty="0" err="1">
                <a:cs typeface="Calibri"/>
              </a:rPr>
              <a:t>Magnésium</a:t>
            </a:r>
            <a:endParaRPr lang="en-US">
              <a:cs typeface="Calibri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AD73113-4B40-4747-D306-7D6944E384EF}"/>
              </a:ext>
            </a:extLst>
          </p:cNvPr>
          <p:cNvSpPr txBox="1"/>
          <p:nvPr/>
        </p:nvSpPr>
        <p:spPr>
          <a:xfrm>
            <a:off x="460956" y="5423490"/>
            <a:ext cx="1221780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Calibri"/>
              </a:rPr>
              <a:t>19         39,10</a:t>
            </a:r>
            <a:endParaRPr lang="en-US" sz="1400" dirty="0"/>
          </a:p>
          <a:p>
            <a:r>
              <a:rPr lang="en-US" dirty="0">
                <a:cs typeface="Calibri"/>
              </a:rPr>
              <a:t>      </a:t>
            </a:r>
            <a:r>
              <a:rPr lang="en-US" sz="3200" dirty="0">
                <a:cs typeface="Calibri"/>
              </a:rPr>
              <a:t>K</a:t>
            </a:r>
          </a:p>
          <a:p>
            <a:r>
              <a:rPr lang="en-US" dirty="0">
                <a:cs typeface="Calibri"/>
              </a:rPr>
              <a:t>potassium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7D9B4A0-6559-5F41-884C-8CD0111C5A2D}"/>
              </a:ext>
            </a:extLst>
          </p:cNvPr>
          <p:cNvSpPr txBox="1"/>
          <p:nvPr/>
        </p:nvSpPr>
        <p:spPr>
          <a:xfrm>
            <a:off x="1568012" y="5423490"/>
            <a:ext cx="1049253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Calibri"/>
              </a:rPr>
              <a:t>20       40,08</a:t>
            </a:r>
            <a:endParaRPr lang="en-US" sz="1400" dirty="0"/>
          </a:p>
          <a:p>
            <a:r>
              <a:rPr lang="en-US" dirty="0">
                <a:cs typeface="Calibri"/>
              </a:rPr>
              <a:t>    </a:t>
            </a:r>
            <a:r>
              <a:rPr lang="en-US" sz="3200">
                <a:cs typeface="Calibri"/>
              </a:rPr>
              <a:t>Ca</a:t>
            </a:r>
          </a:p>
          <a:p>
            <a:r>
              <a:rPr lang="en-US" dirty="0">
                <a:cs typeface="Calibri"/>
              </a:rPr>
              <a:t>  calcium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5D26D54-D885-C835-1043-ECC72B038523}"/>
              </a:ext>
            </a:extLst>
          </p:cNvPr>
          <p:cNvSpPr txBox="1"/>
          <p:nvPr/>
        </p:nvSpPr>
        <p:spPr>
          <a:xfrm>
            <a:off x="989983" y="2553007"/>
            <a:ext cx="1047493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dirty="0" err="1">
                <a:solidFill>
                  <a:srgbClr val="C00000"/>
                </a:solidFill>
                <a:cs typeface="Calibri"/>
              </a:rPr>
              <a:t>Alcalin</a:t>
            </a:r>
            <a:endParaRPr lang="en-US" sz="2400" dirty="0" err="1">
              <a:solidFill>
                <a:srgbClr val="C00000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624BEB2-C570-C5FB-EA22-3D2BE5200937}"/>
              </a:ext>
            </a:extLst>
          </p:cNvPr>
          <p:cNvSpPr txBox="1"/>
          <p:nvPr/>
        </p:nvSpPr>
        <p:spPr>
          <a:xfrm>
            <a:off x="1823869" y="1632855"/>
            <a:ext cx="1220021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dirty="0" err="1">
                <a:solidFill>
                  <a:srgbClr val="0070C0"/>
                </a:solidFill>
                <a:cs typeface="Calibri"/>
              </a:rPr>
              <a:t>Métaux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F4F415A-C542-F4E0-3655-0A151D700075}"/>
              </a:ext>
            </a:extLst>
          </p:cNvPr>
          <p:cNvSpPr txBox="1"/>
          <p:nvPr/>
        </p:nvSpPr>
        <p:spPr>
          <a:xfrm>
            <a:off x="6194587" y="2279837"/>
            <a:ext cx="1809493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dirty="0">
                <a:solidFill>
                  <a:srgbClr val="0070C0"/>
                </a:solidFill>
                <a:cs typeface="Calibri"/>
              </a:rPr>
              <a:t>Non-</a:t>
            </a:r>
            <a:r>
              <a:rPr lang="en-US" sz="2400" dirty="0" err="1">
                <a:solidFill>
                  <a:srgbClr val="0070C0"/>
                </a:solidFill>
                <a:cs typeface="Calibri"/>
              </a:rPr>
              <a:t>Métaux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85311F2-DF9F-C6E6-D36C-A7497EEE4D20}"/>
              </a:ext>
            </a:extLst>
          </p:cNvPr>
          <p:cNvSpPr txBox="1"/>
          <p:nvPr/>
        </p:nvSpPr>
        <p:spPr>
          <a:xfrm>
            <a:off x="3103454" y="5802289"/>
            <a:ext cx="1852625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dirty="0">
                <a:solidFill>
                  <a:srgbClr val="00B050"/>
                </a:solidFill>
                <a:cs typeface="Calibri"/>
              </a:rPr>
              <a:t>Alino-</a:t>
            </a:r>
            <a:r>
              <a:rPr lang="en-US" sz="2400" dirty="0" err="1">
                <a:solidFill>
                  <a:srgbClr val="00B050"/>
                </a:solidFill>
                <a:cs typeface="Calibri"/>
              </a:rPr>
              <a:t>Terreux</a:t>
            </a:r>
            <a:endParaRPr lang="en-US" sz="2400" dirty="0" err="1">
              <a:solidFill>
                <a:srgbClr val="00B050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1DE081E-5A25-B915-8AB8-F028C0A7BD9F}"/>
              </a:ext>
            </a:extLst>
          </p:cNvPr>
          <p:cNvSpPr txBox="1"/>
          <p:nvPr/>
        </p:nvSpPr>
        <p:spPr>
          <a:xfrm>
            <a:off x="7646700" y="5802290"/>
            <a:ext cx="1406926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dirty="0" err="1">
                <a:solidFill>
                  <a:srgbClr val="ED7D31"/>
                </a:solidFill>
                <a:cs typeface="Calibri"/>
              </a:rPr>
              <a:t>Halogène</a:t>
            </a:r>
            <a:endParaRPr lang="en-US" sz="2400" dirty="0" err="1">
              <a:solidFill>
                <a:srgbClr val="ED7D3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1FEBCBF-7EB2-677C-BEB4-1E24AD0BAE95}"/>
              </a:ext>
            </a:extLst>
          </p:cNvPr>
          <p:cNvSpPr txBox="1"/>
          <p:nvPr/>
        </p:nvSpPr>
        <p:spPr>
          <a:xfrm>
            <a:off x="9256963" y="5644138"/>
            <a:ext cx="1579455" cy="8597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rgbClr val="00B0F0"/>
                </a:solidFill>
                <a:cs typeface="Calibri"/>
              </a:rPr>
              <a:t>Gaz </a:t>
            </a:r>
            <a:r>
              <a:rPr lang="en-US" sz="2400" err="1">
                <a:solidFill>
                  <a:srgbClr val="00B0F0"/>
                </a:solidFill>
                <a:cs typeface="Calibri"/>
              </a:rPr>
              <a:t>inertes</a:t>
            </a:r>
            <a:endParaRPr lang="en-US" sz="2400">
              <a:solidFill>
                <a:srgbClr val="00B0F0"/>
              </a:solidFill>
              <a:cs typeface="Calibri"/>
            </a:endParaRPr>
          </a:p>
          <a:p>
            <a:r>
              <a:rPr lang="en-US" sz="2400" dirty="0">
                <a:solidFill>
                  <a:srgbClr val="00B0F0"/>
                </a:solidFill>
                <a:cs typeface="Calibri"/>
              </a:rPr>
              <a:t>Gaz </a:t>
            </a:r>
            <a:r>
              <a:rPr lang="en-US" sz="2400" dirty="0" err="1">
                <a:solidFill>
                  <a:srgbClr val="00B0F0"/>
                </a:solidFill>
                <a:cs typeface="Calibri"/>
              </a:rPr>
              <a:t>rares</a:t>
            </a:r>
            <a:endParaRPr lang="en-US" sz="2400" dirty="0">
              <a:solidFill>
                <a:srgbClr val="00B0F0"/>
              </a:solidFill>
              <a:cs typeface="Calibri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E271CDE-D573-7913-ABE9-EA7DADA4E913}"/>
              </a:ext>
            </a:extLst>
          </p:cNvPr>
          <p:cNvSpPr txBox="1"/>
          <p:nvPr/>
        </p:nvSpPr>
        <p:spPr>
          <a:xfrm>
            <a:off x="5216926" y="6132969"/>
            <a:ext cx="2226435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200" dirty="0" err="1">
                <a:solidFill>
                  <a:srgbClr val="0070C0"/>
                </a:solidFill>
                <a:cs typeface="Calibri"/>
              </a:rPr>
              <a:t>Métalloïdes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266</cp:revision>
  <dcterms:created xsi:type="dcterms:W3CDTF">2024-01-19T14:03:14Z</dcterms:created>
  <dcterms:modified xsi:type="dcterms:W3CDTF">2024-01-19T14:50:26Z</dcterms:modified>
</cp:coreProperties>
</file>