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A7F5FE-A17A-4F1E-8B97-91B3A74ABA67}" v="659" dt="2024-01-18T20:28:13.0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Tableau </a:t>
            </a:r>
            <a:r>
              <a:rPr lang="en-US" dirty="0" err="1">
                <a:cs typeface="Calibri Light"/>
              </a:rPr>
              <a:t>Périodique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DE ALEC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black and white grid&#10;&#10;Description automatically generated">
            <a:extLst>
              <a:ext uri="{FF2B5EF4-FFF2-40B4-BE49-F238E27FC236}">
                <a16:creationId xmlns:a16="http://schemas.microsoft.com/office/drawing/2014/main" id="{1165D3B8-633F-3100-1040-36CC084024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94" y="-4957"/>
            <a:ext cx="12183012" cy="686231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DB2CB05-BE80-A75E-E87B-CAA6A956D842}"/>
              </a:ext>
            </a:extLst>
          </p:cNvPr>
          <p:cNvSpPr txBox="1"/>
          <p:nvPr/>
        </p:nvSpPr>
        <p:spPr>
          <a:xfrm>
            <a:off x="919576" y="384451"/>
            <a:ext cx="3900577" cy="13388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1</a:t>
            </a:r>
          </a:p>
          <a:p>
            <a:r>
              <a:rPr lang="en-US" sz="3000" dirty="0">
                <a:cs typeface="Calibri"/>
              </a:rPr>
              <a:t>   H</a:t>
            </a:r>
          </a:p>
          <a:p>
            <a:r>
              <a:rPr lang="en-US" sz="1500" err="1">
                <a:cs typeface="Calibri"/>
              </a:rPr>
              <a:t>Hydrogène</a:t>
            </a:r>
            <a:endParaRPr lang="en-US" sz="150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E2F783-C444-73B8-D376-00509DD567F2}"/>
              </a:ext>
            </a:extLst>
          </p:cNvPr>
          <p:cNvSpPr txBox="1"/>
          <p:nvPr/>
        </p:nvSpPr>
        <p:spPr>
          <a:xfrm>
            <a:off x="10274060" y="1273834"/>
            <a:ext cx="2743200" cy="10618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Segoe UI"/>
              </a:rPr>
              <a:t>2</a:t>
            </a:r>
          </a:p>
          <a:p>
            <a:r>
              <a:rPr lang="en-US" sz="3000" dirty="0">
                <a:cs typeface="Segoe UI"/>
              </a:rPr>
              <a:t>   H​e</a:t>
            </a:r>
          </a:p>
          <a:p>
            <a:r>
              <a:rPr lang="en-US" sz="1500" dirty="0" err="1">
                <a:cs typeface="Segoe UI"/>
              </a:rPr>
              <a:t>Hélium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40716F-ABD9-998B-AA8F-5CCE7C47E04F}"/>
              </a:ext>
            </a:extLst>
          </p:cNvPr>
          <p:cNvSpPr txBox="1"/>
          <p:nvPr/>
        </p:nvSpPr>
        <p:spPr>
          <a:xfrm>
            <a:off x="1015042" y="2452777"/>
            <a:ext cx="2743200" cy="10618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Segoe UI"/>
              </a:rPr>
              <a:t>3</a:t>
            </a:r>
          </a:p>
          <a:p>
            <a:r>
              <a:rPr lang="en-US" sz="3000" dirty="0">
                <a:cs typeface="Segoe UI"/>
              </a:rPr>
              <a:t>   Li</a:t>
            </a:r>
          </a:p>
          <a:p>
            <a:r>
              <a:rPr lang="en-US" sz="1500" dirty="0">
                <a:cs typeface="Segoe UI"/>
              </a:rPr>
              <a:t>Lithium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659FED-907B-6CF9-5F8E-901237BC3815}"/>
              </a:ext>
            </a:extLst>
          </p:cNvPr>
          <p:cNvSpPr txBox="1"/>
          <p:nvPr/>
        </p:nvSpPr>
        <p:spPr>
          <a:xfrm>
            <a:off x="2078966" y="2452777"/>
            <a:ext cx="2743200" cy="10618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Segoe UI"/>
              </a:rPr>
              <a:t>4</a:t>
            </a:r>
          </a:p>
          <a:p>
            <a:r>
              <a:rPr lang="en-US" sz="3000" dirty="0">
                <a:cs typeface="Segoe UI"/>
              </a:rPr>
              <a:t>   B​e​</a:t>
            </a:r>
          </a:p>
          <a:p>
            <a:r>
              <a:rPr lang="en-US" sz="1500" dirty="0" err="1">
                <a:cs typeface="Segoe UI"/>
              </a:rPr>
              <a:t>béryllium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37D3F42-7B31-4E4E-134A-4DE9338A7BEE}"/>
              </a:ext>
            </a:extLst>
          </p:cNvPr>
          <p:cNvSpPr txBox="1"/>
          <p:nvPr/>
        </p:nvSpPr>
        <p:spPr>
          <a:xfrm>
            <a:off x="4666891" y="2452778"/>
            <a:ext cx="2743200" cy="129266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Segoe UI"/>
              </a:rPr>
              <a:t>5</a:t>
            </a:r>
          </a:p>
          <a:p>
            <a:r>
              <a:rPr lang="en-US" sz="3000" dirty="0">
                <a:cs typeface="Segoe UI"/>
              </a:rPr>
              <a:t>   B​</a:t>
            </a:r>
          </a:p>
          <a:p>
            <a:r>
              <a:rPr lang="en-US" sz="3000" dirty="0">
                <a:cs typeface="Segoe UI"/>
              </a:rPr>
              <a:t>Bore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2223ABB-5195-462F-9948-D304CBF99A5B}"/>
              </a:ext>
            </a:extLst>
          </p:cNvPr>
          <p:cNvSpPr txBox="1"/>
          <p:nvPr/>
        </p:nvSpPr>
        <p:spPr>
          <a:xfrm>
            <a:off x="5730815" y="2452777"/>
            <a:ext cx="2743200" cy="10618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Segoe UI"/>
              </a:rPr>
              <a:t>6</a:t>
            </a:r>
          </a:p>
          <a:p>
            <a:r>
              <a:rPr lang="en-US" sz="3000" dirty="0">
                <a:cs typeface="Segoe UI"/>
              </a:rPr>
              <a:t>   C</a:t>
            </a:r>
          </a:p>
          <a:p>
            <a:r>
              <a:rPr lang="en-US" sz="1500" dirty="0">
                <a:cs typeface="Segoe UI"/>
              </a:rPr>
              <a:t>Carbone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BE0563B-76D8-4520-DD23-2D976663B710}"/>
              </a:ext>
            </a:extLst>
          </p:cNvPr>
          <p:cNvSpPr txBox="1"/>
          <p:nvPr/>
        </p:nvSpPr>
        <p:spPr>
          <a:xfrm>
            <a:off x="6866626" y="2452777"/>
            <a:ext cx="2743200" cy="10618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Segoe UI"/>
              </a:rPr>
              <a:t>7</a:t>
            </a:r>
          </a:p>
          <a:p>
            <a:r>
              <a:rPr lang="en-US" sz="3000" dirty="0">
                <a:cs typeface="Segoe UI"/>
              </a:rPr>
              <a:t>   N</a:t>
            </a:r>
          </a:p>
          <a:p>
            <a:r>
              <a:rPr lang="en-US" sz="1500" dirty="0">
                <a:cs typeface="Segoe UI"/>
              </a:rPr>
              <a:t>Azote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4D202D8-9AE8-D4F1-81FC-FB214C0BA584}"/>
              </a:ext>
            </a:extLst>
          </p:cNvPr>
          <p:cNvSpPr txBox="1"/>
          <p:nvPr/>
        </p:nvSpPr>
        <p:spPr>
          <a:xfrm>
            <a:off x="7988060" y="2452777"/>
            <a:ext cx="2743200" cy="10618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Segoe UI"/>
              </a:rPr>
              <a:t>8</a:t>
            </a:r>
          </a:p>
          <a:p>
            <a:r>
              <a:rPr lang="en-US" sz="3000" dirty="0">
                <a:cs typeface="Segoe UI"/>
              </a:rPr>
              <a:t>   O</a:t>
            </a:r>
          </a:p>
          <a:p>
            <a:r>
              <a:rPr lang="en-US" sz="1500" dirty="0" err="1">
                <a:cs typeface="Segoe UI"/>
              </a:rPr>
              <a:t>Oxygène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64A77E-D1D3-6371-7284-92D4BA0D8BA3}"/>
              </a:ext>
            </a:extLst>
          </p:cNvPr>
          <p:cNvSpPr txBox="1"/>
          <p:nvPr/>
        </p:nvSpPr>
        <p:spPr>
          <a:xfrm>
            <a:off x="9123872" y="2452777"/>
            <a:ext cx="2743200" cy="10618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Segoe UI"/>
              </a:rPr>
              <a:t>9</a:t>
            </a:r>
          </a:p>
          <a:p>
            <a:r>
              <a:rPr lang="en-US" sz="3000" dirty="0">
                <a:cs typeface="Segoe UI"/>
              </a:rPr>
              <a:t>   F​</a:t>
            </a:r>
          </a:p>
          <a:p>
            <a:r>
              <a:rPr lang="en-US" sz="1500" dirty="0">
                <a:cs typeface="Segoe UI"/>
              </a:rPr>
              <a:t>Fluor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AABBFC-F103-0DA1-E606-48D0CCD75D23}"/>
              </a:ext>
            </a:extLst>
          </p:cNvPr>
          <p:cNvSpPr txBox="1"/>
          <p:nvPr/>
        </p:nvSpPr>
        <p:spPr>
          <a:xfrm>
            <a:off x="10274060" y="2452777"/>
            <a:ext cx="2743200" cy="10618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Segoe UI"/>
              </a:rPr>
              <a:t>10</a:t>
            </a:r>
          </a:p>
          <a:p>
            <a:r>
              <a:rPr lang="en-US" sz="3000" dirty="0">
                <a:cs typeface="Segoe UI"/>
              </a:rPr>
              <a:t>   N​e​</a:t>
            </a:r>
          </a:p>
          <a:p>
            <a:r>
              <a:rPr lang="en-US" sz="1500" dirty="0" err="1">
                <a:cs typeface="Segoe UI"/>
              </a:rPr>
              <a:t>Néon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6AA2E5-1E78-0BAE-DB46-851A038F1BB9}"/>
              </a:ext>
            </a:extLst>
          </p:cNvPr>
          <p:cNvSpPr txBox="1"/>
          <p:nvPr/>
        </p:nvSpPr>
        <p:spPr>
          <a:xfrm>
            <a:off x="914400" y="3617343"/>
            <a:ext cx="2743200" cy="129266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Segoe UI"/>
              </a:rPr>
              <a:t>11</a:t>
            </a:r>
          </a:p>
          <a:p>
            <a:r>
              <a:rPr lang="en-US" sz="3000" dirty="0">
                <a:cs typeface="Segoe UI"/>
              </a:rPr>
              <a:t>   Na​</a:t>
            </a:r>
          </a:p>
          <a:p>
            <a:r>
              <a:rPr lang="en-US" sz="3000" dirty="0">
                <a:cs typeface="Segoe UI"/>
              </a:rPr>
              <a:t>sodium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677255-D6F4-D1C7-E048-28B89277D701}"/>
              </a:ext>
            </a:extLst>
          </p:cNvPr>
          <p:cNvSpPr txBox="1"/>
          <p:nvPr/>
        </p:nvSpPr>
        <p:spPr>
          <a:xfrm>
            <a:off x="2078966" y="3617344"/>
            <a:ext cx="2743200" cy="10618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Segoe UI"/>
              </a:rPr>
              <a:t>12</a:t>
            </a:r>
          </a:p>
          <a:p>
            <a:r>
              <a:rPr lang="en-US" sz="3000" dirty="0">
                <a:cs typeface="Segoe UI"/>
              </a:rPr>
              <a:t>   Mg</a:t>
            </a:r>
          </a:p>
          <a:p>
            <a:r>
              <a:rPr lang="en-US" sz="1500" dirty="0" err="1">
                <a:cs typeface="Segoe UI"/>
              </a:rPr>
              <a:t>magnésium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1B376F2-46E1-5978-4053-22A8694F4C80}"/>
              </a:ext>
            </a:extLst>
          </p:cNvPr>
          <p:cNvSpPr txBox="1"/>
          <p:nvPr/>
        </p:nvSpPr>
        <p:spPr>
          <a:xfrm>
            <a:off x="4666890" y="3674853"/>
            <a:ext cx="2743200" cy="10618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Segoe UI"/>
              </a:rPr>
              <a:t>13</a:t>
            </a:r>
          </a:p>
          <a:p>
            <a:r>
              <a:rPr lang="en-US" sz="3000" dirty="0">
                <a:cs typeface="Segoe UI"/>
              </a:rPr>
              <a:t>   Al</a:t>
            </a:r>
          </a:p>
          <a:p>
            <a:r>
              <a:rPr lang="en-US" sz="1500" dirty="0" err="1">
                <a:cs typeface="Segoe UI"/>
              </a:rPr>
              <a:t>aluminium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FDF2CB-069E-3C62-54CF-CF50B63F9781}"/>
              </a:ext>
            </a:extLst>
          </p:cNvPr>
          <p:cNvSpPr txBox="1"/>
          <p:nvPr/>
        </p:nvSpPr>
        <p:spPr>
          <a:xfrm>
            <a:off x="5730815" y="3674853"/>
            <a:ext cx="2743200" cy="10618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Segoe UI"/>
              </a:rPr>
              <a:t>14</a:t>
            </a:r>
          </a:p>
          <a:p>
            <a:r>
              <a:rPr lang="en-US" sz="3000" dirty="0">
                <a:cs typeface="Segoe UI"/>
              </a:rPr>
              <a:t>   Si</a:t>
            </a:r>
          </a:p>
          <a:p>
            <a:r>
              <a:rPr lang="en-US" sz="1500" dirty="0">
                <a:cs typeface="Segoe UI"/>
              </a:rPr>
              <a:t>silicium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79F7930-83B9-D87A-1DBD-3C0BEF5A155D}"/>
              </a:ext>
            </a:extLst>
          </p:cNvPr>
          <p:cNvSpPr txBox="1"/>
          <p:nvPr/>
        </p:nvSpPr>
        <p:spPr>
          <a:xfrm>
            <a:off x="6866627" y="3746740"/>
            <a:ext cx="2743200" cy="10618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Segoe UI"/>
              </a:rPr>
              <a:t>15</a:t>
            </a:r>
          </a:p>
          <a:p>
            <a:r>
              <a:rPr lang="en-US" sz="3000" dirty="0">
                <a:cs typeface="Segoe UI"/>
              </a:rPr>
              <a:t>   P</a:t>
            </a:r>
          </a:p>
          <a:p>
            <a:r>
              <a:rPr lang="en-US" sz="1500" dirty="0" err="1">
                <a:cs typeface="Segoe UI"/>
              </a:rPr>
              <a:t>phosphore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2F5C559-4FF5-ADF9-F184-CA0AA37928A6}"/>
              </a:ext>
            </a:extLst>
          </p:cNvPr>
          <p:cNvSpPr txBox="1"/>
          <p:nvPr/>
        </p:nvSpPr>
        <p:spPr>
          <a:xfrm>
            <a:off x="7988060" y="3674853"/>
            <a:ext cx="2743200" cy="10618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Segoe UI"/>
              </a:rPr>
              <a:t>16</a:t>
            </a:r>
          </a:p>
          <a:p>
            <a:r>
              <a:rPr lang="en-US" sz="3000" dirty="0">
                <a:cs typeface="Segoe UI"/>
              </a:rPr>
              <a:t>   S</a:t>
            </a:r>
          </a:p>
          <a:p>
            <a:r>
              <a:rPr lang="en-US" sz="1500" dirty="0" err="1">
                <a:cs typeface="Segoe UI"/>
              </a:rPr>
              <a:t>souffre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7BB89E5-4E4E-FC8B-6FA2-B2C0973F6FA0}"/>
              </a:ext>
            </a:extLst>
          </p:cNvPr>
          <p:cNvSpPr txBox="1"/>
          <p:nvPr/>
        </p:nvSpPr>
        <p:spPr>
          <a:xfrm>
            <a:off x="9123872" y="3674853"/>
            <a:ext cx="2743200" cy="10618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rtl="0"/>
            <a:r>
              <a:rPr lang="en-US" dirty="0">
                <a:latin typeface="Calibri"/>
                <a:ea typeface="Segoe UI"/>
                <a:cs typeface="Segoe UI"/>
              </a:rPr>
              <a:t>17</a:t>
            </a:r>
            <a:endParaRPr lang="en-US" sz="1800" dirty="0">
              <a:latin typeface="Calibri"/>
              <a:ea typeface="Segoe UI"/>
              <a:cs typeface="Segoe UI"/>
            </a:endParaRPr>
          </a:p>
          <a:p>
            <a:pPr rtl="0"/>
            <a:r>
              <a:rPr lang="en-US" sz="3000" baseline="0" dirty="0">
                <a:latin typeface="Calibri"/>
                <a:ea typeface="Segoe UI"/>
                <a:cs typeface="Segoe UI"/>
              </a:rPr>
              <a:t>   </a:t>
            </a:r>
            <a:r>
              <a:rPr lang="en-US" sz="3000" dirty="0">
                <a:latin typeface="Calibri"/>
                <a:ea typeface="Segoe UI"/>
                <a:cs typeface="Segoe UI"/>
              </a:rPr>
              <a:t>Cl</a:t>
            </a:r>
          </a:p>
          <a:p>
            <a:pPr rtl="0"/>
            <a:r>
              <a:rPr lang="en-US" sz="1500" dirty="0">
                <a:latin typeface="Calibri"/>
                <a:cs typeface="Segoe UI"/>
              </a:rPr>
              <a:t>chlore</a:t>
            </a:r>
            <a:endParaRPr lang="en-US" sz="1500" dirty="0" err="1">
              <a:cs typeface="Segoe UI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24C1326-1636-2D51-28D9-9EBAE815608E}"/>
              </a:ext>
            </a:extLst>
          </p:cNvPr>
          <p:cNvSpPr txBox="1"/>
          <p:nvPr/>
        </p:nvSpPr>
        <p:spPr>
          <a:xfrm>
            <a:off x="10274060" y="3674853"/>
            <a:ext cx="2743200" cy="10618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Segoe UI"/>
              </a:rPr>
              <a:t>18</a:t>
            </a:r>
          </a:p>
          <a:p>
            <a:r>
              <a:rPr lang="en-US" sz="3000" dirty="0">
                <a:cs typeface="Segoe UI"/>
              </a:rPr>
              <a:t>   </a:t>
            </a:r>
            <a:r>
              <a:rPr lang="en-US" sz="3000" dirty="0" err="1">
                <a:cs typeface="Segoe UI"/>
              </a:rPr>
              <a:t>Ar</a:t>
            </a:r>
            <a:endParaRPr lang="en-US" sz="3000">
              <a:cs typeface="Segoe UI"/>
            </a:endParaRPr>
          </a:p>
          <a:p>
            <a:r>
              <a:rPr lang="en-US" sz="1500" dirty="0">
                <a:cs typeface="Segoe UI"/>
              </a:rPr>
              <a:t>argon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18BD56-5417-E33A-EAB4-361A84A9F133}"/>
              </a:ext>
            </a:extLst>
          </p:cNvPr>
          <p:cNvSpPr txBox="1"/>
          <p:nvPr/>
        </p:nvSpPr>
        <p:spPr>
          <a:xfrm>
            <a:off x="914400" y="4853796"/>
            <a:ext cx="2743200" cy="10618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Segoe UI"/>
              </a:rPr>
              <a:t>19</a:t>
            </a:r>
          </a:p>
          <a:p>
            <a:r>
              <a:rPr lang="en-US" sz="3000" dirty="0">
                <a:cs typeface="Segoe UI"/>
              </a:rPr>
              <a:t>   K​</a:t>
            </a:r>
          </a:p>
          <a:p>
            <a:r>
              <a:rPr lang="en-US" sz="1500" dirty="0">
                <a:cs typeface="Segoe UI"/>
              </a:rPr>
              <a:t>potassium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FC3B953-0599-6A65-B55F-6B45FBDC91F5}"/>
              </a:ext>
            </a:extLst>
          </p:cNvPr>
          <p:cNvSpPr txBox="1"/>
          <p:nvPr/>
        </p:nvSpPr>
        <p:spPr>
          <a:xfrm>
            <a:off x="2078966" y="4853796"/>
            <a:ext cx="2743200" cy="10618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Segoe UI"/>
              </a:rPr>
              <a:t>20</a:t>
            </a:r>
          </a:p>
          <a:p>
            <a:r>
              <a:rPr lang="en-US" sz="3000" dirty="0">
                <a:cs typeface="Segoe UI"/>
              </a:rPr>
              <a:t>   Ca</a:t>
            </a:r>
          </a:p>
          <a:p>
            <a:r>
              <a:rPr lang="en-US" sz="1500" dirty="0">
                <a:cs typeface="Segoe UI"/>
              </a:rPr>
              <a:t>calcium</a:t>
            </a:r>
          </a:p>
        </p:txBody>
      </p:sp>
    </p:spTree>
    <p:extLst>
      <p:ext uri="{BB962C8B-B14F-4D97-AF65-F5344CB8AC3E}">
        <p14:creationId xmlns:p14="http://schemas.microsoft.com/office/powerpoint/2010/main" val="47952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Tableau Périodique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125</cp:revision>
  <dcterms:created xsi:type="dcterms:W3CDTF">2024-01-18T20:04:18Z</dcterms:created>
  <dcterms:modified xsi:type="dcterms:W3CDTF">2024-01-18T20:30:41Z</dcterms:modified>
</cp:coreProperties>
</file>