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824CDE-F634-1527-75D5-2D462563CCC1}" v="313" dt="2024-04-05T13:38:50.545"/>
    <p1510:client id="{B3039DC9-2CA9-5489-8B42-8A98E2F0F9B6}" v="201" dt="2024-04-05T13:30:25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3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6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2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1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1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5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7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9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6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9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5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1" r:id="rId6"/>
    <p:sldLayoutId id="2147483737" r:id="rId7"/>
    <p:sldLayoutId id="2147483738" r:id="rId8"/>
    <p:sldLayoutId id="2147483739" r:id="rId9"/>
    <p:sldLayoutId id="2147483740" r:id="rId10"/>
    <p:sldLayoutId id="214748374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rendu 3D d’une sphère rouge avec une ligne de lumière passant par le milieu">
            <a:extLst>
              <a:ext uri="{FF2B5EF4-FFF2-40B4-BE49-F238E27FC236}">
                <a16:creationId xmlns:a16="http://schemas.microsoft.com/office/drawing/2014/main" id="{A8612B66-4C9A-53DD-456F-D51A0D5D47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97" b="8519"/>
          <a:stretch/>
        </p:blipFill>
        <p:spPr>
          <a:xfrm>
            <a:off x="-2" y="14375"/>
            <a:ext cx="12192001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C6C3E48C-655A-4982-8E73-7FB0D9E65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" y="3307170"/>
            <a:ext cx="12191982" cy="3558767"/>
          </a:xfrm>
          <a:prstGeom prst="rect">
            <a:avLst/>
          </a:prstGeom>
          <a:gradFill>
            <a:gsLst>
              <a:gs pos="89000">
                <a:srgbClr val="000000">
                  <a:alpha val="0"/>
                </a:srgbClr>
              </a:gs>
              <a:gs pos="0">
                <a:schemeClr val="tx1"/>
              </a:gs>
              <a:gs pos="56000">
                <a:srgbClr val="000000">
                  <a:alpha val="26000"/>
                </a:srgbClr>
              </a:gs>
              <a:gs pos="14000">
                <a:srgbClr val="000000">
                  <a:alpha val="37000"/>
                </a:srgbClr>
              </a:gs>
              <a:gs pos="0">
                <a:srgbClr val="000000">
                  <a:alpha val="2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3308" y="710885"/>
            <a:ext cx="8625385" cy="2729554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C'est quoi la gravitation universelle 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939" y="3428764"/>
            <a:ext cx="8296122" cy="81137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40000"/>
              </a:lnSpc>
            </a:pPr>
            <a:r>
              <a:rPr lang="en-US" sz="2000" dirty="0">
                <a:solidFill>
                  <a:srgbClr val="FFFFFF"/>
                </a:solidFill>
              </a:rPr>
              <a:t>A) Le </a:t>
            </a:r>
            <a:r>
              <a:rPr lang="en-US" sz="2000" err="1">
                <a:solidFill>
                  <a:srgbClr val="FFFFFF"/>
                </a:solidFill>
              </a:rPr>
              <a:t>bouclier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err="1">
                <a:solidFill>
                  <a:srgbClr val="FFFFFF"/>
                </a:solidFill>
              </a:rPr>
              <a:t>magnétique</a:t>
            </a:r>
            <a:r>
              <a:rPr lang="en-US" sz="2000" dirty="0">
                <a:solidFill>
                  <a:srgbClr val="FFFFFF"/>
                </a:solidFill>
              </a:rPr>
              <a:t> de la terre.</a:t>
            </a:r>
          </a:p>
          <a:p>
            <a:pPr>
              <a:lnSpc>
                <a:spcPct val="140000"/>
              </a:lnSpc>
            </a:pPr>
            <a:r>
              <a:rPr lang="en-US" sz="2000" dirty="0">
                <a:solidFill>
                  <a:srgbClr val="FFFFFF"/>
                </a:solidFill>
              </a:rPr>
              <a:t>B) Une force </a:t>
            </a:r>
            <a:r>
              <a:rPr lang="en-US" sz="2000" err="1">
                <a:solidFill>
                  <a:srgbClr val="FFFFFF"/>
                </a:solidFill>
              </a:rPr>
              <a:t>d'attraction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err="1">
                <a:solidFill>
                  <a:srgbClr val="FFFFFF"/>
                </a:solidFill>
              </a:rPr>
              <a:t>excercée</a:t>
            </a:r>
            <a:r>
              <a:rPr lang="en-US" sz="2000" dirty="0">
                <a:solidFill>
                  <a:srgbClr val="FFFFFF"/>
                </a:solidFill>
              </a:rPr>
              <a:t> par </a:t>
            </a:r>
            <a:r>
              <a:rPr lang="en-US" sz="2000" err="1">
                <a:solidFill>
                  <a:srgbClr val="FFFFFF"/>
                </a:solidFill>
              </a:rPr>
              <a:t>une</a:t>
            </a:r>
            <a:r>
              <a:rPr lang="en-US" sz="2000" dirty="0">
                <a:solidFill>
                  <a:srgbClr val="FFFFFF"/>
                </a:solidFill>
              </a:rPr>
              <a:t> masse sur </a:t>
            </a:r>
            <a:r>
              <a:rPr lang="en-US" sz="2000" err="1">
                <a:solidFill>
                  <a:srgbClr val="FFFFFF"/>
                </a:solidFill>
              </a:rPr>
              <a:t>une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err="1">
                <a:solidFill>
                  <a:srgbClr val="FFFFFF"/>
                </a:solidFill>
              </a:rPr>
              <a:t>autre</a:t>
            </a:r>
            <a:r>
              <a:rPr lang="en-US" sz="2000" dirty="0">
                <a:solidFill>
                  <a:srgbClr val="FFFFFF"/>
                </a:solidFill>
              </a:rPr>
              <a:t> masse.</a:t>
            </a:r>
          </a:p>
          <a:p>
            <a:pPr>
              <a:lnSpc>
                <a:spcPct val="140000"/>
              </a:lnSpc>
            </a:pPr>
            <a:r>
              <a:rPr lang="en-US" sz="2000" dirty="0">
                <a:solidFill>
                  <a:srgbClr val="FFFFFF"/>
                </a:solidFill>
              </a:rPr>
              <a:t>C) La composition du </a:t>
            </a:r>
            <a:r>
              <a:rPr lang="en-US" sz="2000" err="1">
                <a:solidFill>
                  <a:srgbClr val="FFFFFF"/>
                </a:solidFill>
              </a:rPr>
              <a:t>systême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err="1">
                <a:solidFill>
                  <a:srgbClr val="FFFFFF"/>
                </a:solidFill>
              </a:rPr>
              <a:t>solaire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A3875-2CBA-231A-EFFA-A71559E72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26CA9-EF0C-1FA9-1657-DCE8C033D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30668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A2CE-C704-23CB-8F66-D5C27F0B1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E89B1-7B91-EE6D-380E-8B6E1166E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05000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9239DF-EAA4-47C3-B4E3-79C6BCB24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93" y="5267"/>
            <a:ext cx="6635041" cy="684746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37F580-5034-C92F-B864-D4D17C23A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32" y="571500"/>
            <a:ext cx="5110909" cy="169196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Quel </a:t>
            </a:r>
            <a:r>
              <a:rPr lang="en-US" dirty="0" err="1"/>
              <a:t>est</a:t>
            </a:r>
            <a:r>
              <a:rPr lang="en-US" dirty="0"/>
              <a:t> la masse du soleil?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99538-D22E-18FD-630B-170857AC5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415379"/>
            <a:ext cx="4539129" cy="36997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/>
              <a:t>A) 2 x 10</a:t>
            </a:r>
            <a:r>
              <a:rPr lang="en-US" sz="1500" dirty="0"/>
              <a:t>30</a:t>
            </a:r>
            <a:r>
              <a:rPr lang="en-US" sz="3000" dirty="0"/>
              <a:t> kg</a:t>
            </a:r>
          </a:p>
          <a:p>
            <a:pPr>
              <a:buClr>
                <a:srgbClr val="C3B2A7"/>
              </a:buClr>
            </a:pPr>
            <a:r>
              <a:rPr lang="en-US" sz="3000" dirty="0"/>
              <a:t>B) 3 x 10³ kg</a:t>
            </a:r>
          </a:p>
          <a:p>
            <a:pPr>
              <a:buClr>
                <a:srgbClr val="C3B2A7"/>
              </a:buClr>
            </a:pPr>
            <a:r>
              <a:rPr lang="en-US" sz="3000" dirty="0"/>
              <a:t>C) 5 x 10000 kg</a:t>
            </a:r>
          </a:p>
        </p:txBody>
      </p:sp>
      <p:pic>
        <p:nvPicPr>
          <p:cNvPr id="5" name="Picture 4" descr="Thermomètre à l’extérieur">
            <a:extLst>
              <a:ext uri="{FF2B5EF4-FFF2-40B4-BE49-F238E27FC236}">
                <a16:creationId xmlns:a16="http://schemas.microsoft.com/office/drawing/2014/main" id="{67ADDF9F-1C0A-069D-D0FE-DE30306F49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161" b="-4"/>
          <a:stretch/>
        </p:blipFill>
        <p:spPr>
          <a:xfrm>
            <a:off x="6645834" y="1"/>
            <a:ext cx="5546166" cy="686619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389B237-4CAB-4403-A95C-C04D71F4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45458" y="-31769"/>
            <a:ext cx="510538" cy="6804779"/>
            <a:chOff x="11445458" y="-31769"/>
            <a:chExt cx="510538" cy="6804779"/>
          </a:xfrm>
        </p:grpSpPr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57652216-AF47-4D6B-A81B-2DC28B625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7521" y="666336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3">
              <a:extLst>
                <a:ext uri="{FF2B5EF4-FFF2-40B4-BE49-F238E27FC236}">
                  <a16:creationId xmlns:a16="http://schemas.microsoft.com/office/drawing/2014/main" id="{0E53B701-E5D9-4269-97AD-69F3087D2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8634" y="742112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1">
              <a:extLst>
                <a:ext uri="{FF2B5EF4-FFF2-40B4-BE49-F238E27FC236}">
                  <a16:creationId xmlns:a16="http://schemas.microsoft.com/office/drawing/2014/main" id="{53F3EB0D-ADA8-4F65-9811-0A990FE6B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06592" y="959823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3">
              <a:extLst>
                <a:ext uri="{FF2B5EF4-FFF2-40B4-BE49-F238E27FC236}">
                  <a16:creationId xmlns:a16="http://schemas.microsoft.com/office/drawing/2014/main" id="{7FC10137-17E1-4C6D-B7A2-CD86B7C1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678" y="1198596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4">
              <a:extLst>
                <a:ext uri="{FF2B5EF4-FFF2-40B4-BE49-F238E27FC236}">
                  <a16:creationId xmlns:a16="http://schemas.microsoft.com/office/drawing/2014/main" id="{983715DD-6794-4B57-8585-E0EFF671E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8560" y="447364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5">
              <a:extLst>
                <a:ext uri="{FF2B5EF4-FFF2-40B4-BE49-F238E27FC236}">
                  <a16:creationId xmlns:a16="http://schemas.microsoft.com/office/drawing/2014/main" id="{6B8B9805-E14F-4943-B15E-48460BFD6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538" y="140819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6">
              <a:extLst>
                <a:ext uri="{FF2B5EF4-FFF2-40B4-BE49-F238E27FC236}">
                  <a16:creationId xmlns:a16="http://schemas.microsoft.com/office/drawing/2014/main" id="{112C42C6-34DE-404D-B18A-8E94E76A3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94234" y="223823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7">
              <a:extLst>
                <a:ext uri="{FF2B5EF4-FFF2-40B4-BE49-F238E27FC236}">
                  <a16:creationId xmlns:a16="http://schemas.microsoft.com/office/drawing/2014/main" id="{105114E3-B528-44FB-AD64-31F7940A6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80687" y="1617942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9">
              <a:extLst>
                <a:ext uri="{FF2B5EF4-FFF2-40B4-BE49-F238E27FC236}">
                  <a16:creationId xmlns:a16="http://schemas.microsoft.com/office/drawing/2014/main" id="{66162961-2E66-4F1D-AD08-A09C28C5E0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0137" y="20029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0">
              <a:extLst>
                <a:ext uri="{FF2B5EF4-FFF2-40B4-BE49-F238E27FC236}">
                  <a16:creationId xmlns:a16="http://schemas.microsoft.com/office/drawing/2014/main" id="{7DF10D80-7F03-41B7-BF83-7086CFB7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5368" y="1847736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1">
              <a:extLst>
                <a:ext uri="{FF2B5EF4-FFF2-40B4-BE49-F238E27FC236}">
                  <a16:creationId xmlns:a16="http://schemas.microsoft.com/office/drawing/2014/main" id="{60E5BEF8-88A7-4088-8382-FC596B16B9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4067" y="-128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8">
              <a:extLst>
                <a:ext uri="{FF2B5EF4-FFF2-40B4-BE49-F238E27FC236}">
                  <a16:creationId xmlns:a16="http://schemas.microsoft.com/office/drawing/2014/main" id="{4850C240-229E-44CC-9B0C-7C70B8524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0903" y="665835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9">
              <a:extLst>
                <a:ext uri="{FF2B5EF4-FFF2-40B4-BE49-F238E27FC236}">
                  <a16:creationId xmlns:a16="http://schemas.microsoft.com/office/drawing/2014/main" id="{0C20C1F3-97C9-485A-BBF1-F712C6FDD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275" y="89688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0">
              <a:extLst>
                <a:ext uri="{FF2B5EF4-FFF2-40B4-BE49-F238E27FC236}">
                  <a16:creationId xmlns:a16="http://schemas.microsoft.com/office/drawing/2014/main" id="{5FB7F486-D669-4315-848B-079715C0A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7934" y="1134675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1">
              <a:extLst>
                <a:ext uri="{FF2B5EF4-FFF2-40B4-BE49-F238E27FC236}">
                  <a16:creationId xmlns:a16="http://schemas.microsoft.com/office/drawing/2014/main" id="{884943FC-F8F5-47A2-8C6C-AD8385B0F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0984" y="2147729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2">
              <a:extLst>
                <a:ext uri="{FF2B5EF4-FFF2-40B4-BE49-F238E27FC236}">
                  <a16:creationId xmlns:a16="http://schemas.microsoft.com/office/drawing/2014/main" id="{FBD1CFD7-B550-428B-99C5-E70AE1117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820" y="1925276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3">
              <a:extLst>
                <a:ext uri="{FF2B5EF4-FFF2-40B4-BE49-F238E27FC236}">
                  <a16:creationId xmlns:a16="http://schemas.microsoft.com/office/drawing/2014/main" id="{86464553-DBB1-4FDD-A906-723DE0BFAF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1377" y="1610488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4">
              <a:extLst>
                <a:ext uri="{FF2B5EF4-FFF2-40B4-BE49-F238E27FC236}">
                  <a16:creationId xmlns:a16="http://schemas.microsoft.com/office/drawing/2014/main" id="{41C1AA59-6A1E-4A61-8483-8056A09E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2393" y="461249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6">
              <a:extLst>
                <a:ext uri="{FF2B5EF4-FFF2-40B4-BE49-F238E27FC236}">
                  <a16:creationId xmlns:a16="http://schemas.microsoft.com/office/drawing/2014/main" id="{851A3E4E-2857-4A69-AEC0-79CF8C413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6789" y="3930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9">
              <a:extLst>
                <a:ext uri="{FF2B5EF4-FFF2-40B4-BE49-F238E27FC236}">
                  <a16:creationId xmlns:a16="http://schemas.microsoft.com/office/drawing/2014/main" id="{363F6E9F-7E05-4464-BE66-BB27B4589D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165" y="139813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0">
              <a:extLst>
                <a:ext uri="{FF2B5EF4-FFF2-40B4-BE49-F238E27FC236}">
                  <a16:creationId xmlns:a16="http://schemas.microsoft.com/office/drawing/2014/main" id="{CE4367E1-2C4E-4A0B-A9E2-2DC3B3BCD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65017" y="2021046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5">
              <a:extLst>
                <a:ext uri="{FF2B5EF4-FFF2-40B4-BE49-F238E27FC236}">
                  <a16:creationId xmlns:a16="http://schemas.microsoft.com/office/drawing/2014/main" id="{EE215DA3-ED82-4F29-9835-DD3B5ADD4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839032" y="202351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6">
              <a:extLst>
                <a:ext uri="{FF2B5EF4-FFF2-40B4-BE49-F238E27FC236}">
                  <a16:creationId xmlns:a16="http://schemas.microsoft.com/office/drawing/2014/main" id="{449C2B94-6D2C-466B-9091-18CA59956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53729" y="2612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9873A13E-F493-4022-9CDB-496767477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3710" y="3240972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631ED96D-0634-4E7F-BE08-A8ACAA0A6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623" y="433228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D43F1416-268F-487F-ABB4-1C62E6C68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7553" y="532960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E5E99890-1E26-4DDC-8F50-128C4875B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73205" y="4540510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21D3B3BA-A1D7-450E-B002-44DFDC68F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59914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666093C3-5DCC-4A45-897C-F2C5CA94A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7108" y="3005032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E5879CC9-6134-4E28-8170-9DD4240C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777" y="4845128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52B9234F-7351-4670-9340-3ABC48A30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6885" y="508624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3F67C8B5-D925-449D-BCA7-751730551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51849" y="2542950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71516E84-743F-4EE4-B466-909E55FCC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45342" y="622350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285EE84A-B305-47FC-9896-3EAAE94F6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3510" y="55415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52175DC6-FE35-414D-B1FC-53870E0F6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37300" y="402564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ACD91DA3-CF45-4374-AEDA-5DA2E53EE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5149" y="5781473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8AAA7A16-3076-4557-9DC3-297D83248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64208" y="277556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62AFF181-4F3A-40CE-BC79-BD8D97E0C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22353" y="379452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E9EE8F9C-63EF-41F7-90AC-95F09336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717610" y="3561050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2">
              <a:extLst>
                <a:ext uri="{FF2B5EF4-FFF2-40B4-BE49-F238E27FC236}">
                  <a16:creationId xmlns:a16="http://schemas.microsoft.com/office/drawing/2014/main" id="{F99D5EE6-2CC4-4A54-9A07-4734713E7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8042" y="28953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3">
              <a:extLst>
                <a:ext uri="{FF2B5EF4-FFF2-40B4-BE49-F238E27FC236}">
                  <a16:creationId xmlns:a16="http://schemas.microsoft.com/office/drawing/2014/main" id="{DC83D62C-4898-4734-893F-7FE7A2D70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9400" y="4033977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4">
              <a:extLst>
                <a:ext uri="{FF2B5EF4-FFF2-40B4-BE49-F238E27FC236}">
                  <a16:creationId xmlns:a16="http://schemas.microsoft.com/office/drawing/2014/main" id="{EFA4198B-E065-405F-84E4-B0220DCEF9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351" y="262705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5">
              <a:extLst>
                <a:ext uri="{FF2B5EF4-FFF2-40B4-BE49-F238E27FC236}">
                  <a16:creationId xmlns:a16="http://schemas.microsoft.com/office/drawing/2014/main" id="{F6D1AC12-FB95-4593-BF80-DABEDD4E3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7982" y="3771071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6">
              <a:extLst>
                <a:ext uri="{FF2B5EF4-FFF2-40B4-BE49-F238E27FC236}">
                  <a16:creationId xmlns:a16="http://schemas.microsoft.com/office/drawing/2014/main" id="{9F41615F-3978-4890-992E-1D44D0D91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64" y="5317507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7">
              <a:extLst>
                <a:ext uri="{FF2B5EF4-FFF2-40B4-BE49-F238E27FC236}">
                  <a16:creationId xmlns:a16="http://schemas.microsoft.com/office/drawing/2014/main" id="{293C0AD6-F904-4337-8CAB-2FF649834B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5944" y="4533529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8">
              <a:extLst>
                <a:ext uri="{FF2B5EF4-FFF2-40B4-BE49-F238E27FC236}">
                  <a16:creationId xmlns:a16="http://schemas.microsoft.com/office/drawing/2014/main" id="{E68410D4-6ED4-4651-8543-78B0AB57A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3332" y="3190789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9">
              <a:extLst>
                <a:ext uri="{FF2B5EF4-FFF2-40B4-BE49-F238E27FC236}">
                  <a16:creationId xmlns:a16="http://schemas.microsoft.com/office/drawing/2014/main" id="{BB356FF6-7153-4AE8-904C-8535363AA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2589" y="5599752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0">
              <a:extLst>
                <a:ext uri="{FF2B5EF4-FFF2-40B4-BE49-F238E27FC236}">
                  <a16:creationId xmlns:a16="http://schemas.microsoft.com/office/drawing/2014/main" id="{D9CD9700-C2DA-4CCD-8700-D763281E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802" y="619149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1">
              <a:extLst>
                <a:ext uri="{FF2B5EF4-FFF2-40B4-BE49-F238E27FC236}">
                  <a16:creationId xmlns:a16="http://schemas.microsoft.com/office/drawing/2014/main" id="{6CC97770-31D6-46F7-9608-9D96AEF4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4132" y="507910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2">
              <a:extLst>
                <a:ext uri="{FF2B5EF4-FFF2-40B4-BE49-F238E27FC236}">
                  <a16:creationId xmlns:a16="http://schemas.microsoft.com/office/drawing/2014/main" id="{1F6A0344-12D8-457F-B2C4-BF6ABC3F97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0869" y="4852243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3">
              <a:extLst>
                <a:ext uri="{FF2B5EF4-FFF2-40B4-BE49-F238E27FC236}">
                  <a16:creationId xmlns:a16="http://schemas.microsoft.com/office/drawing/2014/main" id="{A659A3FC-205E-41C5-90D8-2909635C6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742" y="4352608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4">
              <a:extLst>
                <a:ext uri="{FF2B5EF4-FFF2-40B4-BE49-F238E27FC236}">
                  <a16:creationId xmlns:a16="http://schemas.microsoft.com/office/drawing/2014/main" id="{EF5898F8-F274-4A71-ABC2-972788452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694" y="5932892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75">
              <a:extLst>
                <a:ext uri="{FF2B5EF4-FFF2-40B4-BE49-F238E27FC236}">
                  <a16:creationId xmlns:a16="http://schemas.microsoft.com/office/drawing/2014/main" id="{A337719B-635F-4455-A8E8-6983D9B3D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38703" y="2387288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7">
              <a:extLst>
                <a:ext uri="{FF2B5EF4-FFF2-40B4-BE49-F238E27FC236}">
                  <a16:creationId xmlns:a16="http://schemas.microsoft.com/office/drawing/2014/main" id="{665D8F7B-6125-4923-82FD-4541506B6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3949" y="3551571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5">
              <a:extLst>
                <a:ext uri="{FF2B5EF4-FFF2-40B4-BE49-F238E27FC236}">
                  <a16:creationId xmlns:a16="http://schemas.microsoft.com/office/drawing/2014/main" id="{AEBBE398-C737-4798-92D3-68B6928A9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30208" y="637939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7">
              <a:extLst>
                <a:ext uri="{FF2B5EF4-FFF2-40B4-BE49-F238E27FC236}">
                  <a16:creationId xmlns:a16="http://schemas.microsoft.com/office/drawing/2014/main" id="{F3116C15-246C-412A-B5A8-DC7E056EC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4699" y="66336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8">
              <a:extLst>
                <a:ext uri="{FF2B5EF4-FFF2-40B4-BE49-F238E27FC236}">
                  <a16:creationId xmlns:a16="http://schemas.microsoft.com/office/drawing/2014/main" id="{F9FA8A4C-F799-47E7-85C8-4DA109A00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18248" y="5648840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198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DB982-6636-7979-7291-07B6CF926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22BA4-13AB-1CCA-FC40-3A1B8B7C8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3502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CF45F-BFC6-300B-7DA2-672E9837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Quel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planète</a:t>
            </a:r>
            <a:r>
              <a:rPr lang="en-US" dirty="0"/>
              <a:t> </a:t>
            </a:r>
            <a:r>
              <a:rPr lang="en-US" dirty="0" err="1"/>
              <a:t>surnommé</a:t>
            </a:r>
            <a:r>
              <a:rPr lang="en-US" dirty="0"/>
              <a:t>, le plus puissant des </a:t>
            </a:r>
            <a:r>
              <a:rPr lang="en-US" dirty="0" err="1"/>
              <a:t>dieux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CAD6D-4CA2-7FD1-8B8B-2FEE1814A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) Mars</a:t>
            </a:r>
          </a:p>
          <a:p>
            <a:pPr>
              <a:buClr>
                <a:srgbClr val="C3B2A7"/>
              </a:buClr>
            </a:pPr>
            <a:endParaRPr lang="en-US" dirty="0"/>
          </a:p>
          <a:p>
            <a:pPr>
              <a:buClr>
                <a:srgbClr val="C3B2A7"/>
              </a:buClr>
            </a:pPr>
            <a:r>
              <a:rPr lang="en-US" dirty="0"/>
              <a:t>B) Terre</a:t>
            </a:r>
          </a:p>
          <a:p>
            <a:pPr>
              <a:buClr>
                <a:srgbClr val="C3B2A7"/>
              </a:buClr>
            </a:pPr>
            <a:endParaRPr lang="en-US" dirty="0"/>
          </a:p>
          <a:p>
            <a:pPr>
              <a:buClr>
                <a:srgbClr val="C3B2A7"/>
              </a:buClr>
            </a:pPr>
            <a:r>
              <a:rPr lang="en-US" dirty="0"/>
              <a:t>C) Jupiter</a:t>
            </a:r>
          </a:p>
        </p:txBody>
      </p:sp>
    </p:spTree>
    <p:extLst>
      <p:ext uri="{BB962C8B-B14F-4D97-AF65-F5344CB8AC3E}">
        <p14:creationId xmlns:p14="http://schemas.microsoft.com/office/powerpoint/2010/main" val="399240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CDC0B-705A-CC05-C642-4942529F1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 :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8316D-4F5D-01DF-C89C-66E58E85F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7726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A1AF-F8E5-45E8-A93A-0CAAD4866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C'est</a:t>
            </a:r>
            <a:r>
              <a:rPr lang="en-US" dirty="0"/>
              <a:t> quoi la Lune?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C431F-0A99-8A3C-D6D4-FFC5EE2DE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) Un satellite qui </a:t>
            </a:r>
            <a:r>
              <a:rPr lang="en-US" dirty="0" err="1"/>
              <a:t>gravite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orbite</a:t>
            </a:r>
            <a:r>
              <a:rPr lang="en-US" dirty="0"/>
              <a:t> </a:t>
            </a:r>
            <a:r>
              <a:rPr lang="en-US" dirty="0" err="1"/>
              <a:t>autour</a:t>
            </a:r>
            <a:r>
              <a:rPr lang="en-US" dirty="0"/>
              <a:t> de la terre.</a:t>
            </a:r>
          </a:p>
          <a:p>
            <a:pPr>
              <a:buClr>
                <a:srgbClr val="C3B2A7"/>
              </a:buClr>
            </a:pPr>
            <a:endParaRPr lang="en-US" dirty="0"/>
          </a:p>
          <a:p>
            <a:pPr>
              <a:buClr>
                <a:srgbClr val="C3B2A7"/>
              </a:buClr>
            </a:pPr>
            <a:r>
              <a:rPr lang="en-US" dirty="0"/>
              <a:t>B ) Une </a:t>
            </a:r>
            <a:r>
              <a:rPr lang="en-US" dirty="0" err="1"/>
              <a:t>planète</a:t>
            </a:r>
          </a:p>
          <a:p>
            <a:pPr>
              <a:buClr>
                <a:srgbClr val="C3B2A7"/>
              </a:buClr>
            </a:pPr>
            <a:endParaRPr lang="en-US" dirty="0"/>
          </a:p>
          <a:p>
            <a:pPr>
              <a:buClr>
                <a:srgbClr val="C3B2A7"/>
              </a:buClr>
            </a:pPr>
            <a:r>
              <a:rPr lang="en-US" dirty="0"/>
              <a:t>C ) Une </a:t>
            </a:r>
            <a:r>
              <a:rPr lang="en-US" dirty="0" err="1"/>
              <a:t>grosse</a:t>
            </a:r>
            <a:r>
              <a:rPr lang="en-US" dirty="0"/>
              <a:t> </a:t>
            </a:r>
            <a:r>
              <a:rPr lang="en-US" dirty="0" err="1"/>
              <a:t>comète</a:t>
            </a:r>
          </a:p>
        </p:txBody>
      </p:sp>
    </p:spTree>
    <p:extLst>
      <p:ext uri="{BB962C8B-B14F-4D97-AF65-F5344CB8AC3E}">
        <p14:creationId xmlns:p14="http://schemas.microsoft.com/office/powerpoint/2010/main" val="173621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454D0-55EC-1565-8CB0-810B17A03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0BFAB-DBBD-37C7-1AA1-E1821AAD7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61039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F623D-4F5F-5CA3-51C8-71D731CD5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C'est</a:t>
            </a:r>
            <a:r>
              <a:rPr lang="en-US" dirty="0"/>
              <a:t> quoi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comète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EC23A-DEC2-459D-CB82-332541CA3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) Un corps </a:t>
            </a:r>
            <a:r>
              <a:rPr lang="en-US" err="1"/>
              <a:t>rocheux</a:t>
            </a:r>
            <a:r>
              <a:rPr lang="en-US" dirty="0"/>
              <a:t> </a:t>
            </a:r>
            <a:r>
              <a:rPr lang="en-US" err="1"/>
              <a:t>gravitant</a:t>
            </a:r>
            <a:r>
              <a:rPr lang="en-US" dirty="0"/>
              <a:t> </a:t>
            </a:r>
            <a:r>
              <a:rPr lang="en-US" err="1"/>
              <a:t>en</a:t>
            </a:r>
            <a:r>
              <a:rPr lang="en-US" dirty="0"/>
              <a:t> </a:t>
            </a:r>
            <a:r>
              <a:rPr lang="en-US" err="1"/>
              <a:t>orbite</a:t>
            </a:r>
            <a:r>
              <a:rPr lang="en-US" dirty="0"/>
              <a:t> </a:t>
            </a:r>
            <a:r>
              <a:rPr lang="en-US" err="1"/>
              <a:t>autour</a:t>
            </a:r>
            <a:r>
              <a:rPr lang="en-US"/>
              <a:t> du soleil.</a:t>
            </a:r>
          </a:p>
          <a:p>
            <a:pPr>
              <a:buClr>
                <a:srgbClr val="C3B2A7"/>
              </a:buClr>
            </a:pPr>
            <a:endParaRPr lang="en-US" dirty="0"/>
          </a:p>
          <a:p>
            <a:pPr>
              <a:buClr>
                <a:srgbClr val="C3B2A7"/>
              </a:buClr>
            </a:pPr>
            <a:r>
              <a:rPr lang="en-US" dirty="0"/>
              <a:t>B ) Un </a:t>
            </a:r>
            <a:r>
              <a:rPr lang="en-US" err="1"/>
              <a:t>objet</a:t>
            </a:r>
            <a:r>
              <a:rPr lang="en-US" dirty="0"/>
              <a:t> </a:t>
            </a:r>
            <a:r>
              <a:rPr lang="en-US" err="1"/>
              <a:t>céleste</a:t>
            </a:r>
            <a:r>
              <a:rPr lang="en-US" dirty="0"/>
              <a:t> qui </a:t>
            </a:r>
            <a:r>
              <a:rPr lang="en-US" err="1"/>
              <a:t>atteint</a:t>
            </a:r>
            <a:r>
              <a:rPr lang="en-US"/>
              <a:t> la terre sans se consumer.</a:t>
            </a:r>
            <a:endParaRPr lang="en-US" dirty="0"/>
          </a:p>
          <a:p>
            <a:pPr>
              <a:buClr>
                <a:srgbClr val="C3B2A7"/>
              </a:buClr>
            </a:pPr>
            <a:endParaRPr lang="en-US" dirty="0"/>
          </a:p>
          <a:p>
            <a:pPr>
              <a:buClr>
                <a:srgbClr val="C3B2A7"/>
              </a:buClr>
            </a:pPr>
            <a:r>
              <a:rPr lang="en-US" dirty="0"/>
              <a:t>C ) Un petit bloc de </a:t>
            </a:r>
            <a:r>
              <a:rPr lang="en-US" dirty="0" err="1"/>
              <a:t>roche</a:t>
            </a:r>
            <a:r>
              <a:rPr lang="en-US" dirty="0"/>
              <a:t> et de glace </a:t>
            </a:r>
            <a:r>
              <a:rPr lang="en-US" dirty="0" err="1"/>
              <a:t>dont</a:t>
            </a:r>
            <a:r>
              <a:rPr lang="en-US" dirty="0"/>
              <a:t> </a:t>
            </a:r>
            <a:r>
              <a:rPr lang="en-US" dirty="0" err="1"/>
              <a:t>l'orbite</a:t>
            </a:r>
            <a:r>
              <a:rPr lang="en-US" dirty="0"/>
              <a:t> passe </a:t>
            </a:r>
            <a:r>
              <a:rPr lang="en-US" dirty="0" err="1"/>
              <a:t>près</a:t>
            </a:r>
            <a:r>
              <a:rPr lang="en-US" dirty="0"/>
              <a:t> du soleil.</a:t>
            </a:r>
          </a:p>
        </p:txBody>
      </p:sp>
    </p:spTree>
    <p:extLst>
      <p:ext uri="{BB962C8B-B14F-4D97-AF65-F5344CB8AC3E}">
        <p14:creationId xmlns:p14="http://schemas.microsoft.com/office/powerpoint/2010/main" val="1201200106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BohemianVTI</vt:lpstr>
      <vt:lpstr>C'est quoi la gravitation universelle ?</vt:lpstr>
      <vt:lpstr>Réponse :</vt:lpstr>
      <vt:lpstr>Quel est la masse du soleil?</vt:lpstr>
      <vt:lpstr>Réponse :</vt:lpstr>
      <vt:lpstr>Quel est la planète surnommé, le plus puissant des dieux?</vt:lpstr>
      <vt:lpstr>Réponse : </vt:lpstr>
      <vt:lpstr>C'est quoi la Lune?</vt:lpstr>
      <vt:lpstr>Réponse :</vt:lpstr>
      <vt:lpstr>C'est quoi une comète?</vt:lpstr>
      <vt:lpstr>Réponse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120</cp:revision>
  <dcterms:created xsi:type="dcterms:W3CDTF">2024-04-05T13:18:59Z</dcterms:created>
  <dcterms:modified xsi:type="dcterms:W3CDTF">2024-04-05T13:39:28Z</dcterms:modified>
</cp:coreProperties>
</file>