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58" r:id="rId5"/>
    <p:sldId id="260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BD9178-A305-475C-B668-CFBBCA677356}" v="213" dt="2022-03-31T19:49:18.6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aquops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Par Alex </a:t>
            </a:r>
            <a:r>
              <a:rPr lang="en-US" dirty="0" err="1">
                <a:cs typeface="Calibri"/>
              </a:rPr>
              <a:t>vachon</a:t>
            </a:r>
          </a:p>
          <a:p>
            <a:pPr algn="l"/>
            <a:endParaRPr lang="en-US" dirty="0">
              <a:cs typeface="Calibri"/>
            </a:endParaRPr>
          </a:p>
          <a:p>
            <a:pPr algn="l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96317-242B-4728-F3BF-D5FEE5278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de </a:t>
            </a:r>
            <a:r>
              <a:rPr lang="en-US" dirty="0" err="1">
                <a:cs typeface="Calibri Light"/>
              </a:rPr>
              <a:t>l'atelier</a:t>
            </a:r>
            <a:r>
              <a:rPr lang="en-US" dirty="0">
                <a:cs typeface="Calibri Light"/>
              </a:rPr>
              <a:t> avec son </a:t>
            </a:r>
            <a:r>
              <a:rPr lang="en-US" dirty="0" err="1">
                <a:cs typeface="Calibri Light"/>
              </a:rPr>
              <a:t>numéro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87B94-10AE-90A0-A639-16ECA324B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151</a:t>
            </a:r>
          </a:p>
          <a:p>
            <a:r>
              <a:rPr lang="en-US" dirty="0" err="1">
                <a:cs typeface="Calibri"/>
              </a:rPr>
              <a:t>wooclap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6438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F2C44-B165-1C01-9FBA-BFC7F6B07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cs typeface="Calibri Light"/>
              </a:rPr>
              <a:t>D'ou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vienne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t'il</a:t>
            </a:r>
            <a:endParaRPr lang="en-US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66019-FEFD-0B0D-FCB0-E0B8E95C0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219" y="1782493"/>
            <a:ext cx="10515600" cy="435133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en-US" b="1" dirty="0">
              <a:cs typeface="Calibri" panose="020F0502020204030204"/>
            </a:endParaRPr>
          </a:p>
          <a:p>
            <a:pPr algn="ctr"/>
            <a:r>
              <a:rPr lang="en-US" b="1" dirty="0"/>
              <a:t>Rachel Boucher</a:t>
            </a:r>
            <a:endParaRPr lang="en-US" dirty="0"/>
          </a:p>
          <a:p>
            <a:pPr algn="ctr"/>
            <a:r>
              <a:rPr lang="en-US" dirty="0" err="1">
                <a:ea typeface="+mn-lt"/>
                <a:cs typeface="+mn-lt"/>
              </a:rPr>
              <a:t>Conseillère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pédagogique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intégration</a:t>
            </a:r>
            <a:r>
              <a:rPr lang="en-US" dirty="0">
                <a:ea typeface="+mn-lt"/>
                <a:cs typeface="+mn-lt"/>
              </a:rPr>
              <a:t> du numérique</a:t>
            </a:r>
            <a:endParaRPr lang="en-US" dirty="0"/>
          </a:p>
          <a:p>
            <a:pPr algn="ctr"/>
            <a:r>
              <a:rPr lang="en-US" dirty="0">
                <a:ea typeface="+mn-lt"/>
                <a:cs typeface="+mn-lt"/>
              </a:rPr>
              <a:t>RÉCIT local (CSS Marguerite-Bourgeoys)</a:t>
            </a:r>
            <a:endParaRPr lang="en-US" dirty="0"/>
          </a:p>
          <a:p>
            <a:pPr algn="ctr"/>
            <a:r>
              <a:rPr lang="en-US" b="1" dirty="0"/>
              <a:t>Kristel El-</a:t>
            </a:r>
            <a:r>
              <a:rPr lang="en-US" b="1" dirty="0" err="1"/>
              <a:t>Akouri</a:t>
            </a:r>
            <a:endParaRPr lang="en-US" dirty="0" err="1">
              <a:cs typeface="Calibri"/>
            </a:endParaRPr>
          </a:p>
          <a:p>
            <a:pPr algn="ctr"/>
            <a:r>
              <a:rPr lang="en-US" dirty="0" err="1">
                <a:ea typeface="+mn-lt"/>
                <a:cs typeface="+mn-lt"/>
              </a:rPr>
              <a:t>Conseillère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pédagogique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intégration</a:t>
            </a:r>
            <a:r>
              <a:rPr lang="en-US" dirty="0">
                <a:ea typeface="+mn-lt"/>
                <a:cs typeface="+mn-lt"/>
              </a:rPr>
              <a:t> du numérique</a:t>
            </a:r>
            <a:endParaRPr lang="en-US" dirty="0"/>
          </a:p>
          <a:p>
            <a:pPr algn="ctr"/>
            <a:r>
              <a:rPr lang="en-US" dirty="0">
                <a:ea typeface="+mn-lt"/>
                <a:cs typeface="+mn-lt"/>
              </a:rPr>
              <a:t>RÉCIT local (CSS Marguerite-Bourgeoys)</a:t>
            </a:r>
            <a:endParaRPr lang="en-US" dirty="0"/>
          </a:p>
          <a:p>
            <a:pPr algn="ctr"/>
            <a:br>
              <a:rPr lang="en-US" dirty="0"/>
            </a:br>
            <a:endParaRPr lang="en-US" dirty="0"/>
          </a:p>
          <a:p>
            <a:br>
              <a:rPr lang="en-US" dirty="0"/>
            </a:br>
            <a:endParaRPr lang="en-US" dirty="0"/>
          </a:p>
          <a:p>
            <a:pPr algn="ctr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203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B5BEF-7C8D-7304-B99A-6795E0A81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cs typeface="Calibri Light"/>
              </a:rPr>
              <a:t>Hyperien</a:t>
            </a:r>
            <a:r>
              <a:rPr lang="en-US" dirty="0">
                <a:cs typeface="Calibri Light"/>
              </a:rPr>
              <a:t> avec </a:t>
            </a:r>
            <a:r>
              <a:rPr lang="en-US" dirty="0" err="1">
                <a:cs typeface="Calibri Light"/>
              </a:rPr>
              <a:t>leur</a:t>
            </a:r>
            <a:r>
              <a:rPr lang="en-US" dirty="0">
                <a:cs typeface="Calibri Light"/>
              </a:rPr>
              <a:t> nom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75808-9E70-AF28-4657-08EFF9D54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b="1" dirty="0"/>
              <a:t>Rachel Boucher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dirty="0">
                <a:ea typeface="+mn-lt"/>
                <a:cs typeface="+mn-lt"/>
              </a:rPr>
              <a:t>https://www.aquops.qc.ca/animateur/boucher-rachel/</a:t>
            </a:r>
            <a:endParaRPr lang="en-US" dirty="0">
              <a:cs typeface="Calibri" panose="020F0502020204030204"/>
            </a:endParaRPr>
          </a:p>
          <a:p>
            <a:pPr algn="ctr"/>
            <a:r>
              <a:rPr lang="en-US" b="1" dirty="0"/>
              <a:t>Kristel El-</a:t>
            </a:r>
            <a:r>
              <a:rPr lang="en-US" b="1" dirty="0" err="1"/>
              <a:t>Akouri</a:t>
            </a:r>
            <a:endParaRPr lang="en-US" dirty="0" err="1">
              <a:cs typeface="Calibri"/>
            </a:endParaRPr>
          </a:p>
          <a:p>
            <a:pPr algn="ctr"/>
            <a:r>
              <a:rPr lang="en-US" dirty="0">
                <a:ea typeface="+mn-lt"/>
                <a:cs typeface="+mn-lt"/>
              </a:rPr>
              <a:t>https://www.aquops.qc.ca/animateur/el-akouri-kristel/</a:t>
            </a:r>
            <a:endParaRPr lang="en-US" dirty="0">
              <a:cs typeface="Calibri"/>
            </a:endParaRPr>
          </a:p>
          <a:p>
            <a:pPr algn="ctr"/>
            <a:br>
              <a:rPr lang="en-US" dirty="0"/>
            </a:br>
            <a:endParaRPr lang="en-US" dirty="0"/>
          </a:p>
          <a:p>
            <a:br>
              <a:rPr lang="en-US" dirty="0"/>
            </a:br>
            <a:endParaRPr lang="en-US" dirty="0"/>
          </a:p>
          <a:p>
            <a:pPr algn="ctr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0549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0ECA2-DE3B-CF70-BA37-377BB68C0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cs typeface="Calibri Light"/>
              </a:rPr>
              <a:t>Photo</a:t>
            </a:r>
          </a:p>
        </p:txBody>
      </p:sp>
      <p:pic>
        <p:nvPicPr>
          <p:cNvPr id="4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A1C63120-D7E0-6D38-85CF-EC80165A2D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535" y="2501361"/>
            <a:ext cx="3442817" cy="4351338"/>
          </a:xfrm>
        </p:spPr>
      </p:pic>
      <p:pic>
        <p:nvPicPr>
          <p:cNvPr id="6" name="Picture 6" descr="Text&#10;&#10;Description automatically generated">
            <a:extLst>
              <a:ext uri="{FF2B5EF4-FFF2-40B4-BE49-F238E27FC236}">
                <a16:creationId xmlns:a16="http://schemas.microsoft.com/office/drawing/2014/main" id="{C86A4017-4D4C-22CB-7C66-992965684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1887" y="3192224"/>
            <a:ext cx="4104376" cy="3665328"/>
          </a:xfrm>
          <a:prstGeom prst="rect">
            <a:avLst/>
          </a:prstGeom>
        </p:spPr>
      </p:pic>
      <p:pic>
        <p:nvPicPr>
          <p:cNvPr id="7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ED702BFB-7B72-412E-A0DB-F05AC8DEA5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0551" y="3691099"/>
            <a:ext cx="4267200" cy="312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32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27B8-0A6A-755A-DA3D-3225095B2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cs typeface="Calibri Light"/>
              </a:rPr>
              <a:t>résumer</a:t>
            </a:r>
            <a:endParaRPr lang="en-US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F2C356-074D-2BBD-6C36-5F1E4FB5B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46" y="1250531"/>
            <a:ext cx="12053976" cy="5731564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cap="all" dirty="0">
                <a:ea typeface="+mn-lt"/>
                <a:cs typeface="+mn-lt"/>
              </a:rPr>
              <a:t>DESCRIPTIF</a:t>
            </a:r>
            <a:endParaRPr lang="en-US" dirty="0">
              <a:cs typeface="Calibri" panose="020F0502020204030204"/>
            </a:endParaRPr>
          </a:p>
          <a:p>
            <a:pPr algn="just"/>
            <a:r>
              <a:rPr lang="en-US" dirty="0" err="1">
                <a:ea typeface="+mn-lt"/>
                <a:cs typeface="+mn-lt"/>
              </a:rPr>
              <a:t>Qu’est-ce</a:t>
            </a:r>
            <a:r>
              <a:rPr lang="en-US" dirty="0">
                <a:ea typeface="+mn-lt"/>
                <a:cs typeface="+mn-lt"/>
              </a:rPr>
              <a:t> que la recherche sur les pratiques </a:t>
            </a:r>
            <a:r>
              <a:rPr lang="en-US" dirty="0" err="1">
                <a:ea typeface="+mn-lt"/>
                <a:cs typeface="+mn-lt"/>
              </a:rPr>
              <a:t>probantes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éducation</a:t>
            </a:r>
            <a:r>
              <a:rPr lang="en-US" dirty="0">
                <a:ea typeface="+mn-lt"/>
                <a:cs typeface="+mn-lt"/>
              </a:rPr>
              <a:t> nous </a:t>
            </a:r>
            <a:r>
              <a:rPr lang="en-US" dirty="0" err="1">
                <a:ea typeface="+mn-lt"/>
                <a:cs typeface="+mn-lt"/>
              </a:rPr>
              <a:t>dit</a:t>
            </a:r>
            <a:r>
              <a:rPr lang="en-US" dirty="0">
                <a:ea typeface="+mn-lt"/>
                <a:cs typeface="+mn-lt"/>
              </a:rPr>
              <a:t> sur </a:t>
            </a:r>
            <a:r>
              <a:rPr lang="en-US" dirty="0" err="1">
                <a:ea typeface="+mn-lt"/>
                <a:cs typeface="+mn-lt"/>
              </a:rPr>
              <a:t>l’intégration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efficace</a:t>
            </a:r>
            <a:r>
              <a:rPr lang="en-US" dirty="0">
                <a:ea typeface="+mn-lt"/>
                <a:cs typeface="+mn-lt"/>
              </a:rPr>
              <a:t> du numérique pour </a:t>
            </a:r>
            <a:r>
              <a:rPr lang="en-US" dirty="0" err="1">
                <a:ea typeface="+mn-lt"/>
                <a:cs typeface="+mn-lt"/>
              </a:rPr>
              <a:t>favoriser</a:t>
            </a:r>
            <a:r>
              <a:rPr lang="en-US" dirty="0">
                <a:ea typeface="+mn-lt"/>
                <a:cs typeface="+mn-lt"/>
              </a:rPr>
              <a:t> les </a:t>
            </a:r>
            <a:r>
              <a:rPr lang="en-US" dirty="0" err="1">
                <a:ea typeface="+mn-lt"/>
                <a:cs typeface="+mn-lt"/>
              </a:rPr>
              <a:t>apprentissages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élèves</a:t>
            </a:r>
            <a:r>
              <a:rPr lang="en-US" dirty="0">
                <a:ea typeface="+mn-lt"/>
                <a:cs typeface="+mn-lt"/>
              </a:rPr>
              <a:t>? Et </a:t>
            </a:r>
            <a:r>
              <a:rPr lang="en-US" dirty="0" err="1">
                <a:ea typeface="+mn-lt"/>
                <a:cs typeface="+mn-lt"/>
              </a:rPr>
              <a:t>si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tirer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avantage</a:t>
            </a:r>
            <a:r>
              <a:rPr lang="en-US" dirty="0">
                <a:ea typeface="+mn-lt"/>
                <a:cs typeface="+mn-lt"/>
              </a:rPr>
              <a:t> du numérique nous </a:t>
            </a:r>
            <a:r>
              <a:rPr lang="en-US" dirty="0" err="1">
                <a:ea typeface="+mn-lt"/>
                <a:cs typeface="+mn-lt"/>
              </a:rPr>
              <a:t>amenait</a:t>
            </a:r>
            <a:r>
              <a:rPr lang="en-US" dirty="0">
                <a:ea typeface="+mn-lt"/>
                <a:cs typeface="+mn-lt"/>
              </a:rPr>
              <a:t> à </a:t>
            </a:r>
            <a:r>
              <a:rPr lang="en-US" dirty="0" err="1">
                <a:ea typeface="+mn-lt"/>
                <a:cs typeface="+mn-lt"/>
              </a:rPr>
              <a:t>être</a:t>
            </a:r>
            <a:r>
              <a:rPr lang="en-US" dirty="0">
                <a:ea typeface="+mn-lt"/>
                <a:cs typeface="+mn-lt"/>
              </a:rPr>
              <a:t> plus </a:t>
            </a:r>
            <a:r>
              <a:rPr lang="en-US" dirty="0" err="1">
                <a:ea typeface="+mn-lt"/>
                <a:cs typeface="+mn-lt"/>
              </a:rPr>
              <a:t>efficaces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comme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enseignants</a:t>
            </a:r>
            <a:r>
              <a:rPr lang="en-US" dirty="0">
                <a:ea typeface="+mn-lt"/>
                <a:cs typeface="+mn-lt"/>
              </a:rPr>
              <a:t>? </a:t>
            </a:r>
            <a:r>
              <a:rPr lang="en-US" dirty="0" err="1">
                <a:ea typeface="+mn-lt"/>
                <a:cs typeface="+mn-lt"/>
              </a:rPr>
              <a:t>Partons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ce</a:t>
            </a:r>
            <a:r>
              <a:rPr lang="en-US" dirty="0">
                <a:ea typeface="+mn-lt"/>
                <a:cs typeface="+mn-lt"/>
              </a:rPr>
              <a:t> que </a:t>
            </a:r>
            <a:r>
              <a:rPr lang="en-US" dirty="0" err="1">
                <a:ea typeface="+mn-lt"/>
                <a:cs typeface="+mn-lt"/>
              </a:rPr>
              <a:t>vous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vivez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actuellement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classe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réfléchissons</a:t>
            </a:r>
            <a:r>
              <a:rPr lang="en-US" dirty="0">
                <a:ea typeface="+mn-lt"/>
                <a:cs typeface="+mn-lt"/>
              </a:rPr>
              <a:t> ensemble pour </a:t>
            </a:r>
            <a:r>
              <a:rPr lang="en-US" dirty="0" err="1">
                <a:ea typeface="+mn-lt"/>
                <a:cs typeface="+mn-lt"/>
              </a:rPr>
              <a:t>bonifier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vos</a:t>
            </a:r>
            <a:r>
              <a:rPr lang="en-US" dirty="0">
                <a:ea typeface="+mn-lt"/>
                <a:cs typeface="+mn-lt"/>
              </a:rPr>
              <a:t> pratiques </a:t>
            </a:r>
            <a:r>
              <a:rPr lang="en-US" dirty="0" err="1">
                <a:ea typeface="+mn-lt"/>
                <a:cs typeface="+mn-lt"/>
              </a:rPr>
              <a:t>pédagonumériques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ainsi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permettre</a:t>
            </a:r>
            <a:r>
              <a:rPr lang="en-US" dirty="0">
                <a:ea typeface="+mn-lt"/>
                <a:cs typeface="+mn-lt"/>
              </a:rPr>
              <a:t> à </a:t>
            </a:r>
            <a:r>
              <a:rPr lang="en-US" dirty="0" err="1">
                <a:ea typeface="+mn-lt"/>
                <a:cs typeface="+mn-lt"/>
              </a:rPr>
              <a:t>vos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élèves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d’atteindre</a:t>
            </a:r>
            <a:r>
              <a:rPr lang="en-US" dirty="0">
                <a:ea typeface="+mn-lt"/>
                <a:cs typeface="+mn-lt"/>
              </a:rPr>
              <a:t> de plus </a:t>
            </a:r>
            <a:r>
              <a:rPr lang="en-US" dirty="0" err="1">
                <a:ea typeface="+mn-lt"/>
                <a:cs typeface="+mn-lt"/>
              </a:rPr>
              <a:t>hauts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niveaux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d’acquisition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connaissances</a:t>
            </a:r>
            <a:r>
              <a:rPr lang="en-US" dirty="0">
                <a:ea typeface="+mn-lt"/>
                <a:cs typeface="+mn-lt"/>
              </a:rPr>
              <a:t>. Nous </a:t>
            </a:r>
            <a:r>
              <a:rPr lang="en-US" dirty="0" err="1">
                <a:ea typeface="+mn-lt"/>
                <a:cs typeface="+mn-lt"/>
              </a:rPr>
              <a:t>comparerons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outils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numériques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répondant</a:t>
            </a:r>
            <a:r>
              <a:rPr lang="en-US" dirty="0">
                <a:ea typeface="+mn-lt"/>
                <a:cs typeface="+mn-lt"/>
              </a:rPr>
              <a:t> à </a:t>
            </a:r>
            <a:r>
              <a:rPr lang="en-US" dirty="0" err="1">
                <a:ea typeface="+mn-lt"/>
                <a:cs typeface="+mn-lt"/>
              </a:rPr>
              <a:t>différentes</a:t>
            </a:r>
            <a:r>
              <a:rPr lang="en-US" dirty="0">
                <a:ea typeface="+mn-lt"/>
                <a:cs typeface="+mn-lt"/>
              </a:rPr>
              <a:t> intentions </a:t>
            </a:r>
            <a:r>
              <a:rPr lang="en-US" dirty="0" err="1">
                <a:ea typeface="+mn-lt"/>
                <a:cs typeface="+mn-lt"/>
              </a:rPr>
              <a:t>pédagogiques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où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l’on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retrouve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fonctionnalités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présentes</a:t>
            </a:r>
            <a:r>
              <a:rPr lang="en-US" dirty="0">
                <a:ea typeface="+mn-lt"/>
                <a:cs typeface="+mn-lt"/>
              </a:rPr>
              <a:t> dans la </a:t>
            </a:r>
            <a:r>
              <a:rPr lang="en-US" dirty="0" err="1">
                <a:ea typeface="+mn-lt"/>
                <a:cs typeface="+mn-lt"/>
              </a:rPr>
              <a:t>majorité</a:t>
            </a:r>
            <a:r>
              <a:rPr lang="en-US" dirty="0">
                <a:ea typeface="+mn-lt"/>
                <a:cs typeface="+mn-lt"/>
              </a:rPr>
              <a:t> des applications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ligne</a:t>
            </a:r>
            <a:r>
              <a:rPr lang="en-US" dirty="0">
                <a:ea typeface="+mn-lt"/>
                <a:cs typeface="+mn-lt"/>
              </a:rPr>
              <a:t>. Devant </a:t>
            </a:r>
            <a:r>
              <a:rPr lang="en-US" dirty="0" err="1">
                <a:ea typeface="+mn-lt"/>
                <a:cs typeface="+mn-lt"/>
              </a:rPr>
              <a:t>l’offre</a:t>
            </a:r>
            <a:r>
              <a:rPr lang="en-US" dirty="0">
                <a:ea typeface="+mn-lt"/>
                <a:cs typeface="+mn-lt"/>
              </a:rPr>
              <a:t> sans </a:t>
            </a:r>
            <a:r>
              <a:rPr lang="en-US" dirty="0" err="1">
                <a:ea typeface="+mn-lt"/>
                <a:cs typeface="+mn-lt"/>
              </a:rPr>
              <a:t>cesse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grandissante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exerçons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choix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éclairés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pédagogiquement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rentables</a:t>
            </a:r>
            <a:r>
              <a:rPr lang="en-US" dirty="0">
                <a:ea typeface="+mn-lt"/>
                <a:cs typeface="+mn-lt"/>
              </a:rPr>
              <a:t>. </a:t>
            </a:r>
            <a:r>
              <a:rPr lang="en-US" dirty="0" err="1">
                <a:ea typeface="+mn-lt"/>
                <a:cs typeface="+mn-lt"/>
              </a:rPr>
              <a:t>Plusieurs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outils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numériques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seront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donc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proposés</a:t>
            </a:r>
            <a:r>
              <a:rPr lang="en-US" dirty="0">
                <a:ea typeface="+mn-lt"/>
                <a:cs typeface="+mn-lt"/>
              </a:rPr>
              <a:t> pour </a:t>
            </a:r>
            <a:r>
              <a:rPr lang="en-US" dirty="0" err="1">
                <a:ea typeface="+mn-lt"/>
                <a:cs typeface="+mn-lt"/>
              </a:rPr>
              <a:t>soutenir</a:t>
            </a:r>
            <a:r>
              <a:rPr lang="en-US" dirty="0">
                <a:ea typeface="+mn-lt"/>
                <a:cs typeface="+mn-lt"/>
              </a:rPr>
              <a:t> les </a:t>
            </a:r>
            <a:r>
              <a:rPr lang="en-US" dirty="0" err="1">
                <a:ea typeface="+mn-lt"/>
                <a:cs typeface="+mn-lt"/>
              </a:rPr>
              <a:t>besoins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pédagogiques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variés</a:t>
            </a:r>
            <a:r>
              <a:rPr lang="en-US" dirty="0">
                <a:ea typeface="+mn-lt"/>
                <a:cs typeface="+mn-lt"/>
              </a:rPr>
              <a:t> : </a:t>
            </a:r>
            <a:r>
              <a:rPr lang="en-US" dirty="0" err="1">
                <a:ea typeface="+mn-lt"/>
                <a:cs typeface="+mn-lt"/>
              </a:rPr>
              <a:t>Wooclap</a:t>
            </a:r>
            <a:r>
              <a:rPr lang="en-US" dirty="0">
                <a:ea typeface="+mn-lt"/>
                <a:cs typeface="+mn-lt"/>
              </a:rPr>
              <a:t>, Padlet, Nearpod, Genially, </a:t>
            </a:r>
            <a:r>
              <a:rPr lang="en-US" dirty="0" err="1">
                <a:ea typeface="+mn-lt"/>
                <a:cs typeface="+mn-lt"/>
              </a:rPr>
              <a:t>Mentimeter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outils</a:t>
            </a:r>
            <a:r>
              <a:rPr lang="en-US" dirty="0">
                <a:ea typeface="+mn-lt"/>
                <a:cs typeface="+mn-lt"/>
              </a:rPr>
              <a:t> de conversion </a:t>
            </a:r>
            <a:r>
              <a:rPr lang="en-US" dirty="0" err="1">
                <a:ea typeface="+mn-lt"/>
                <a:cs typeface="+mn-lt"/>
              </a:rPr>
              <a:t>texte</a:t>
            </a:r>
            <a:r>
              <a:rPr lang="en-US" dirty="0">
                <a:ea typeface="+mn-lt"/>
                <a:cs typeface="+mn-lt"/>
              </a:rPr>
              <a:t>-parole </a:t>
            </a:r>
            <a:r>
              <a:rPr lang="en-US" dirty="0" err="1">
                <a:ea typeface="+mn-lt"/>
                <a:cs typeface="+mn-lt"/>
              </a:rPr>
              <a:t>ou</a:t>
            </a:r>
            <a:r>
              <a:rPr lang="en-US" dirty="0">
                <a:ea typeface="+mn-lt"/>
                <a:cs typeface="+mn-lt"/>
              </a:rPr>
              <a:t> parole-</a:t>
            </a:r>
            <a:r>
              <a:rPr lang="en-US" dirty="0" err="1">
                <a:ea typeface="+mn-lt"/>
                <a:cs typeface="+mn-lt"/>
              </a:rPr>
              <a:t>texte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enregistreur</a:t>
            </a:r>
            <a:r>
              <a:rPr lang="en-US" dirty="0">
                <a:ea typeface="+mn-lt"/>
                <a:cs typeface="+mn-lt"/>
              </a:rPr>
              <a:t> audio, Google Workspace, </a:t>
            </a:r>
            <a:r>
              <a:rPr lang="en-US" dirty="0" err="1">
                <a:ea typeface="+mn-lt"/>
                <a:cs typeface="+mn-lt"/>
              </a:rPr>
              <a:t>MindMup</a:t>
            </a:r>
            <a:r>
              <a:rPr lang="en-US" dirty="0">
                <a:ea typeface="+mn-lt"/>
                <a:cs typeface="+mn-lt"/>
              </a:rPr>
              <a:t>, Pocket, </a:t>
            </a:r>
            <a:r>
              <a:rPr lang="en-US" dirty="0" err="1">
                <a:ea typeface="+mn-lt"/>
                <a:cs typeface="+mn-lt"/>
              </a:rPr>
              <a:t>Classkick</a:t>
            </a:r>
            <a:r>
              <a:rPr lang="en-US" dirty="0">
                <a:ea typeface="+mn-lt"/>
                <a:cs typeface="+mn-lt"/>
              </a:rPr>
              <a:t>, Video Ant, Video Delay, la suite SMART, Seesaw, Canva, Scratch, Microsoft 365, Flipgrid, etc. Les participants </a:t>
            </a:r>
            <a:r>
              <a:rPr lang="en-US" dirty="0" err="1">
                <a:ea typeface="+mn-lt"/>
                <a:cs typeface="+mn-lt"/>
              </a:rPr>
              <a:t>seront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invités</a:t>
            </a:r>
            <a:r>
              <a:rPr lang="en-US" dirty="0">
                <a:ea typeface="+mn-lt"/>
                <a:cs typeface="+mn-lt"/>
              </a:rPr>
              <a:t> à </a:t>
            </a:r>
            <a:r>
              <a:rPr lang="en-US" dirty="0" err="1">
                <a:ea typeface="+mn-lt"/>
                <a:cs typeface="+mn-lt"/>
              </a:rPr>
              <a:t>partager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ou</a:t>
            </a:r>
            <a:r>
              <a:rPr lang="en-US" dirty="0">
                <a:ea typeface="+mn-lt"/>
                <a:cs typeface="+mn-lt"/>
              </a:rPr>
              <a:t> à </a:t>
            </a:r>
            <a:r>
              <a:rPr lang="en-US" dirty="0" err="1">
                <a:ea typeface="+mn-lt"/>
                <a:cs typeface="+mn-lt"/>
              </a:rPr>
              <a:t>réfléchir</a:t>
            </a:r>
            <a:r>
              <a:rPr lang="en-US" dirty="0">
                <a:ea typeface="+mn-lt"/>
                <a:cs typeface="+mn-lt"/>
              </a:rPr>
              <a:t> sur </a:t>
            </a:r>
            <a:r>
              <a:rPr lang="en-US" dirty="0" err="1">
                <a:ea typeface="+mn-lt"/>
                <a:cs typeface="+mn-lt"/>
              </a:rPr>
              <a:t>leurs</a:t>
            </a:r>
            <a:r>
              <a:rPr lang="en-US" dirty="0">
                <a:ea typeface="+mn-lt"/>
                <a:cs typeface="+mn-lt"/>
              </a:rPr>
              <a:t> pratiques et à </a:t>
            </a:r>
            <a:r>
              <a:rPr lang="en-US" dirty="0" err="1">
                <a:ea typeface="+mn-lt"/>
                <a:cs typeface="+mn-lt"/>
              </a:rPr>
              <a:t>renouveler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activités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pédagogiques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existantes</a:t>
            </a:r>
            <a:r>
              <a:rPr lang="en-US" dirty="0">
                <a:ea typeface="+mn-lt"/>
                <a:cs typeface="+mn-lt"/>
              </a:rPr>
              <a:t> sous de multiples angles (communication, collaboration, </a:t>
            </a:r>
            <a:r>
              <a:rPr lang="en-US" dirty="0" err="1">
                <a:ea typeface="+mn-lt"/>
                <a:cs typeface="+mn-lt"/>
              </a:rPr>
              <a:t>rétroaction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collecte</a:t>
            </a:r>
            <a:r>
              <a:rPr lang="en-US" dirty="0">
                <a:ea typeface="+mn-lt"/>
                <a:cs typeface="+mn-lt"/>
              </a:rPr>
              <a:t> de traces, animation et </a:t>
            </a:r>
            <a:r>
              <a:rPr lang="en-US" dirty="0" err="1">
                <a:ea typeface="+mn-lt"/>
                <a:cs typeface="+mn-lt"/>
              </a:rPr>
              <a:t>organisation</a:t>
            </a:r>
            <a:r>
              <a:rPr lang="en-US" dirty="0">
                <a:ea typeface="+mn-lt"/>
                <a:cs typeface="+mn-lt"/>
              </a:rPr>
              <a:t>). Les participants </a:t>
            </a:r>
            <a:r>
              <a:rPr lang="en-US" dirty="0" err="1">
                <a:ea typeface="+mn-lt"/>
                <a:cs typeface="+mn-lt"/>
              </a:rPr>
              <a:t>seront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amenés</a:t>
            </a:r>
            <a:r>
              <a:rPr lang="en-US" dirty="0">
                <a:ea typeface="+mn-lt"/>
                <a:cs typeface="+mn-lt"/>
              </a:rPr>
              <a:t> à proposer des solutions </a:t>
            </a:r>
            <a:r>
              <a:rPr lang="en-US" dirty="0" err="1">
                <a:ea typeface="+mn-lt"/>
                <a:cs typeface="+mn-lt"/>
              </a:rPr>
              <a:t>pédagonumériques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s’inspirant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pistes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présentées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mettant</a:t>
            </a:r>
            <a:r>
              <a:rPr lang="en-US" dirty="0">
                <a:ea typeface="+mn-lt"/>
                <a:cs typeface="+mn-lt"/>
              </a:rPr>
              <a:t> à profit </a:t>
            </a:r>
            <a:r>
              <a:rPr lang="en-US" dirty="0" err="1">
                <a:ea typeface="+mn-lt"/>
                <a:cs typeface="+mn-lt"/>
              </a:rPr>
              <a:t>leur</a:t>
            </a:r>
            <a:r>
              <a:rPr lang="en-US" dirty="0">
                <a:ea typeface="+mn-lt"/>
                <a:cs typeface="+mn-lt"/>
              </a:rPr>
              <a:t> expertise </a:t>
            </a:r>
            <a:r>
              <a:rPr lang="en-US" dirty="0" err="1">
                <a:ea typeface="+mn-lt"/>
                <a:cs typeface="+mn-lt"/>
              </a:rPr>
              <a:t>pédagogique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didactique</a:t>
            </a:r>
            <a:r>
              <a:rPr lang="en-US" dirty="0">
                <a:ea typeface="+mn-lt"/>
                <a:cs typeface="+mn-lt"/>
              </a:rPr>
              <a:t>. Le but de </a:t>
            </a:r>
            <a:r>
              <a:rPr lang="en-US" dirty="0" err="1">
                <a:ea typeface="+mn-lt"/>
                <a:cs typeface="+mn-lt"/>
              </a:rPr>
              <a:t>cet</a:t>
            </a:r>
            <a:r>
              <a:rPr lang="en-US" dirty="0">
                <a:ea typeface="+mn-lt"/>
                <a:cs typeface="+mn-lt"/>
              </a:rPr>
              <a:t> atelier </a:t>
            </a:r>
            <a:r>
              <a:rPr lang="en-US" dirty="0" err="1">
                <a:ea typeface="+mn-lt"/>
                <a:cs typeface="+mn-lt"/>
              </a:rPr>
              <a:t>est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d'ancrer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l’intégration</a:t>
            </a:r>
            <a:r>
              <a:rPr lang="en-US" dirty="0">
                <a:ea typeface="+mn-lt"/>
                <a:cs typeface="+mn-lt"/>
              </a:rPr>
              <a:t> du numérique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classe</a:t>
            </a:r>
            <a:r>
              <a:rPr lang="en-US" dirty="0">
                <a:ea typeface="+mn-lt"/>
                <a:cs typeface="+mn-lt"/>
              </a:rPr>
              <a:t> dans </a:t>
            </a:r>
            <a:r>
              <a:rPr lang="en-US" dirty="0" err="1">
                <a:ea typeface="+mn-lt"/>
                <a:cs typeface="+mn-lt"/>
              </a:rPr>
              <a:t>l'engagement</a:t>
            </a:r>
            <a:r>
              <a:rPr lang="en-US" dirty="0">
                <a:ea typeface="+mn-lt"/>
                <a:cs typeface="+mn-lt"/>
              </a:rPr>
              <a:t> et les </a:t>
            </a:r>
            <a:r>
              <a:rPr lang="en-US" dirty="0" err="1">
                <a:ea typeface="+mn-lt"/>
                <a:cs typeface="+mn-lt"/>
              </a:rPr>
              <a:t>apprentissages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élèves</a:t>
            </a:r>
            <a:r>
              <a:rPr lang="en-US" dirty="0">
                <a:ea typeface="+mn-lt"/>
                <a:cs typeface="+mn-lt"/>
              </a:rPr>
              <a:t>.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324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49B9F-C77E-3428-82D3-5C2A6B720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cs typeface="Calibri Light"/>
              </a:rPr>
              <a:t>appréciation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AB6AF-A57E-E7FD-FCC3-76542B9D3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Je </a:t>
            </a:r>
            <a:r>
              <a:rPr lang="en-US" dirty="0" err="1">
                <a:cs typeface="Calibri"/>
              </a:rPr>
              <a:t>n'ai</a:t>
            </a:r>
            <a:r>
              <a:rPr lang="en-US" dirty="0">
                <a:cs typeface="Calibri"/>
              </a:rPr>
              <a:t> pas aimer </a:t>
            </a:r>
            <a:r>
              <a:rPr lang="en-US" dirty="0" err="1">
                <a:cs typeface="Calibri"/>
              </a:rPr>
              <a:t>ce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projet</a:t>
            </a:r>
            <a:r>
              <a:rPr lang="en-US" dirty="0">
                <a:cs typeface="Calibri"/>
              </a:rPr>
              <a:t> pas </a:t>
            </a:r>
            <a:r>
              <a:rPr lang="en-US" dirty="0" err="1">
                <a:cs typeface="Calibri"/>
              </a:rPr>
              <a:t>parce</a:t>
            </a:r>
            <a:r>
              <a:rPr lang="en-US" dirty="0">
                <a:cs typeface="Calibri"/>
              </a:rPr>
              <a:t> que </a:t>
            </a:r>
            <a:r>
              <a:rPr lang="en-US" dirty="0" err="1">
                <a:cs typeface="Calibri"/>
              </a:rPr>
              <a:t>ses</a:t>
            </a:r>
            <a:r>
              <a:rPr lang="en-US" dirty="0">
                <a:cs typeface="Calibri"/>
              </a:rPr>
              <a:t> difficile </a:t>
            </a:r>
            <a:r>
              <a:rPr lang="en-US" dirty="0" err="1">
                <a:cs typeface="Calibri"/>
              </a:rPr>
              <a:t>mais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parce</a:t>
            </a:r>
            <a:r>
              <a:rPr lang="en-US" dirty="0">
                <a:cs typeface="Calibri"/>
              </a:rPr>
              <a:t> que </a:t>
            </a:r>
            <a:r>
              <a:rPr lang="en-US" dirty="0" err="1">
                <a:cs typeface="Calibri"/>
              </a:rPr>
              <a:t>ses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platte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4161523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aquops</vt:lpstr>
      <vt:lpstr>Nom de l'atelier avec son numéro</vt:lpstr>
      <vt:lpstr>D'ou vienne t'il</vt:lpstr>
      <vt:lpstr>Hyperien avec leur nom</vt:lpstr>
      <vt:lpstr>Photo</vt:lpstr>
      <vt:lpstr>résumer</vt:lpstr>
      <vt:lpstr>appréciation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90</cp:revision>
  <dcterms:created xsi:type="dcterms:W3CDTF">2022-03-31T18:57:58Z</dcterms:created>
  <dcterms:modified xsi:type="dcterms:W3CDTF">2022-03-31T19:49:22Z</dcterms:modified>
</cp:coreProperties>
</file>