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3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982169-97FE-4C42-9BB3-B3C54322ACB0}" v="50" dt="2022-12-20T20:15:38.404"/>
    <p1510:client id="{554B5B38-838E-1219-2CB7-ABD8242A7D0E}" v="580" dt="2022-12-20T20:49:45.7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Procédé</a:t>
            </a:r>
            <a:r>
              <a:rPr lang="en-US" dirty="0">
                <a:cs typeface="Calibri Light"/>
              </a:rPr>
              <a:t> de </a:t>
            </a:r>
            <a:r>
              <a:rPr lang="en-US" dirty="0" err="1">
                <a:cs typeface="Calibri Light"/>
              </a:rPr>
              <a:t>Séparation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Par Jade Sylvain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04D39-D84A-E440-8056-708FA5063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A139F-C245-24AF-BFCD-8BE14A3F00C7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7A21BD55-F450-EA8E-6790-79A5DC965CFC}"/>
              </a:ext>
            </a:extLst>
          </p:cNvPr>
          <p:cNvSpPr/>
          <p:nvPr/>
        </p:nvSpPr>
        <p:spPr>
          <a:xfrm>
            <a:off x="2456744" y="2528005"/>
            <a:ext cx="1171222" cy="1862665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9A227ED8-BDBE-8A99-560C-265BAFAB977D}"/>
              </a:ext>
            </a:extLst>
          </p:cNvPr>
          <p:cNvSpPr/>
          <p:nvPr/>
        </p:nvSpPr>
        <p:spPr>
          <a:xfrm>
            <a:off x="2459566" y="3096683"/>
            <a:ext cx="1171222" cy="129822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1579BDF-3ABE-A13F-A67B-2625BFA2D0F0}"/>
              </a:ext>
            </a:extLst>
          </p:cNvPr>
          <p:cNvSpPr/>
          <p:nvPr/>
        </p:nvSpPr>
        <p:spPr>
          <a:xfrm>
            <a:off x="3200399" y="3585633"/>
            <a:ext cx="282222" cy="28222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7EAF5B5-EDD2-FC04-D6C2-C1E01513C59D}"/>
              </a:ext>
            </a:extLst>
          </p:cNvPr>
          <p:cNvSpPr/>
          <p:nvPr/>
        </p:nvSpPr>
        <p:spPr>
          <a:xfrm>
            <a:off x="2918883" y="3584927"/>
            <a:ext cx="211666" cy="21166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460323-3A58-AED6-6F28-0E99CB11E8B7}"/>
              </a:ext>
            </a:extLst>
          </p:cNvPr>
          <p:cNvSpPr/>
          <p:nvPr/>
        </p:nvSpPr>
        <p:spPr>
          <a:xfrm>
            <a:off x="2696633" y="3837516"/>
            <a:ext cx="112888" cy="141111"/>
          </a:xfrm>
          <a:prstGeom prst="ellipse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B62DAB-FBD9-4BAA-8C5C-57C872644A2B}"/>
              </a:ext>
            </a:extLst>
          </p:cNvPr>
          <p:cNvSpPr txBox="1"/>
          <p:nvPr/>
        </p:nvSpPr>
        <p:spPr>
          <a:xfrm>
            <a:off x="2237316" y="4874682"/>
            <a:ext cx="194098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hétérogéne</a:t>
            </a:r>
            <a:endParaRPr lang="en-US" dirty="0" err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D11E0D-96B7-0C24-F58C-91795F1778B9}"/>
              </a:ext>
            </a:extLst>
          </p:cNvPr>
          <p:cNvSpPr txBox="1"/>
          <p:nvPr/>
        </p:nvSpPr>
        <p:spPr>
          <a:xfrm>
            <a:off x="5111749" y="2266949"/>
            <a:ext cx="194098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Laisser </a:t>
            </a:r>
            <a:r>
              <a:rPr lang="en-US" dirty="0" err="1">
                <a:cs typeface="Calibri"/>
              </a:rPr>
              <a:t>reposer</a:t>
            </a:r>
            <a:endParaRPr lang="en-US" dirty="0" err="1"/>
          </a:p>
        </p:txBody>
      </p:sp>
      <p:sp>
        <p:nvSpPr>
          <p:cNvPr id="11" name="Cylinder 10">
            <a:extLst>
              <a:ext uri="{FF2B5EF4-FFF2-40B4-BE49-F238E27FC236}">
                <a16:creationId xmlns:a16="http://schemas.microsoft.com/office/drawing/2014/main" id="{7BD5468C-D0EF-FA11-9F62-CFA1B3F7C7F2}"/>
              </a:ext>
            </a:extLst>
          </p:cNvPr>
          <p:cNvSpPr/>
          <p:nvPr/>
        </p:nvSpPr>
        <p:spPr>
          <a:xfrm>
            <a:off x="7508522" y="2626783"/>
            <a:ext cx="1171222" cy="1862665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ylinder 11">
            <a:extLst>
              <a:ext uri="{FF2B5EF4-FFF2-40B4-BE49-F238E27FC236}">
                <a16:creationId xmlns:a16="http://schemas.microsoft.com/office/drawing/2014/main" id="{21A15690-A8F9-FC95-8EE0-B25CBF7D9903}"/>
              </a:ext>
            </a:extLst>
          </p:cNvPr>
          <p:cNvSpPr/>
          <p:nvPr/>
        </p:nvSpPr>
        <p:spPr>
          <a:xfrm>
            <a:off x="7511344" y="3251905"/>
            <a:ext cx="1171222" cy="129822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602BE7F-5F8E-A502-8DD5-4E1F9DE28A8D}"/>
              </a:ext>
            </a:extLst>
          </p:cNvPr>
          <p:cNvSpPr/>
          <p:nvPr/>
        </p:nvSpPr>
        <p:spPr>
          <a:xfrm>
            <a:off x="8041216" y="3034594"/>
            <a:ext cx="211666" cy="21166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A12C3AD-52A9-6037-AD71-37E1C6FB5532}"/>
              </a:ext>
            </a:extLst>
          </p:cNvPr>
          <p:cNvSpPr/>
          <p:nvPr/>
        </p:nvSpPr>
        <p:spPr>
          <a:xfrm>
            <a:off x="8195732" y="3797300"/>
            <a:ext cx="282222" cy="28222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88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559D-ECF5-ED54-7A74-29CCD4922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#2 decantation</a:t>
            </a:r>
            <a:endParaRPr lang="en-US" dirty="0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00D356F2-1A0A-A759-3B2E-98204E0CD750}"/>
              </a:ext>
            </a:extLst>
          </p:cNvPr>
          <p:cNvSpPr/>
          <p:nvPr/>
        </p:nvSpPr>
        <p:spPr>
          <a:xfrm>
            <a:off x="4800599" y="3372556"/>
            <a:ext cx="1298221" cy="1989665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6C60C81C-6378-FE4A-4342-21CF182C9903}"/>
              </a:ext>
            </a:extLst>
          </p:cNvPr>
          <p:cNvSpPr/>
          <p:nvPr/>
        </p:nvSpPr>
        <p:spPr>
          <a:xfrm rot="4380000">
            <a:off x="3232985" y="2169411"/>
            <a:ext cx="1114778" cy="1763889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ylinder 5">
            <a:extLst>
              <a:ext uri="{FF2B5EF4-FFF2-40B4-BE49-F238E27FC236}">
                <a16:creationId xmlns:a16="http://schemas.microsoft.com/office/drawing/2014/main" id="{76C4A8A6-70EF-8FA1-209C-CA4CC82B5419}"/>
              </a:ext>
            </a:extLst>
          </p:cNvPr>
          <p:cNvSpPr/>
          <p:nvPr/>
        </p:nvSpPr>
        <p:spPr>
          <a:xfrm rot="4380000">
            <a:off x="3017072" y="2461199"/>
            <a:ext cx="1114778" cy="1312334"/>
          </a:xfrm>
          <a:prstGeom prst="can">
            <a:avLst/>
          </a:prstGeom>
          <a:solidFill>
            <a:schemeClr val="accent1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ylinder 6">
            <a:extLst>
              <a:ext uri="{FF2B5EF4-FFF2-40B4-BE49-F238E27FC236}">
                <a16:creationId xmlns:a16="http://schemas.microsoft.com/office/drawing/2014/main" id="{413E3D11-59EC-517F-EA61-4388472ECCBC}"/>
              </a:ext>
            </a:extLst>
          </p:cNvPr>
          <p:cNvSpPr/>
          <p:nvPr/>
        </p:nvSpPr>
        <p:spPr>
          <a:xfrm>
            <a:off x="4800599" y="3993444"/>
            <a:ext cx="1298221" cy="1368777"/>
          </a:xfrm>
          <a:prstGeom prst="can">
            <a:avLst/>
          </a:prstGeom>
          <a:solidFill>
            <a:schemeClr val="accent1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557B8B-7164-F478-9FA5-3BD4BB68BF4B}"/>
              </a:ext>
            </a:extLst>
          </p:cNvPr>
          <p:cNvSpPr txBox="1"/>
          <p:nvPr/>
        </p:nvSpPr>
        <p:spPr>
          <a:xfrm>
            <a:off x="7378699" y="2993672"/>
            <a:ext cx="2563988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dirty="0" err="1">
                <a:cs typeface="Calibri"/>
              </a:rPr>
              <a:t>Transvider</a:t>
            </a:r>
            <a:endParaRPr lang="en-US" sz="4000" dirty="0" err="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74B6BB-DFB2-B376-58F2-A22A428C9FA6}"/>
              </a:ext>
            </a:extLst>
          </p:cNvPr>
          <p:cNvSpPr txBox="1"/>
          <p:nvPr/>
        </p:nvSpPr>
        <p:spPr>
          <a:xfrm>
            <a:off x="1244599" y="2992966"/>
            <a:ext cx="1407583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 dirty="0" err="1">
                <a:solidFill>
                  <a:schemeClr val="accent6"/>
                </a:solidFill>
                <a:cs typeface="Calibri"/>
              </a:rPr>
              <a:t>Résidu</a:t>
            </a:r>
            <a:endParaRPr lang="en-US" sz="3200" dirty="0" err="1">
              <a:solidFill>
                <a:schemeClr val="accent6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42B3AD-43C9-25AF-1285-F58067FCA6CD}"/>
              </a:ext>
            </a:extLst>
          </p:cNvPr>
          <p:cNvSpPr txBox="1"/>
          <p:nvPr/>
        </p:nvSpPr>
        <p:spPr>
          <a:xfrm>
            <a:off x="2518832" y="4296832"/>
            <a:ext cx="1653821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Mélange </a:t>
            </a:r>
          </a:p>
          <a:p>
            <a:r>
              <a:rPr lang="en-US" sz="2400" dirty="0" err="1">
                <a:cs typeface="Calibri"/>
              </a:rPr>
              <a:t>Hétérogene</a:t>
            </a:r>
            <a:endParaRPr lang="en-US" sz="2400" dirty="0">
              <a:cs typeface="Calibri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56B0EF9-106B-7472-B92E-3415A7ADC84F}"/>
              </a:ext>
            </a:extLst>
          </p:cNvPr>
          <p:cNvCxnSpPr/>
          <p:nvPr/>
        </p:nvCxnSpPr>
        <p:spPr>
          <a:xfrm flipH="1">
            <a:off x="5579533" y="2294467"/>
            <a:ext cx="736600" cy="1224843"/>
          </a:xfrm>
          <a:prstGeom prst="straightConnector1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95AB8860-196B-804D-2396-80F902EA3411}"/>
              </a:ext>
            </a:extLst>
          </p:cNvPr>
          <p:cNvSpPr/>
          <p:nvPr/>
        </p:nvSpPr>
        <p:spPr>
          <a:xfrm>
            <a:off x="3185583" y="3496733"/>
            <a:ext cx="225777" cy="21166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3D98AF9-3EF7-66EA-A0C6-35C3D64F8577}"/>
              </a:ext>
            </a:extLst>
          </p:cNvPr>
          <p:cNvSpPr/>
          <p:nvPr/>
        </p:nvSpPr>
        <p:spPr>
          <a:xfrm>
            <a:off x="5154082" y="4490860"/>
            <a:ext cx="183444" cy="1834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66453E5-D92D-0582-63E1-7A8A79DEDC4A}"/>
              </a:ext>
            </a:extLst>
          </p:cNvPr>
          <p:cNvSpPr/>
          <p:nvPr/>
        </p:nvSpPr>
        <p:spPr>
          <a:xfrm>
            <a:off x="5556249" y="5067299"/>
            <a:ext cx="169333" cy="127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A73C471-719B-C58B-FB3A-08F86F74F036}"/>
              </a:ext>
            </a:extLst>
          </p:cNvPr>
          <p:cNvSpPr/>
          <p:nvPr/>
        </p:nvSpPr>
        <p:spPr>
          <a:xfrm>
            <a:off x="4180415" y="3277304"/>
            <a:ext cx="183444" cy="1834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EAC5E8AD-8561-1B28-3146-EA28279966B5}"/>
              </a:ext>
            </a:extLst>
          </p:cNvPr>
          <p:cNvSpPr/>
          <p:nvPr/>
        </p:nvSpPr>
        <p:spPr>
          <a:xfrm rot="2040000">
            <a:off x="4514849" y="3045883"/>
            <a:ext cx="677333" cy="4233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66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357B0-0940-8E69-A3F8-B3AFC83F1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#3 Filtration</a:t>
            </a:r>
            <a:endParaRPr lang="en-US" dirty="0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87F66D84-75EC-CEB1-2EBE-CDC849115F6C}"/>
              </a:ext>
            </a:extLst>
          </p:cNvPr>
          <p:cNvSpPr/>
          <p:nvPr/>
        </p:nvSpPr>
        <p:spPr>
          <a:xfrm rot="6060000">
            <a:off x="3206614" y="2597064"/>
            <a:ext cx="1255887" cy="124177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D01FAF7F-2F7E-A37C-E24A-05442B2F2EF6}"/>
              </a:ext>
            </a:extLst>
          </p:cNvPr>
          <p:cNvSpPr/>
          <p:nvPr/>
        </p:nvSpPr>
        <p:spPr>
          <a:xfrm rot="6060000">
            <a:off x="3405989" y="2432712"/>
            <a:ext cx="1269998" cy="1665109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Extract 5">
            <a:extLst>
              <a:ext uri="{FF2B5EF4-FFF2-40B4-BE49-F238E27FC236}">
                <a16:creationId xmlns:a16="http://schemas.microsoft.com/office/drawing/2014/main" id="{8D806898-AE6F-6573-AAA7-0F9E64AE47C4}"/>
              </a:ext>
            </a:extLst>
          </p:cNvPr>
          <p:cNvSpPr/>
          <p:nvPr/>
        </p:nvSpPr>
        <p:spPr>
          <a:xfrm>
            <a:off x="4375856" y="4182533"/>
            <a:ext cx="2088443" cy="1679221"/>
          </a:xfrm>
          <a:prstGeom prst="flowChartExtra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8745EE-0FE7-CF10-F089-C0D8819448F7}"/>
              </a:ext>
            </a:extLst>
          </p:cNvPr>
          <p:cNvSpPr/>
          <p:nvPr/>
        </p:nvSpPr>
        <p:spPr>
          <a:xfrm>
            <a:off x="5173838" y="3743677"/>
            <a:ext cx="493889" cy="8748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Manual Operation 8">
            <a:extLst>
              <a:ext uri="{FF2B5EF4-FFF2-40B4-BE49-F238E27FC236}">
                <a16:creationId xmlns:a16="http://schemas.microsoft.com/office/drawing/2014/main" id="{0D8C940F-1907-2A14-B2F1-82887E8E15C5}"/>
              </a:ext>
            </a:extLst>
          </p:cNvPr>
          <p:cNvSpPr/>
          <p:nvPr/>
        </p:nvSpPr>
        <p:spPr>
          <a:xfrm rot="10800000">
            <a:off x="4377266" y="5168194"/>
            <a:ext cx="2088443" cy="691444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58731D-A75E-22B3-2B12-5AE2AABC8602}"/>
              </a:ext>
            </a:extLst>
          </p:cNvPr>
          <p:cNvSpPr txBox="1"/>
          <p:nvPr/>
        </p:nvSpPr>
        <p:spPr>
          <a:xfrm>
            <a:off x="2642305" y="5171722"/>
            <a:ext cx="173354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Filtrat</a:t>
            </a:r>
            <a:endParaRPr lang="en-US" dirty="0" err="1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6058E8-6CDD-B2DD-8A62-736366702DC7}"/>
              </a:ext>
            </a:extLst>
          </p:cNvPr>
          <p:cNvSpPr txBox="1"/>
          <p:nvPr/>
        </p:nvSpPr>
        <p:spPr>
          <a:xfrm>
            <a:off x="1805515" y="4044243"/>
            <a:ext cx="154093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Résidu</a:t>
            </a:r>
            <a:endParaRPr lang="en-US" dirty="0" err="1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33D9325-2CAF-BF27-5340-C9440482379B}"/>
              </a:ext>
            </a:extLst>
          </p:cNvPr>
          <p:cNvSpPr/>
          <p:nvPr/>
        </p:nvSpPr>
        <p:spPr>
          <a:xfrm>
            <a:off x="3788832" y="3574344"/>
            <a:ext cx="253999" cy="239888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B3FBE7-8F95-F020-94C5-8EA8A78261F1}"/>
              </a:ext>
            </a:extLst>
          </p:cNvPr>
          <p:cNvSpPr txBox="1"/>
          <p:nvPr/>
        </p:nvSpPr>
        <p:spPr>
          <a:xfrm>
            <a:off x="6470648" y="4235449"/>
            <a:ext cx="2074333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Papier </a:t>
            </a:r>
            <a:r>
              <a:rPr lang="en-US" dirty="0" err="1">
                <a:cs typeface="Calibri"/>
              </a:rPr>
              <a:t>filtre</a:t>
            </a:r>
          </a:p>
          <a:p>
            <a:r>
              <a:rPr lang="en-US" dirty="0" err="1">
                <a:cs typeface="Calibri"/>
              </a:rPr>
              <a:t>Entonoire</a:t>
            </a:r>
          </a:p>
          <a:p>
            <a:r>
              <a:rPr lang="en-US" dirty="0" err="1">
                <a:cs typeface="Calibri"/>
              </a:rPr>
              <a:t>erlenmayer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822AE9-E28B-CD5F-D1D9-6E8AFD1BFB93}"/>
              </a:ext>
            </a:extLst>
          </p:cNvPr>
          <p:cNvSpPr txBox="1"/>
          <p:nvPr/>
        </p:nvSpPr>
        <p:spPr>
          <a:xfrm>
            <a:off x="6771216" y="2652183"/>
            <a:ext cx="2819398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>
                <a:cs typeface="Calibri"/>
              </a:rPr>
              <a:t>Mélange </a:t>
            </a:r>
          </a:p>
          <a:p>
            <a:r>
              <a:rPr lang="en-US" sz="4000" dirty="0" err="1">
                <a:cs typeface="Calibri"/>
              </a:rPr>
              <a:t>Homogène</a:t>
            </a:r>
            <a:endParaRPr lang="en-US" sz="4000">
              <a:cs typeface="Calibri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7AFC7ED-32C6-4432-B989-B17102BF27E7}"/>
              </a:ext>
            </a:extLst>
          </p:cNvPr>
          <p:cNvSpPr/>
          <p:nvPr/>
        </p:nvSpPr>
        <p:spPr>
          <a:xfrm>
            <a:off x="5230283" y="5615516"/>
            <a:ext cx="183444" cy="127000"/>
          </a:xfrm>
          <a:prstGeom prst="ellipse">
            <a:avLst/>
          </a:prstGeom>
          <a:solidFill>
            <a:srgbClr val="00206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apezoid 15">
            <a:extLst>
              <a:ext uri="{FF2B5EF4-FFF2-40B4-BE49-F238E27FC236}">
                <a16:creationId xmlns:a16="http://schemas.microsoft.com/office/drawing/2014/main" id="{05305450-B872-675E-26E9-F0BBEE8EAC42}"/>
              </a:ext>
            </a:extLst>
          </p:cNvPr>
          <p:cNvSpPr/>
          <p:nvPr/>
        </p:nvSpPr>
        <p:spPr>
          <a:xfrm rot="10980000">
            <a:off x="5175089" y="3759137"/>
            <a:ext cx="479778" cy="239889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6B1793A-5702-183E-94DC-4E2429A6909D}"/>
              </a:ext>
            </a:extLst>
          </p:cNvPr>
          <p:cNvSpPr/>
          <p:nvPr/>
        </p:nvSpPr>
        <p:spPr>
          <a:xfrm>
            <a:off x="5274733" y="3896783"/>
            <a:ext cx="253999" cy="2398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00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DB7FB-2707-D853-6269-DAB906483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#4a </a:t>
            </a:r>
            <a:r>
              <a:rPr lang="en-US" dirty="0" err="1">
                <a:cs typeface="Calibri Light"/>
              </a:rPr>
              <a:t>Évaporation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EB206-91AB-ADAE-DC49-7FEED9E49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7BC5EBA2-DD3C-C240-60F6-FB7A02D1709A}"/>
              </a:ext>
            </a:extLst>
          </p:cNvPr>
          <p:cNvSpPr/>
          <p:nvPr/>
        </p:nvSpPr>
        <p:spPr>
          <a:xfrm>
            <a:off x="3689350" y="3630082"/>
            <a:ext cx="2017888" cy="179211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CAA4EC-0C68-27AD-D44E-B963A170DDE1}"/>
              </a:ext>
            </a:extLst>
          </p:cNvPr>
          <p:cNvSpPr/>
          <p:nvPr/>
        </p:nvSpPr>
        <p:spPr>
          <a:xfrm>
            <a:off x="4413250" y="3115733"/>
            <a:ext cx="564443" cy="10301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Manual Operation 8">
            <a:extLst>
              <a:ext uri="{FF2B5EF4-FFF2-40B4-BE49-F238E27FC236}">
                <a16:creationId xmlns:a16="http://schemas.microsoft.com/office/drawing/2014/main" id="{EF864F7E-BFFE-4A1C-6B49-192B4ABB93B1}"/>
              </a:ext>
            </a:extLst>
          </p:cNvPr>
          <p:cNvSpPr/>
          <p:nvPr/>
        </p:nvSpPr>
        <p:spPr>
          <a:xfrm rot="10800000">
            <a:off x="3671710" y="4716640"/>
            <a:ext cx="2017888" cy="705555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hought Bubble: Cloud 9">
            <a:extLst>
              <a:ext uri="{FF2B5EF4-FFF2-40B4-BE49-F238E27FC236}">
                <a16:creationId xmlns:a16="http://schemas.microsoft.com/office/drawing/2014/main" id="{BE18EC63-B1D2-06C9-D8AF-45CF77D8E2BC}"/>
              </a:ext>
            </a:extLst>
          </p:cNvPr>
          <p:cNvSpPr/>
          <p:nvPr/>
        </p:nvSpPr>
        <p:spPr>
          <a:xfrm rot="11520000">
            <a:off x="4141521" y="2267155"/>
            <a:ext cx="1326445" cy="719667"/>
          </a:xfrm>
          <a:prstGeom prst="cloudCallou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B97786-93CA-329A-1B18-5D545BFBAF8F}"/>
              </a:ext>
            </a:extLst>
          </p:cNvPr>
          <p:cNvSpPr txBox="1"/>
          <p:nvPr/>
        </p:nvSpPr>
        <p:spPr>
          <a:xfrm>
            <a:off x="1511300" y="2874433"/>
            <a:ext cx="192616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Solide</a:t>
            </a:r>
            <a:endParaRPr lang="en-US" dirty="0" err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8F0F05-945A-5C70-D196-2E6CF443441F}"/>
              </a:ext>
            </a:extLst>
          </p:cNvPr>
          <p:cNvSpPr txBox="1"/>
          <p:nvPr/>
        </p:nvSpPr>
        <p:spPr>
          <a:xfrm>
            <a:off x="4000500" y="5526616"/>
            <a:ext cx="1526116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 err="1">
                <a:cs typeface="Calibri"/>
              </a:rPr>
              <a:t>Soluté</a:t>
            </a:r>
            <a:endParaRPr lang="en-US" sz="2000" dirty="0">
              <a:cs typeface="Calibri"/>
            </a:endParaRPr>
          </a:p>
          <a:p>
            <a:pPr algn="ctr"/>
            <a:r>
              <a:rPr lang="en-US" sz="2000" dirty="0">
                <a:cs typeface="Calibri"/>
              </a:rPr>
              <a:t>Substance</a:t>
            </a:r>
          </a:p>
          <a:p>
            <a:pPr algn="ctr"/>
            <a:r>
              <a:rPr lang="en-US" sz="2000" dirty="0">
                <a:cs typeface="Calibri"/>
              </a:rPr>
              <a:t>pure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55E1CA-4CAC-9092-BC8B-B240D4CFEA20}"/>
              </a:ext>
            </a:extLst>
          </p:cNvPr>
          <p:cNvSpPr txBox="1"/>
          <p:nvPr/>
        </p:nvSpPr>
        <p:spPr>
          <a:xfrm>
            <a:off x="6142566" y="5060950"/>
            <a:ext cx="180763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Plaque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25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4DCC6-F24C-7DFD-EA4F-353DC837B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#4b Distillation</a:t>
            </a:r>
            <a:endParaRPr lang="en-US" dirty="0"/>
          </a:p>
        </p:txBody>
      </p:sp>
      <p:sp>
        <p:nvSpPr>
          <p:cNvPr id="5" name="Flowchart: Manual Operation 4">
            <a:extLst>
              <a:ext uri="{FF2B5EF4-FFF2-40B4-BE49-F238E27FC236}">
                <a16:creationId xmlns:a16="http://schemas.microsoft.com/office/drawing/2014/main" id="{0DFBC4A4-DAD9-84A4-216D-3BDAF20D83FB}"/>
              </a:ext>
            </a:extLst>
          </p:cNvPr>
          <p:cNvSpPr/>
          <p:nvPr/>
        </p:nvSpPr>
        <p:spPr>
          <a:xfrm rot="10800000">
            <a:off x="2429933" y="4730750"/>
            <a:ext cx="2088443" cy="691444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7EF0CBF7-372D-CACA-7094-8D4B1AD4E5DF}"/>
              </a:ext>
            </a:extLst>
          </p:cNvPr>
          <p:cNvSpPr/>
          <p:nvPr/>
        </p:nvSpPr>
        <p:spPr>
          <a:xfrm>
            <a:off x="2461683" y="3630082"/>
            <a:ext cx="2017888" cy="179211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90317D-AD0F-8450-4ED4-5155486FBFEF}"/>
              </a:ext>
            </a:extLst>
          </p:cNvPr>
          <p:cNvSpPr/>
          <p:nvPr/>
        </p:nvSpPr>
        <p:spPr>
          <a:xfrm>
            <a:off x="3185583" y="3115733"/>
            <a:ext cx="564443" cy="10301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1F2DCE-1878-E875-326E-20A99B815B7C}"/>
              </a:ext>
            </a:extLst>
          </p:cNvPr>
          <p:cNvSpPr txBox="1"/>
          <p:nvPr/>
        </p:nvSpPr>
        <p:spPr>
          <a:xfrm>
            <a:off x="2311400" y="5719232"/>
            <a:ext cx="263736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Plaque </a:t>
            </a:r>
            <a:r>
              <a:rPr lang="en-US" dirty="0" err="1">
                <a:cs typeface="Calibri"/>
              </a:rPr>
              <a:t>chauffante</a:t>
            </a:r>
            <a:endParaRPr lang="en-US" dirty="0" err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450F1C-E41A-244C-A65F-5BDDF627E007}"/>
              </a:ext>
            </a:extLst>
          </p:cNvPr>
          <p:cNvSpPr txBox="1"/>
          <p:nvPr/>
        </p:nvSpPr>
        <p:spPr>
          <a:xfrm>
            <a:off x="1570566" y="3452283"/>
            <a:ext cx="134831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Résidu</a:t>
            </a:r>
            <a:endParaRPr lang="en-US" dirty="0" err="1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8BADB03-7F0B-6930-0DA8-F15001789687}"/>
              </a:ext>
            </a:extLst>
          </p:cNvPr>
          <p:cNvSpPr/>
          <p:nvPr/>
        </p:nvSpPr>
        <p:spPr>
          <a:xfrm rot="2460000">
            <a:off x="3570815" y="2162528"/>
            <a:ext cx="352778" cy="10724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7887628-5441-5728-3106-634F9C366AD0}"/>
              </a:ext>
            </a:extLst>
          </p:cNvPr>
          <p:cNvSpPr/>
          <p:nvPr/>
        </p:nvSpPr>
        <p:spPr>
          <a:xfrm rot="1260000">
            <a:off x="3809495" y="2774393"/>
            <a:ext cx="3358445" cy="3668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ylinder 17">
            <a:extLst>
              <a:ext uri="{FF2B5EF4-FFF2-40B4-BE49-F238E27FC236}">
                <a16:creationId xmlns:a16="http://schemas.microsoft.com/office/drawing/2014/main" id="{B278964B-1228-B5DB-8FB8-8E7C4E1599F9}"/>
              </a:ext>
            </a:extLst>
          </p:cNvPr>
          <p:cNvSpPr/>
          <p:nvPr/>
        </p:nvSpPr>
        <p:spPr>
          <a:xfrm>
            <a:off x="6705599" y="4148666"/>
            <a:ext cx="1298221" cy="1368777"/>
          </a:xfrm>
          <a:prstGeom prst="can">
            <a:avLst/>
          </a:prstGeom>
          <a:solidFill>
            <a:schemeClr val="accent1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ylinder 19">
            <a:extLst>
              <a:ext uri="{FF2B5EF4-FFF2-40B4-BE49-F238E27FC236}">
                <a16:creationId xmlns:a16="http://schemas.microsoft.com/office/drawing/2014/main" id="{278FF96B-DCDA-7A6B-6ABD-972DB9B58D12}"/>
              </a:ext>
            </a:extLst>
          </p:cNvPr>
          <p:cNvSpPr/>
          <p:nvPr/>
        </p:nvSpPr>
        <p:spPr>
          <a:xfrm>
            <a:off x="6705599" y="3725333"/>
            <a:ext cx="1298221" cy="1792110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Connector: Curved 20">
            <a:extLst>
              <a:ext uri="{FF2B5EF4-FFF2-40B4-BE49-F238E27FC236}">
                <a16:creationId xmlns:a16="http://schemas.microsoft.com/office/drawing/2014/main" id="{6C02D130-A5F3-0C30-769C-AB28B752D01E}"/>
              </a:ext>
            </a:extLst>
          </p:cNvPr>
          <p:cNvCxnSpPr/>
          <p:nvPr/>
        </p:nvCxnSpPr>
        <p:spPr>
          <a:xfrm>
            <a:off x="4566356" y="2760133"/>
            <a:ext cx="1634066" cy="364066"/>
          </a:xfrm>
          <a:prstGeom prst="curvedConnector3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370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Procédé de Séparation</vt:lpstr>
      <vt:lpstr>PowerPoint Presentation</vt:lpstr>
      <vt:lpstr>#2 decantation</vt:lpstr>
      <vt:lpstr>#3 Filtration</vt:lpstr>
      <vt:lpstr>#4a Évaporation</vt:lpstr>
      <vt:lpstr>#4b 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218</cp:revision>
  <dcterms:created xsi:type="dcterms:W3CDTF">2022-12-20T20:10:24Z</dcterms:created>
  <dcterms:modified xsi:type="dcterms:W3CDTF">2022-12-20T20:50:22Z</dcterms:modified>
</cp:coreProperties>
</file>