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E8C56-277C-4CC9-BEBA-10DD03883092}" v="174" dt="2022-02-15T16:57:33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09828FE3-C414-432D-B08A-3E7B3E15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9600" err="1">
                <a:solidFill>
                  <a:srgbClr val="FFFFFF"/>
                </a:solidFill>
                <a:latin typeface="Baguet Script"/>
                <a:cs typeface="Calibri Light"/>
              </a:rPr>
              <a:t>Canadarm</a:t>
            </a:r>
            <a:r>
              <a:rPr lang="en-US" sz="9600" dirty="0">
                <a:solidFill>
                  <a:srgbClr val="FFFFFF"/>
                </a:solidFill>
                <a:latin typeface="Baguet Script"/>
                <a:cs typeface="Calibri Light"/>
              </a:rPr>
              <a:t> 2</a:t>
            </a:r>
            <a:endParaRPr lang="en-US" sz="9600">
              <a:solidFill>
                <a:srgbClr val="FFFFFF"/>
              </a:solidFill>
              <a:latin typeface="Baguet Scrip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rush Script MT"/>
                <a:cs typeface="Calibri"/>
              </a:rPr>
              <a:t>Jade Sylvain</a:t>
            </a:r>
            <a:endParaRPr lang="en-US" dirty="0">
              <a:solidFill>
                <a:srgbClr val="FFFFFF"/>
              </a:solidFill>
              <a:latin typeface="Brush Script M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F7D14D-958C-456B-9FC3-BB165C5C0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4" b="11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FD367FDA-2141-45CD-BBF9-48670C11D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5952405" cy="4412648"/>
          </a:xfrm>
          <a:custGeom>
            <a:avLst/>
            <a:gdLst>
              <a:gd name="connsiteX0" fmla="*/ 5087889 w 5952405"/>
              <a:gd name="connsiteY0" fmla="*/ 880798 h 4412648"/>
              <a:gd name="connsiteX1" fmla="*/ 5602872 w 5952405"/>
              <a:gd name="connsiteY1" fmla="*/ 880798 h 4412648"/>
              <a:gd name="connsiteX2" fmla="*/ 5682956 w 5952405"/>
              <a:gd name="connsiteY2" fmla="*/ 927340 h 4412648"/>
              <a:gd name="connsiteX3" fmla="*/ 5939892 w 5952405"/>
              <a:gd name="connsiteY3" fmla="*/ 1371716 h 4412648"/>
              <a:gd name="connsiteX4" fmla="*/ 5939892 w 5952405"/>
              <a:gd name="connsiteY4" fmla="*/ 1462586 h 4412648"/>
              <a:gd name="connsiteX5" fmla="*/ 5682956 w 5952405"/>
              <a:gd name="connsiteY5" fmla="*/ 1906962 h 4412648"/>
              <a:gd name="connsiteX6" fmla="*/ 5602872 w 5952405"/>
              <a:gd name="connsiteY6" fmla="*/ 1953505 h 4412648"/>
              <a:gd name="connsiteX7" fmla="*/ 5087889 w 5952405"/>
              <a:gd name="connsiteY7" fmla="*/ 1953505 h 4412648"/>
              <a:gd name="connsiteX8" fmla="*/ 5008916 w 5952405"/>
              <a:gd name="connsiteY8" fmla="*/ 1906962 h 4412648"/>
              <a:gd name="connsiteX9" fmla="*/ 4750868 w 5952405"/>
              <a:gd name="connsiteY9" fmla="*/ 1462586 h 4412648"/>
              <a:gd name="connsiteX10" fmla="*/ 4750868 w 5952405"/>
              <a:gd name="connsiteY10" fmla="*/ 1371716 h 4412648"/>
              <a:gd name="connsiteX11" fmla="*/ 5008916 w 5952405"/>
              <a:gd name="connsiteY11" fmla="*/ 927340 h 4412648"/>
              <a:gd name="connsiteX12" fmla="*/ 5087889 w 5952405"/>
              <a:gd name="connsiteY12" fmla="*/ 880798 h 4412648"/>
              <a:gd name="connsiteX13" fmla="*/ 1437823 w 5952405"/>
              <a:gd name="connsiteY13" fmla="*/ 0 h 4412648"/>
              <a:gd name="connsiteX14" fmla="*/ 3556238 w 5952405"/>
              <a:gd name="connsiteY14" fmla="*/ 0 h 4412648"/>
              <a:gd name="connsiteX15" fmla="*/ 3885668 w 5952405"/>
              <a:gd name="connsiteY15" fmla="*/ 191458 h 4412648"/>
              <a:gd name="connsiteX16" fmla="*/ 4942588 w 5952405"/>
              <a:gd name="connsiteY16" fmla="*/ 2019425 h 4412648"/>
              <a:gd name="connsiteX17" fmla="*/ 4942588 w 5952405"/>
              <a:gd name="connsiteY17" fmla="*/ 2393224 h 4412648"/>
              <a:gd name="connsiteX18" fmla="*/ 4550147 w 5952405"/>
              <a:gd name="connsiteY18" fmla="*/ 3071961 h 4412648"/>
              <a:gd name="connsiteX19" fmla="*/ 4549818 w 5952405"/>
              <a:gd name="connsiteY19" fmla="*/ 3072530 h 4412648"/>
              <a:gd name="connsiteX20" fmla="*/ 4539741 w 5952405"/>
              <a:gd name="connsiteY20" fmla="*/ 3072530 h 4412648"/>
              <a:gd name="connsiteX21" fmla="*/ 3588169 w 5952405"/>
              <a:gd name="connsiteY21" fmla="*/ 3072530 h 4412648"/>
              <a:gd name="connsiteX22" fmla="*/ 3432811 w 5952405"/>
              <a:gd name="connsiteY22" fmla="*/ 3158889 h 4412648"/>
              <a:gd name="connsiteX23" fmla="*/ 2889055 w 5952405"/>
              <a:gd name="connsiteY23" fmla="*/ 4089642 h 4412648"/>
              <a:gd name="connsiteX24" fmla="*/ 2889055 w 5952405"/>
              <a:gd name="connsiteY24" fmla="*/ 4268756 h 4412648"/>
              <a:gd name="connsiteX25" fmla="*/ 2957025 w 5952405"/>
              <a:gd name="connsiteY25" fmla="*/ 4385100 h 4412648"/>
              <a:gd name="connsiteX26" fmla="*/ 2973119 w 5952405"/>
              <a:gd name="connsiteY26" fmla="*/ 4412648 h 4412648"/>
              <a:gd name="connsiteX27" fmla="*/ 2913734 w 5952405"/>
              <a:gd name="connsiteY27" fmla="*/ 4412648 h 4412648"/>
              <a:gd name="connsiteX28" fmla="*/ 1437823 w 5952405"/>
              <a:gd name="connsiteY28" fmla="*/ 4412648 h 4412648"/>
              <a:gd name="connsiteX29" fmla="*/ 1112968 w 5952405"/>
              <a:gd name="connsiteY29" fmla="*/ 4221190 h 4412648"/>
              <a:gd name="connsiteX30" fmla="*/ 51474 w 5952405"/>
              <a:gd name="connsiteY30" fmla="*/ 2393224 h 4412648"/>
              <a:gd name="connsiteX31" fmla="*/ 51474 w 5952405"/>
              <a:gd name="connsiteY31" fmla="*/ 2019425 h 4412648"/>
              <a:gd name="connsiteX32" fmla="*/ 1112968 w 5952405"/>
              <a:gd name="connsiteY32" fmla="*/ 191458 h 4412648"/>
              <a:gd name="connsiteX33" fmla="*/ 1437823 w 5952405"/>
              <a:gd name="connsiteY33" fmla="*/ 0 h 44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52405" h="4412648">
                <a:moveTo>
                  <a:pt x="5087889" y="880798"/>
                </a:moveTo>
                <a:cubicBezTo>
                  <a:pt x="5087889" y="880798"/>
                  <a:pt x="5087889" y="880798"/>
                  <a:pt x="5602872" y="880798"/>
                </a:cubicBezTo>
                <a:cubicBezTo>
                  <a:pt x="5636241" y="880798"/>
                  <a:pt x="5666272" y="898528"/>
                  <a:pt x="5682956" y="927340"/>
                </a:cubicBezTo>
                <a:cubicBezTo>
                  <a:pt x="5682956" y="927340"/>
                  <a:pt x="5682956" y="927340"/>
                  <a:pt x="5939892" y="1371716"/>
                </a:cubicBezTo>
                <a:cubicBezTo>
                  <a:pt x="5956576" y="1399421"/>
                  <a:pt x="5956576" y="1434882"/>
                  <a:pt x="5939892" y="1462586"/>
                </a:cubicBezTo>
                <a:cubicBezTo>
                  <a:pt x="5939892" y="1462586"/>
                  <a:pt x="5939892" y="1462586"/>
                  <a:pt x="5682956" y="1906962"/>
                </a:cubicBezTo>
                <a:cubicBezTo>
                  <a:pt x="5666272" y="1935775"/>
                  <a:pt x="5636241" y="1953505"/>
                  <a:pt x="5602872" y="1953505"/>
                </a:cubicBezTo>
                <a:cubicBezTo>
                  <a:pt x="5602872" y="1953505"/>
                  <a:pt x="5602872" y="1953505"/>
                  <a:pt x="5087889" y="1953505"/>
                </a:cubicBezTo>
                <a:cubicBezTo>
                  <a:pt x="5055632" y="1953505"/>
                  <a:pt x="5024489" y="1935775"/>
                  <a:pt x="5008916" y="1906962"/>
                </a:cubicBezTo>
                <a:cubicBezTo>
                  <a:pt x="5008916" y="1906962"/>
                  <a:pt x="5008916" y="1906962"/>
                  <a:pt x="4750868" y="1462586"/>
                </a:cubicBezTo>
                <a:cubicBezTo>
                  <a:pt x="4734184" y="1434882"/>
                  <a:pt x="4734184" y="1399421"/>
                  <a:pt x="4750868" y="1371716"/>
                </a:cubicBezTo>
                <a:cubicBezTo>
                  <a:pt x="4750868" y="1371716"/>
                  <a:pt x="4750868" y="1371716"/>
                  <a:pt x="5008916" y="927340"/>
                </a:cubicBezTo>
                <a:cubicBezTo>
                  <a:pt x="5024489" y="898528"/>
                  <a:pt x="5055632" y="880798"/>
                  <a:pt x="5087889" y="880798"/>
                </a:cubicBezTo>
                <a:close/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5011220" y="2133388"/>
                  <a:pt x="5011220" y="2279261"/>
                  <a:pt x="4942588" y="2393224"/>
                </a:cubicBezTo>
                <a:cubicBezTo>
                  <a:pt x="4942588" y="2393224"/>
                  <a:pt x="4942588" y="2393224"/>
                  <a:pt x="4550147" y="3071961"/>
                </a:cubicBezTo>
                <a:lnTo>
                  <a:pt x="4549818" y="3072530"/>
                </a:lnTo>
                <a:lnTo>
                  <a:pt x="4539741" y="3072530"/>
                </a:lnTo>
                <a:cubicBezTo>
                  <a:pt x="4403802" y="3072530"/>
                  <a:pt x="4131924" y="3072530"/>
                  <a:pt x="3588169" y="3072530"/>
                </a:cubicBezTo>
                <a:cubicBezTo>
                  <a:pt x="3529910" y="3072530"/>
                  <a:pt x="3458704" y="3110912"/>
                  <a:pt x="3432811" y="3158889"/>
                </a:cubicBezTo>
                <a:cubicBezTo>
                  <a:pt x="3432811" y="3158889"/>
                  <a:pt x="3432811" y="3158889"/>
                  <a:pt x="2889055" y="4089642"/>
                </a:cubicBezTo>
                <a:cubicBezTo>
                  <a:pt x="2859925" y="4140817"/>
                  <a:pt x="2859925" y="4217580"/>
                  <a:pt x="2889055" y="4268756"/>
                </a:cubicBezTo>
                <a:cubicBezTo>
                  <a:pt x="2889055" y="4268756"/>
                  <a:pt x="2889055" y="4268756"/>
                  <a:pt x="2957025" y="4385100"/>
                </a:cubicBezTo>
                <a:lnTo>
                  <a:pt x="2973119" y="4412648"/>
                </a:lnTo>
                <a:lnTo>
                  <a:pt x="2913734" y="4412648"/>
                </a:lnTo>
                <a:cubicBezTo>
                  <a:pt x="2599952" y="4412648"/>
                  <a:pt x="2132928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2465-FB9F-40F0-9255-36E253E5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2190821"/>
            <a:ext cx="1664496" cy="972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Bradley Hand ITC"/>
                <a:cs typeface="Biome Light"/>
              </a:rPr>
              <a:t>Pays</a:t>
            </a: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89E7A3B0-8177-473E-B1D0-59D0661D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0521" y="4146804"/>
            <a:ext cx="2527006" cy="221333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798DF-0A8A-4E73-8999-675135F9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911" y="3283731"/>
            <a:ext cx="3447287" cy="8620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bg1"/>
                </a:solidFill>
                <a:latin typeface="Baguet Script"/>
              </a:rPr>
              <a:t>Canada</a:t>
            </a:r>
          </a:p>
        </p:txBody>
      </p:sp>
      <p:pic>
        <p:nvPicPr>
          <p:cNvPr id="5" name="Picture 5" descr="A red and white flag&#10;&#10;Description automatically generated">
            <a:extLst>
              <a:ext uri="{FF2B5EF4-FFF2-40B4-BE49-F238E27FC236}">
                <a16:creationId xmlns:a16="http://schemas.microsoft.com/office/drawing/2014/main" id="{A82231BF-6313-4AC0-B503-ACFFFD35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5" r="21392" b="4"/>
          <a:stretch/>
        </p:blipFill>
        <p:spPr>
          <a:xfrm>
            <a:off x="3614820" y="4246417"/>
            <a:ext cx="2298408" cy="2013116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849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8BE19-EF57-422D-AB56-1AFFC847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8CE6-5474-4390-B774-8FD4B4FA8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/>
              </a:rPr>
              <a:t>Il 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/>
              </a:rPr>
              <a:t>été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/>
              </a:rPr>
              <a:t>  lance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/>
              </a:rPr>
              <a:t> Avril 2001</a:t>
            </a:r>
          </a:p>
        </p:txBody>
      </p:sp>
      <p:pic>
        <p:nvPicPr>
          <p:cNvPr id="4" name="Picture 4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ED8AD45A-DBAA-429F-A2D1-E3566E94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4" b="755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58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7C03F-53B7-45C5-9FC9-5C0C837F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guet Script"/>
                <a:cs typeface="Calibri Light"/>
              </a:rPr>
              <a:t>Quoi?</a:t>
            </a:r>
            <a:endParaRPr lang="en-US" sz="6000">
              <a:latin typeface="Baguet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CC1B-0390-4E9A-BC52-B2E569D1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sz="2000" dirty="0">
                <a:latin typeface="Bradley Hand ITC"/>
                <a:ea typeface="+mn-lt"/>
                <a:cs typeface="+mn-lt"/>
              </a:rPr>
              <a:t>Lancé sur STS-100, ce bras de deuxième génération est une version plus grande et plus perfectionnée du </a:t>
            </a:r>
            <a:r>
              <a:rPr lang="fr" sz="2000" dirty="0" err="1">
                <a:latin typeface="Bradley Hand ITC"/>
                <a:ea typeface="+mn-lt"/>
                <a:cs typeface="+mn-lt"/>
              </a:rPr>
              <a:t>Canadarm</a:t>
            </a:r>
            <a:r>
              <a:rPr lang="fr" sz="2000" dirty="0">
                <a:latin typeface="Bradley Hand ITC"/>
                <a:ea typeface="+mn-lt"/>
                <a:cs typeface="+mn-lt"/>
              </a:rPr>
              <a:t> original de la navette spatiale.</a:t>
            </a:r>
            <a:endParaRPr lang="fr" sz="2000" dirty="0">
              <a:latin typeface="Bradley Hand ITC"/>
              <a:cs typeface="Calibri"/>
            </a:endParaRPr>
          </a:p>
        </p:txBody>
      </p:sp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94970DB5-DA35-4B35-831A-6B06AA43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09674"/>
            <a:ext cx="6155141" cy="40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3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BE883-58A3-4793-BEC4-078F54EF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guet Script"/>
                <a:cs typeface="Calibri Light"/>
              </a:rPr>
              <a:t>Taille</a:t>
            </a:r>
            <a:endParaRPr lang="en-US" sz="6000">
              <a:latin typeface="Baguet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2C85-7F85-4664-86A3-57D1D82B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" sz="2400" dirty="0">
                <a:latin typeface="Bradley Hand ITC"/>
                <a:cs typeface="Calibri"/>
              </a:rPr>
              <a:t>Le Canadarm2 mesure 17,6 m lorsqu'il est complètement déployé </a:t>
            </a:r>
            <a:endParaRPr lang="en-US" sz="2400">
              <a:latin typeface="Bradley Hand ITC"/>
              <a:cs typeface="Calibri"/>
            </a:endParaRPr>
          </a:p>
          <a:p>
            <a:r>
              <a:rPr lang="fr" sz="2400" dirty="0">
                <a:latin typeface="Bradley Hand ITC"/>
                <a:cs typeface="Calibri"/>
              </a:rPr>
              <a:t>Il comporte sept articulations motorisées </a:t>
            </a:r>
            <a:endParaRPr lang="en-US" sz="2400" dirty="0">
              <a:latin typeface="Bradley Hand ITC"/>
              <a:cs typeface="Calibri"/>
            </a:endParaRPr>
          </a:p>
          <a:p>
            <a:r>
              <a:rPr lang="fr" sz="2400" dirty="0">
                <a:latin typeface="Bradley Hand ITC"/>
                <a:cs typeface="Calibri"/>
              </a:rPr>
              <a:t>(une charnière « coudée » au milieu et trois articulations rotatives à chacune des extrémités « poignet/épaule »).</a:t>
            </a:r>
            <a:endParaRPr lang="en-US" sz="2400">
              <a:latin typeface="Bradley Hand ITC"/>
              <a:ea typeface="+mn-lt"/>
              <a:cs typeface="+mn-lt"/>
            </a:endParaRPr>
          </a:p>
          <a:p>
            <a:pPr algn="just"/>
            <a:endParaRPr lang="en-US" sz="2000" b="1" dirty="0">
              <a:latin typeface="Bradley Hand ITC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B327FF8-7594-4EAC-9467-CF491DB1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13028"/>
            <a:ext cx="6253212" cy="35017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84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Canadarm 2</vt:lpstr>
      <vt:lpstr>Pays</vt:lpstr>
      <vt:lpstr>Quand?</vt:lpstr>
      <vt:lpstr>Quoi?</vt:lpstr>
      <vt:lpstr>Taille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93</cp:revision>
  <dcterms:created xsi:type="dcterms:W3CDTF">2022-02-15T16:32:24Z</dcterms:created>
  <dcterms:modified xsi:type="dcterms:W3CDTF">2022-02-16T18:58:57Z</dcterms:modified>
</cp:coreProperties>
</file>