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6373A-11C5-4773-AAD7-42B26D3B2DCC}" v="1087" dt="2022-01-07T19:50:11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Classification des </a:t>
            </a:r>
            <a:r>
              <a:rPr lang="en-US" dirty="0" err="1">
                <a:cs typeface="Calibri Light"/>
              </a:rPr>
              <a:t>éléments</a:t>
            </a:r>
            <a:r>
              <a:rPr lang="en-US" dirty="0">
                <a:cs typeface="Calibri Light"/>
              </a:rPr>
              <a:t> dans le tableau </a:t>
            </a:r>
            <a:r>
              <a:rPr lang="en-US" dirty="0" err="1">
                <a:cs typeface="Calibri Light"/>
              </a:rPr>
              <a:t>périodique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Par Justin Roy</a:t>
            </a:r>
          </a:p>
          <a:p>
            <a:r>
              <a:rPr lang="en-US" dirty="0">
                <a:cs typeface="Calibri"/>
              </a:rPr>
              <a:t>Pour Daniel Blais</a:t>
            </a:r>
          </a:p>
          <a:p>
            <a:r>
              <a:rPr lang="en-US" dirty="0">
                <a:cs typeface="Calibri"/>
              </a:rPr>
              <a:t>MSI</a:t>
            </a:r>
          </a:p>
          <a:p>
            <a:r>
              <a:rPr lang="en-US" dirty="0">
                <a:cs typeface="Calibri"/>
              </a:rPr>
              <a:t>7 </a:t>
            </a:r>
            <a:r>
              <a:rPr lang="en-US" dirty="0" err="1">
                <a:cs typeface="Calibri"/>
              </a:rPr>
              <a:t>janvier</a:t>
            </a:r>
            <a:r>
              <a:rPr lang="en-US" dirty="0">
                <a:cs typeface="Calibri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289B7-D787-47D7-B004-73C2068D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691" y="5691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Tableau </a:t>
            </a:r>
            <a:r>
              <a:rPr lang="en-US" dirty="0" err="1">
                <a:cs typeface="Calibri Light"/>
              </a:rPr>
              <a:t>periodique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Mandelïev</a:t>
            </a:r>
            <a:endParaRPr lang="en-US" dirty="0" err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20C7B2-5573-4AEA-BF20-999C2E323A8A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10715445" y="6176963"/>
            <a:ext cx="638355" cy="220662"/>
          </a:xfrm>
        </p:spPr>
        <p:txBody>
          <a:bodyPr>
            <a:normAutofit fontScale="40000" lnSpcReduction="20000"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06EBE7-1AC0-49EA-A096-A4368CEC9F98}"/>
              </a:ext>
            </a:extLst>
          </p:cNvPr>
          <p:cNvSpPr/>
          <p:nvPr/>
        </p:nvSpPr>
        <p:spPr>
          <a:xfrm>
            <a:off x="966158" y="4107611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88D22A-A842-4654-A6E0-3B279CDFBAA5}"/>
              </a:ext>
            </a:extLst>
          </p:cNvPr>
          <p:cNvSpPr/>
          <p:nvPr/>
        </p:nvSpPr>
        <p:spPr>
          <a:xfrm>
            <a:off x="966157" y="3187460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ED3D09-4046-42E6-8ACE-EA5E4505F21C}"/>
              </a:ext>
            </a:extLst>
          </p:cNvPr>
          <p:cNvSpPr/>
          <p:nvPr/>
        </p:nvSpPr>
        <p:spPr>
          <a:xfrm>
            <a:off x="966158" y="1634705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30B86C-1CF1-42CA-8F07-A17449B3FB8C}"/>
              </a:ext>
            </a:extLst>
          </p:cNvPr>
          <p:cNvSpPr/>
          <p:nvPr/>
        </p:nvSpPr>
        <p:spPr>
          <a:xfrm>
            <a:off x="966157" y="5027761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A1DFA1-4C27-4D00-94BE-2DEA173D94BF}"/>
              </a:ext>
            </a:extLst>
          </p:cNvPr>
          <p:cNvSpPr/>
          <p:nvPr/>
        </p:nvSpPr>
        <p:spPr>
          <a:xfrm>
            <a:off x="4244195" y="3230592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FCC413-AB9D-4BC1-858B-A822683D675D}"/>
              </a:ext>
            </a:extLst>
          </p:cNvPr>
          <p:cNvSpPr/>
          <p:nvPr/>
        </p:nvSpPr>
        <p:spPr>
          <a:xfrm>
            <a:off x="3324043" y="3216214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070B47-34CD-4B71-8FC1-B4D3C05CA108}"/>
              </a:ext>
            </a:extLst>
          </p:cNvPr>
          <p:cNvSpPr/>
          <p:nvPr/>
        </p:nvSpPr>
        <p:spPr>
          <a:xfrm>
            <a:off x="5164345" y="3230591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19470C-9BD9-402F-9655-AA802A32D345}"/>
              </a:ext>
            </a:extLst>
          </p:cNvPr>
          <p:cNvSpPr/>
          <p:nvPr/>
        </p:nvSpPr>
        <p:spPr>
          <a:xfrm>
            <a:off x="7019025" y="3230591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64A907-2094-4E8A-AD23-539393AA2463}"/>
              </a:ext>
            </a:extLst>
          </p:cNvPr>
          <p:cNvSpPr/>
          <p:nvPr/>
        </p:nvSpPr>
        <p:spPr>
          <a:xfrm>
            <a:off x="6098873" y="3230590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2FB69A-E7FF-41AD-AFEE-C5FDF95AA57B}"/>
              </a:ext>
            </a:extLst>
          </p:cNvPr>
          <p:cNvSpPr/>
          <p:nvPr/>
        </p:nvSpPr>
        <p:spPr>
          <a:xfrm>
            <a:off x="7939175" y="3230590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9BA1C3-8238-45B9-90F6-ED6DF7322BF7}"/>
              </a:ext>
            </a:extLst>
          </p:cNvPr>
          <p:cNvSpPr/>
          <p:nvPr/>
        </p:nvSpPr>
        <p:spPr>
          <a:xfrm>
            <a:off x="4244194" y="4136365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500395-5BB2-43F5-8D67-2CAC5BB6A3B4}"/>
              </a:ext>
            </a:extLst>
          </p:cNvPr>
          <p:cNvSpPr/>
          <p:nvPr/>
        </p:nvSpPr>
        <p:spPr>
          <a:xfrm>
            <a:off x="3324042" y="4136364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934FE0-FD35-437B-8D9E-2639F859D1A1}"/>
              </a:ext>
            </a:extLst>
          </p:cNvPr>
          <p:cNvSpPr/>
          <p:nvPr/>
        </p:nvSpPr>
        <p:spPr>
          <a:xfrm>
            <a:off x="5164344" y="4136364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6D2CE3-F0C4-4BE5-8616-0396F9218CAF}"/>
              </a:ext>
            </a:extLst>
          </p:cNvPr>
          <p:cNvSpPr/>
          <p:nvPr/>
        </p:nvSpPr>
        <p:spPr>
          <a:xfrm>
            <a:off x="7019024" y="4136364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1681F0-167F-44C8-92C0-5A9350EB7C98}"/>
              </a:ext>
            </a:extLst>
          </p:cNvPr>
          <p:cNvSpPr/>
          <p:nvPr/>
        </p:nvSpPr>
        <p:spPr>
          <a:xfrm>
            <a:off x="6098872" y="4136363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DFFFFB-5245-4B50-887C-56B9DE0F2D06}"/>
              </a:ext>
            </a:extLst>
          </p:cNvPr>
          <p:cNvSpPr/>
          <p:nvPr/>
        </p:nvSpPr>
        <p:spPr>
          <a:xfrm>
            <a:off x="7939174" y="4136363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739249-4B44-4B39-B9D6-44663198654D}"/>
              </a:ext>
            </a:extLst>
          </p:cNvPr>
          <p:cNvSpPr/>
          <p:nvPr/>
        </p:nvSpPr>
        <p:spPr>
          <a:xfrm>
            <a:off x="7939177" y="2310440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DA6A31A3-D620-4C4C-839B-12314C305E8F}"/>
              </a:ext>
            </a:extLst>
          </p:cNvPr>
          <p:cNvCxnSpPr/>
          <p:nvPr/>
        </p:nvCxnSpPr>
        <p:spPr>
          <a:xfrm>
            <a:off x="3323147" y="3215317"/>
            <a:ext cx="1840300" cy="920150"/>
          </a:xfrm>
          <a:prstGeom prst="bentConnector3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79DC1FB-FBA6-4DA5-8E59-F382E4A102F7}"/>
              </a:ext>
            </a:extLst>
          </p:cNvPr>
          <p:cNvCxnSpPr>
            <a:cxnSpLocks/>
          </p:cNvCxnSpPr>
          <p:nvPr/>
        </p:nvCxnSpPr>
        <p:spPr>
          <a:xfrm flipV="1">
            <a:off x="5163448" y="4192978"/>
            <a:ext cx="0" cy="920150"/>
          </a:xfrm>
          <a:prstGeom prst="bentConnector3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7DA6945-8455-4616-846F-2E8CD6AD77F5}"/>
              </a:ext>
            </a:extLst>
          </p:cNvPr>
          <p:cNvSpPr txBox="1"/>
          <p:nvPr/>
        </p:nvSpPr>
        <p:spPr>
          <a:xfrm>
            <a:off x="2019660" y="1631471"/>
            <a:ext cx="353395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métaux</a:t>
            </a:r>
            <a:endParaRPr lang="en-US" sz="2800" dirty="0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6F6B58A-5DF0-4047-A0CB-4FCA134EA9D1}"/>
              </a:ext>
            </a:extLst>
          </p:cNvPr>
          <p:cNvSpPr txBox="1"/>
          <p:nvPr/>
        </p:nvSpPr>
        <p:spPr>
          <a:xfrm>
            <a:off x="4967018" y="1631470"/>
            <a:ext cx="353395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Non </a:t>
            </a:r>
            <a:r>
              <a:rPr lang="en-US" sz="2800" dirty="0" err="1">
                <a:cs typeface="Calibri"/>
              </a:rPr>
              <a:t>métaux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C54242-162B-4117-8466-4625A31BF638}"/>
              </a:ext>
            </a:extLst>
          </p:cNvPr>
          <p:cNvSpPr txBox="1"/>
          <p:nvPr/>
        </p:nvSpPr>
        <p:spPr>
          <a:xfrm>
            <a:off x="4721971" y="5182579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métalloïdes</a:t>
            </a:r>
            <a:endParaRPr lang="en-US" sz="2800">
              <a:cs typeface="Calibr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E64E6C-AADA-48E9-8D5A-29D26D3D9410}"/>
              </a:ext>
            </a:extLst>
          </p:cNvPr>
          <p:cNvSpPr txBox="1"/>
          <p:nvPr/>
        </p:nvSpPr>
        <p:spPr>
          <a:xfrm rot="-1740000">
            <a:off x="453393" y="5862475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solidFill>
                  <a:srgbClr val="FF0000"/>
                </a:solidFill>
                <a:cs typeface="Calibri"/>
              </a:rPr>
              <a:t>alcalin</a:t>
            </a:r>
            <a:endParaRPr lang="en-US" dirty="0" err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0D201E-B870-4029-945C-14008952D8C8}"/>
              </a:ext>
            </a:extLst>
          </p:cNvPr>
          <p:cNvSpPr txBox="1"/>
          <p:nvPr/>
        </p:nvSpPr>
        <p:spPr>
          <a:xfrm rot="18480000">
            <a:off x="2876929" y="5168941"/>
            <a:ext cx="237631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solidFill>
                  <a:srgbClr val="0070C0"/>
                </a:solidFill>
                <a:cs typeface="Calibri"/>
              </a:rPr>
              <a:t>Alcalino-terreux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4E6C62-ABA1-4CD1-A328-B05DA276F76B}"/>
              </a:ext>
            </a:extLst>
          </p:cNvPr>
          <p:cNvSpPr txBox="1"/>
          <p:nvPr/>
        </p:nvSpPr>
        <p:spPr>
          <a:xfrm rot="-2100000">
            <a:off x="6117872" y="5299427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>
                <a:solidFill>
                  <a:srgbClr val="00B050"/>
                </a:solidFill>
              </a:rPr>
              <a:t>halogènes</a:t>
            </a:r>
            <a:endParaRPr lang="en-US" sz="2800">
              <a:solidFill>
                <a:srgbClr val="00B050"/>
              </a:solidFill>
              <a:cs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79A461-3290-4283-A595-99BE9D5A747A}"/>
              </a:ext>
            </a:extLst>
          </p:cNvPr>
          <p:cNvSpPr txBox="1"/>
          <p:nvPr/>
        </p:nvSpPr>
        <p:spPr>
          <a:xfrm rot="-2160000">
            <a:off x="7121525" y="5230636"/>
            <a:ext cx="274320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cs typeface="Calibri"/>
              </a:rPr>
              <a:t>Gaz </a:t>
            </a:r>
            <a:r>
              <a:rPr lang="en-US" sz="2800" dirty="0" err="1">
                <a:solidFill>
                  <a:srgbClr val="FFFF00"/>
                </a:solidFill>
                <a:cs typeface="Calibri"/>
              </a:rPr>
              <a:t>inertes</a:t>
            </a:r>
            <a:endParaRPr lang="en-US" sz="2800" dirty="0">
              <a:solidFill>
                <a:srgbClr val="FFFF00"/>
              </a:solidFill>
              <a:cs typeface="Calibri"/>
            </a:endParaRPr>
          </a:p>
          <a:p>
            <a:r>
              <a:rPr lang="en-US" sz="2800" dirty="0">
                <a:solidFill>
                  <a:srgbClr val="FFFF00"/>
                </a:solidFill>
                <a:cs typeface="Calibri"/>
              </a:rPr>
              <a:t>Gaz </a:t>
            </a:r>
            <a:r>
              <a:rPr lang="en-US" sz="2800" dirty="0" err="1">
                <a:solidFill>
                  <a:srgbClr val="FFFF00"/>
                </a:solidFill>
                <a:cs typeface="Calibri"/>
              </a:rPr>
              <a:t>rares</a:t>
            </a:r>
            <a:endParaRPr lang="en-US" sz="2800" dirty="0">
              <a:solidFill>
                <a:srgbClr val="FFFF00"/>
              </a:solidFill>
              <a:cs typeface="Calibri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99232D-C643-48FF-90F6-7D311D965864}"/>
              </a:ext>
            </a:extLst>
          </p:cNvPr>
          <p:cNvSpPr/>
          <p:nvPr/>
        </p:nvSpPr>
        <p:spPr>
          <a:xfrm>
            <a:off x="1883380" y="4107611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5FCE63E-304C-46BB-9591-C5313C57DB35}"/>
              </a:ext>
            </a:extLst>
          </p:cNvPr>
          <p:cNvSpPr/>
          <p:nvPr/>
        </p:nvSpPr>
        <p:spPr>
          <a:xfrm>
            <a:off x="1883379" y="3187460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4258AB-4A95-4A88-8F86-8D3CCDFE0B53}"/>
              </a:ext>
            </a:extLst>
          </p:cNvPr>
          <p:cNvSpPr/>
          <p:nvPr/>
        </p:nvSpPr>
        <p:spPr>
          <a:xfrm>
            <a:off x="1883379" y="5027761"/>
            <a:ext cx="920150" cy="92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10357A-394B-408B-9CF3-4599720A184A}"/>
              </a:ext>
            </a:extLst>
          </p:cNvPr>
          <p:cNvSpPr txBox="1"/>
          <p:nvPr/>
        </p:nvSpPr>
        <p:spPr>
          <a:xfrm>
            <a:off x="928511" y="1718733"/>
            <a:ext cx="120508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H</a:t>
            </a:r>
          </a:p>
          <a:p>
            <a:r>
              <a:rPr lang="en-US" sz="1600" dirty="0" err="1">
                <a:cs typeface="Calibri"/>
              </a:rPr>
              <a:t>Hydrogène</a:t>
            </a:r>
          </a:p>
          <a:p>
            <a:pPr algn="l"/>
            <a:r>
              <a:rPr lang="en-US" sz="1600" dirty="0">
                <a:cs typeface="Calibri"/>
              </a:rPr>
              <a:t>1</a:t>
            </a:r>
            <a:endParaRPr lang="en-US" dirty="0">
              <a:cs typeface="Calibri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EA3437-D0B3-4737-9160-87EBC9DEBA6C}"/>
              </a:ext>
            </a:extLst>
          </p:cNvPr>
          <p:cNvSpPr txBox="1"/>
          <p:nvPr/>
        </p:nvSpPr>
        <p:spPr>
          <a:xfrm>
            <a:off x="7955844" y="2367845"/>
            <a:ext cx="104986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​He</a:t>
            </a:r>
          </a:p>
          <a:p>
            <a:r>
              <a:rPr lang="en-US" dirty="0" err="1">
                <a:cs typeface="Calibri"/>
              </a:rPr>
              <a:t>Hélium</a:t>
            </a:r>
          </a:p>
          <a:p>
            <a:r>
              <a:rPr lang="en-US" dirty="0">
                <a:cs typeface="Calibri"/>
              </a:rPr>
              <a:t>2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386EF46-930D-4695-B626-6D0D42FDAE73}"/>
              </a:ext>
            </a:extLst>
          </p:cNvPr>
          <p:cNvSpPr txBox="1"/>
          <p:nvPr/>
        </p:nvSpPr>
        <p:spPr>
          <a:xfrm>
            <a:off x="970845" y="3228622"/>
            <a:ext cx="93697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Li</a:t>
            </a:r>
          </a:p>
          <a:p>
            <a:r>
              <a:rPr lang="en-US" dirty="0">
                <a:cs typeface="Calibri"/>
              </a:rPr>
              <a:t>Lithium</a:t>
            </a:r>
            <a:endParaRPr lang="en-US" dirty="0"/>
          </a:p>
          <a:p>
            <a:r>
              <a:rPr lang="en-US" dirty="0"/>
              <a:t>3</a:t>
            </a:r>
            <a:endParaRPr lang="en-US" dirty="0">
              <a:cs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060A53-D6B6-4656-82CE-334C717E354C}"/>
              </a:ext>
            </a:extLst>
          </p:cNvPr>
          <p:cNvSpPr txBox="1"/>
          <p:nvPr/>
        </p:nvSpPr>
        <p:spPr>
          <a:xfrm>
            <a:off x="1902178" y="3214511"/>
            <a:ext cx="110631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Be</a:t>
            </a:r>
            <a:endParaRPr lang="en-US" dirty="0"/>
          </a:p>
          <a:p>
            <a:r>
              <a:rPr lang="en-US" sz="1600" dirty="0" err="1">
                <a:cs typeface="Calibri"/>
              </a:rPr>
              <a:t>Béryllium</a:t>
            </a:r>
            <a:endParaRPr lang="en-US" sz="1600">
              <a:cs typeface="Calibri"/>
            </a:endParaRPr>
          </a:p>
          <a:p>
            <a:r>
              <a:rPr lang="en-US" dirty="0"/>
              <a:t>4</a:t>
            </a:r>
            <a:endParaRPr lang="en-US" dirty="0"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F2E7088-5F02-4E8C-BA71-17AED215D52E}"/>
              </a:ext>
            </a:extLst>
          </p:cNvPr>
          <p:cNvSpPr txBox="1"/>
          <p:nvPr/>
        </p:nvSpPr>
        <p:spPr>
          <a:xfrm>
            <a:off x="3327400" y="3228622"/>
            <a:ext cx="92286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B</a:t>
            </a:r>
            <a:endParaRPr lang="en-US" dirty="0"/>
          </a:p>
          <a:p>
            <a:r>
              <a:rPr lang="en-US" dirty="0">
                <a:cs typeface="Calibri"/>
              </a:rPr>
              <a:t>Bore</a:t>
            </a:r>
          </a:p>
          <a:p>
            <a:r>
              <a:rPr lang="en-US" dirty="0"/>
              <a:t>5</a:t>
            </a:r>
            <a:endParaRPr lang="en-US" dirty="0">
              <a:cs typeface="Calibri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E6ABD3-7B9A-4854-BCA9-09DF390C4A1C}"/>
              </a:ext>
            </a:extLst>
          </p:cNvPr>
          <p:cNvSpPr txBox="1"/>
          <p:nvPr/>
        </p:nvSpPr>
        <p:spPr>
          <a:xfrm>
            <a:off x="4286956" y="3214511"/>
            <a:ext cx="99342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</a:t>
            </a:r>
            <a:endParaRPr lang="en-US" dirty="0"/>
          </a:p>
          <a:p>
            <a:r>
              <a:rPr lang="en-US" dirty="0">
                <a:cs typeface="Calibri"/>
              </a:rPr>
              <a:t>Carbone</a:t>
            </a:r>
          </a:p>
          <a:p>
            <a:r>
              <a:rPr lang="en-US" dirty="0"/>
              <a:t>6</a:t>
            </a:r>
            <a:endParaRPr lang="en-US" dirty="0"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CAEAC0-8B2E-496D-9335-8A8927BB7E03}"/>
              </a:ext>
            </a:extLst>
          </p:cNvPr>
          <p:cNvSpPr txBox="1"/>
          <p:nvPr/>
        </p:nvSpPr>
        <p:spPr>
          <a:xfrm>
            <a:off x="5175956" y="3285066"/>
            <a:ext cx="92286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</a:t>
            </a:r>
          </a:p>
          <a:p>
            <a:r>
              <a:rPr lang="en-US" dirty="0">
                <a:cs typeface="Calibri"/>
              </a:rPr>
              <a:t>Azote</a:t>
            </a:r>
            <a:endParaRPr lang="en-US" dirty="0"/>
          </a:p>
          <a:p>
            <a:r>
              <a:rPr lang="en-US" dirty="0"/>
              <a:t>7</a:t>
            </a:r>
            <a:endParaRPr lang="en-US" dirty="0">
              <a:cs typeface="Calibr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6F89B67-A052-4B00-B895-2ACD53612472}"/>
              </a:ext>
            </a:extLst>
          </p:cNvPr>
          <p:cNvSpPr txBox="1"/>
          <p:nvPr/>
        </p:nvSpPr>
        <p:spPr>
          <a:xfrm>
            <a:off x="6093178" y="3285066"/>
            <a:ext cx="107808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O</a:t>
            </a:r>
          </a:p>
          <a:p>
            <a:r>
              <a:rPr lang="en-US" dirty="0" err="1">
                <a:ea typeface="+mn-lt"/>
                <a:cs typeface="+mn-lt"/>
              </a:rPr>
              <a:t>Oxygène</a:t>
            </a:r>
          </a:p>
          <a:p>
            <a:r>
              <a:rPr lang="en-US" dirty="0"/>
              <a:t>8</a:t>
            </a:r>
            <a:endParaRPr lang="en-US" dirty="0"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BDDEF92-B127-4439-B1EB-EF9EB5F3DF69}"/>
              </a:ext>
            </a:extLst>
          </p:cNvPr>
          <p:cNvSpPr txBox="1"/>
          <p:nvPr/>
        </p:nvSpPr>
        <p:spPr>
          <a:xfrm>
            <a:off x="7010400" y="3285066"/>
            <a:ext cx="93697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</a:t>
            </a:r>
            <a:endParaRPr lang="en-US" dirty="0"/>
          </a:p>
          <a:p>
            <a:r>
              <a:rPr lang="en-US" dirty="0">
                <a:cs typeface="Calibri"/>
              </a:rPr>
              <a:t>Fluor</a:t>
            </a:r>
          </a:p>
          <a:p>
            <a:r>
              <a:rPr lang="en-US" dirty="0"/>
              <a:t>9</a:t>
            </a:r>
            <a:endParaRPr lang="en-US" dirty="0">
              <a:cs typeface="Calibri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DE6BA0-C041-4D50-A87E-22ED3B289978}"/>
              </a:ext>
            </a:extLst>
          </p:cNvPr>
          <p:cNvSpPr txBox="1"/>
          <p:nvPr/>
        </p:nvSpPr>
        <p:spPr>
          <a:xfrm>
            <a:off x="7955844" y="3228621"/>
            <a:ext cx="90875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Ne</a:t>
            </a:r>
          </a:p>
          <a:p>
            <a:r>
              <a:rPr lang="en-US" dirty="0" err="1">
                <a:cs typeface="Calibri"/>
              </a:rPr>
              <a:t>Néon</a:t>
            </a:r>
          </a:p>
          <a:p>
            <a:r>
              <a:rPr lang="en-US" dirty="0">
                <a:cs typeface="Calibri"/>
              </a:rPr>
              <a:t>10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3A5F20E-5D96-4694-BAEC-10965EF4B5FD}"/>
              </a:ext>
            </a:extLst>
          </p:cNvPr>
          <p:cNvSpPr txBox="1"/>
          <p:nvPr/>
        </p:nvSpPr>
        <p:spPr>
          <a:xfrm>
            <a:off x="928511" y="4131733"/>
            <a:ext cx="9793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Na</a:t>
            </a:r>
            <a:endParaRPr lang="en-US" dirty="0"/>
          </a:p>
          <a:p>
            <a:r>
              <a:rPr lang="en-US" dirty="0">
                <a:cs typeface="Calibri"/>
              </a:rPr>
              <a:t>Sodium</a:t>
            </a:r>
            <a:endParaRPr lang="en-US" dirty="0"/>
          </a:p>
          <a:p>
            <a:r>
              <a:rPr lang="en-US" dirty="0"/>
              <a:t>11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F60F06D-2567-4FCA-BFBB-4C5951A65889}"/>
              </a:ext>
            </a:extLst>
          </p:cNvPr>
          <p:cNvSpPr txBox="1"/>
          <p:nvPr/>
        </p:nvSpPr>
        <p:spPr>
          <a:xfrm>
            <a:off x="1902178" y="4131733"/>
            <a:ext cx="1317976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Mg</a:t>
            </a:r>
          </a:p>
          <a:p>
            <a:r>
              <a:rPr lang="en-US" sz="1400" dirty="0" err="1">
                <a:ea typeface="+mn-lt"/>
                <a:cs typeface="+mn-lt"/>
              </a:rPr>
              <a:t>Magnésium</a:t>
            </a:r>
            <a:endParaRPr lang="en-US" sz="140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12</a:t>
            </a:r>
            <a:endParaRPr lang="en-US" dirty="0"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8B3E137-2B18-43DD-BA8E-4D7C72EFD6D4}"/>
              </a:ext>
            </a:extLst>
          </p:cNvPr>
          <p:cNvSpPr txBox="1"/>
          <p:nvPr/>
        </p:nvSpPr>
        <p:spPr>
          <a:xfrm>
            <a:off x="3327400" y="4188178"/>
            <a:ext cx="1021643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Al</a:t>
            </a:r>
            <a:endParaRPr lang="en-US" dirty="0"/>
          </a:p>
          <a:p>
            <a:r>
              <a:rPr lang="en-US" sz="1400" dirty="0" err="1">
                <a:cs typeface="Calibri"/>
              </a:rPr>
              <a:t>Aluminium</a:t>
            </a:r>
            <a:endParaRPr lang="en-US" sz="1400">
              <a:cs typeface="Calibri"/>
            </a:endParaRPr>
          </a:p>
          <a:p>
            <a:r>
              <a:rPr lang="en-US" dirty="0"/>
              <a:t>13</a:t>
            </a:r>
            <a:endParaRPr lang="en-US" dirty="0">
              <a:cs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2E47A4-112D-4606-8103-C375891F5622}"/>
              </a:ext>
            </a:extLst>
          </p:cNvPr>
          <p:cNvSpPr txBox="1"/>
          <p:nvPr/>
        </p:nvSpPr>
        <p:spPr>
          <a:xfrm>
            <a:off x="4286955" y="4131733"/>
            <a:ext cx="92286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Si</a:t>
            </a:r>
            <a:endParaRPr lang="en-US" dirty="0"/>
          </a:p>
          <a:p>
            <a:r>
              <a:rPr lang="en-US" dirty="0" err="1">
                <a:cs typeface="Calibri"/>
              </a:rPr>
              <a:t>Silicium</a:t>
            </a:r>
            <a:endParaRPr lang="en-US" dirty="0" err="1"/>
          </a:p>
          <a:p>
            <a:r>
              <a:rPr lang="en-US" dirty="0"/>
              <a:t>14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D359C86-A121-4082-AE20-0EBB5C09C864}"/>
              </a:ext>
            </a:extLst>
          </p:cNvPr>
          <p:cNvSpPr txBox="1"/>
          <p:nvPr/>
        </p:nvSpPr>
        <p:spPr>
          <a:xfrm>
            <a:off x="5175956" y="4131734"/>
            <a:ext cx="1007533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</a:t>
            </a:r>
            <a:endParaRPr lang="en-US" dirty="0"/>
          </a:p>
          <a:p>
            <a:r>
              <a:rPr lang="en-US" sz="1400" dirty="0" err="1">
                <a:cs typeface="Calibri"/>
              </a:rPr>
              <a:t>phosphore</a:t>
            </a:r>
            <a:endParaRPr lang="en-US" sz="1400">
              <a:cs typeface="Calibri"/>
            </a:endParaRPr>
          </a:p>
          <a:p>
            <a:r>
              <a:rPr lang="en-US" dirty="0"/>
              <a:t>15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87EAF3C-5BE7-4B5A-8530-23340B2B60B7}"/>
              </a:ext>
            </a:extLst>
          </p:cNvPr>
          <p:cNvSpPr txBox="1"/>
          <p:nvPr/>
        </p:nvSpPr>
        <p:spPr>
          <a:xfrm>
            <a:off x="6093178" y="4131733"/>
            <a:ext cx="92286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</a:t>
            </a:r>
            <a:endParaRPr lang="en-US" dirty="0"/>
          </a:p>
          <a:p>
            <a:r>
              <a:rPr lang="en-US" dirty="0" err="1">
                <a:cs typeface="Calibri"/>
              </a:rPr>
              <a:t>Soufre</a:t>
            </a:r>
            <a:endParaRPr lang="en-US" dirty="0" err="1"/>
          </a:p>
          <a:p>
            <a:r>
              <a:rPr lang="en-US" dirty="0"/>
              <a:t>16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7E4FEC4-8E7B-4130-82BA-B664773D120D}"/>
              </a:ext>
            </a:extLst>
          </p:cNvPr>
          <p:cNvSpPr txBox="1"/>
          <p:nvPr/>
        </p:nvSpPr>
        <p:spPr>
          <a:xfrm>
            <a:off x="7024511" y="4131733"/>
            <a:ext cx="93697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</a:t>
            </a:r>
            <a:endParaRPr lang="en-US" dirty="0"/>
          </a:p>
          <a:p>
            <a:r>
              <a:rPr lang="en-US" dirty="0">
                <a:cs typeface="Calibri"/>
              </a:rPr>
              <a:t>Chlore</a:t>
            </a:r>
            <a:endParaRPr lang="en-US" dirty="0"/>
          </a:p>
          <a:p>
            <a:r>
              <a:rPr lang="en-US" dirty="0"/>
              <a:t>17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44C8843-F1C2-4734-9626-F671537ED73E}"/>
              </a:ext>
            </a:extLst>
          </p:cNvPr>
          <p:cNvSpPr txBox="1"/>
          <p:nvPr/>
        </p:nvSpPr>
        <p:spPr>
          <a:xfrm>
            <a:off x="7955844" y="4131733"/>
            <a:ext cx="90875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Ar</a:t>
            </a:r>
            <a:endParaRPr lang="en-US" dirty="0" err="1"/>
          </a:p>
          <a:p>
            <a:r>
              <a:rPr lang="en-US" dirty="0">
                <a:cs typeface="Calibri"/>
              </a:rPr>
              <a:t>Argon</a:t>
            </a:r>
          </a:p>
          <a:p>
            <a:r>
              <a:rPr lang="en-US" dirty="0"/>
              <a:t>18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5D9948-132E-4628-B97B-A3CE7D019D05}"/>
              </a:ext>
            </a:extLst>
          </p:cNvPr>
          <p:cNvSpPr txBox="1"/>
          <p:nvPr/>
        </p:nvSpPr>
        <p:spPr>
          <a:xfrm>
            <a:off x="970844" y="5048956"/>
            <a:ext cx="936978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K</a:t>
            </a:r>
            <a:endParaRPr lang="en-US" dirty="0"/>
          </a:p>
          <a:p>
            <a:r>
              <a:rPr lang="en-US" sz="1400" dirty="0">
                <a:cs typeface="Calibri"/>
              </a:rPr>
              <a:t>Potassium</a:t>
            </a:r>
          </a:p>
          <a:p>
            <a:r>
              <a:rPr lang="en-US" dirty="0"/>
              <a:t>19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3626C86-3061-43B5-BEC8-6D2F3541E852}"/>
              </a:ext>
            </a:extLst>
          </p:cNvPr>
          <p:cNvSpPr txBox="1"/>
          <p:nvPr/>
        </p:nvSpPr>
        <p:spPr>
          <a:xfrm>
            <a:off x="1888067" y="5048956"/>
            <a:ext cx="93697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Ca</a:t>
            </a:r>
            <a:endParaRPr lang="en-US" dirty="0"/>
          </a:p>
          <a:p>
            <a:r>
              <a:rPr lang="en-US" dirty="0">
                <a:cs typeface="Calibri"/>
              </a:rPr>
              <a:t>Calcium</a:t>
            </a:r>
            <a:endParaRPr lang="en-US" dirty="0"/>
          </a:p>
          <a:p>
            <a:r>
              <a:rPr lang="en-US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52827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Classification des éléments dans le tableau périodique</vt:lpstr>
      <vt:lpstr>Tableau periodique de Mandelïev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231</cp:revision>
  <dcterms:created xsi:type="dcterms:W3CDTF">2022-01-07T19:04:02Z</dcterms:created>
  <dcterms:modified xsi:type="dcterms:W3CDTF">2022-01-07T19:50:33Z</dcterms:modified>
</cp:coreProperties>
</file>