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SBE" initials="CSBE" lastIdx="1" clrIdx="0">
    <p:extLst>
      <p:ext uri="{19B8F6BF-5375-455C-9EA6-DF929625EA0E}">
        <p15:presenceInfo xmlns:p15="http://schemas.microsoft.com/office/powerpoint/2012/main" userId="CSB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12-20T15:06:36.055" idx="1">
    <p:pos x="10" y="10"/>
    <p:text/>
    <p:extLst>
      <p:ext uri="{C676402C-5697-4E1C-873F-D02D1690AC5C}">
        <p15:threadingInfo xmlns:p15="http://schemas.microsoft.com/office/powerpoint/2012/main" timeZoneBias="30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A9B9A-3B16-4769-91FF-EC838255B056}" type="datetimeFigureOut">
              <a:rPr lang="fr-CA" smtClean="0"/>
              <a:t>2022-12-20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93C37-2AB4-432B-AF50-AC7C73B1ED2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49548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A9B9A-3B16-4769-91FF-EC838255B056}" type="datetimeFigureOut">
              <a:rPr lang="fr-CA" smtClean="0"/>
              <a:t>2022-12-20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93C37-2AB4-432B-AF50-AC7C73B1ED2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01506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A9B9A-3B16-4769-91FF-EC838255B056}" type="datetimeFigureOut">
              <a:rPr lang="fr-CA" smtClean="0"/>
              <a:t>2022-12-20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93C37-2AB4-432B-AF50-AC7C73B1ED2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02002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A9B9A-3B16-4769-91FF-EC838255B056}" type="datetimeFigureOut">
              <a:rPr lang="fr-CA" smtClean="0"/>
              <a:t>2022-12-20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93C37-2AB4-432B-AF50-AC7C73B1ED2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08269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A9B9A-3B16-4769-91FF-EC838255B056}" type="datetimeFigureOut">
              <a:rPr lang="fr-CA" smtClean="0"/>
              <a:t>2022-12-20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93C37-2AB4-432B-AF50-AC7C73B1ED2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72743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A9B9A-3B16-4769-91FF-EC838255B056}" type="datetimeFigureOut">
              <a:rPr lang="fr-CA" smtClean="0"/>
              <a:t>2022-12-20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93C37-2AB4-432B-AF50-AC7C73B1ED2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29568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A9B9A-3B16-4769-91FF-EC838255B056}" type="datetimeFigureOut">
              <a:rPr lang="fr-CA" smtClean="0"/>
              <a:t>2022-12-20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93C37-2AB4-432B-AF50-AC7C73B1ED2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70635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A9B9A-3B16-4769-91FF-EC838255B056}" type="datetimeFigureOut">
              <a:rPr lang="fr-CA" smtClean="0"/>
              <a:t>2022-12-20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93C37-2AB4-432B-AF50-AC7C73B1ED2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05830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A9B9A-3B16-4769-91FF-EC838255B056}" type="datetimeFigureOut">
              <a:rPr lang="fr-CA" smtClean="0"/>
              <a:t>2022-12-20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93C37-2AB4-432B-AF50-AC7C73B1ED2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91566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A9B9A-3B16-4769-91FF-EC838255B056}" type="datetimeFigureOut">
              <a:rPr lang="fr-CA" smtClean="0"/>
              <a:t>2022-12-20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93C37-2AB4-432B-AF50-AC7C73B1ED2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03655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A9B9A-3B16-4769-91FF-EC838255B056}" type="datetimeFigureOut">
              <a:rPr lang="fr-CA" smtClean="0"/>
              <a:t>2022-12-20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93C37-2AB4-432B-AF50-AC7C73B1ED2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14876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A9B9A-3B16-4769-91FF-EC838255B056}" type="datetimeFigureOut">
              <a:rPr lang="fr-CA" smtClean="0"/>
              <a:t>2022-12-20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693C37-2AB4-432B-AF50-AC7C73B1ED2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92176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smtClean="0"/>
              <a:t>Procédés de séparation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 smtClean="0"/>
              <a:t>Par</a:t>
            </a:r>
          </a:p>
          <a:p>
            <a:r>
              <a:rPr lang="fr-CA" dirty="0" smtClean="0"/>
              <a:t>Charli Poulin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391206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516367" y="419548"/>
            <a:ext cx="3087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#1 sédimentation</a:t>
            </a:r>
            <a:endParaRPr lang="fr-CA" dirty="0"/>
          </a:p>
        </p:txBody>
      </p:sp>
      <p:sp>
        <p:nvSpPr>
          <p:cNvPr id="5" name="Cylindre 4"/>
          <p:cNvSpPr/>
          <p:nvPr/>
        </p:nvSpPr>
        <p:spPr>
          <a:xfrm>
            <a:off x="742278" y="1850314"/>
            <a:ext cx="1097280" cy="2743200"/>
          </a:xfrm>
          <a:prstGeom prst="ca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Forme libre 6"/>
          <p:cNvSpPr/>
          <p:nvPr/>
        </p:nvSpPr>
        <p:spPr>
          <a:xfrm>
            <a:off x="742278" y="2689412"/>
            <a:ext cx="1084314" cy="204395"/>
          </a:xfrm>
          <a:custGeom>
            <a:avLst/>
            <a:gdLst>
              <a:gd name="connsiteX0" fmla="*/ 0 w 1084314"/>
              <a:gd name="connsiteY0" fmla="*/ 75303 h 204395"/>
              <a:gd name="connsiteX1" fmla="*/ 53788 w 1084314"/>
              <a:gd name="connsiteY1" fmla="*/ 53788 h 204395"/>
              <a:gd name="connsiteX2" fmla="*/ 86061 w 1084314"/>
              <a:gd name="connsiteY2" fmla="*/ 43030 h 204395"/>
              <a:gd name="connsiteX3" fmla="*/ 182880 w 1084314"/>
              <a:gd name="connsiteY3" fmla="*/ 53788 h 204395"/>
              <a:gd name="connsiteX4" fmla="*/ 290456 w 1084314"/>
              <a:gd name="connsiteY4" fmla="*/ 96819 h 204395"/>
              <a:gd name="connsiteX5" fmla="*/ 322729 w 1084314"/>
              <a:gd name="connsiteY5" fmla="*/ 107576 h 204395"/>
              <a:gd name="connsiteX6" fmla="*/ 376517 w 1084314"/>
              <a:gd name="connsiteY6" fmla="*/ 150607 h 204395"/>
              <a:gd name="connsiteX7" fmla="*/ 408790 w 1084314"/>
              <a:gd name="connsiteY7" fmla="*/ 161364 h 204395"/>
              <a:gd name="connsiteX8" fmla="*/ 430306 w 1084314"/>
              <a:gd name="connsiteY8" fmla="*/ 182880 h 204395"/>
              <a:gd name="connsiteX9" fmla="*/ 494851 w 1084314"/>
              <a:gd name="connsiteY9" fmla="*/ 204395 h 204395"/>
              <a:gd name="connsiteX10" fmla="*/ 677731 w 1084314"/>
              <a:gd name="connsiteY10" fmla="*/ 182880 h 204395"/>
              <a:gd name="connsiteX11" fmla="*/ 731520 w 1084314"/>
              <a:gd name="connsiteY11" fmla="*/ 139849 h 204395"/>
              <a:gd name="connsiteX12" fmla="*/ 763793 w 1084314"/>
              <a:gd name="connsiteY12" fmla="*/ 129092 h 204395"/>
              <a:gd name="connsiteX13" fmla="*/ 806823 w 1084314"/>
              <a:gd name="connsiteY13" fmla="*/ 75303 h 204395"/>
              <a:gd name="connsiteX14" fmla="*/ 860611 w 1084314"/>
              <a:gd name="connsiteY14" fmla="*/ 21515 h 204395"/>
              <a:gd name="connsiteX15" fmla="*/ 935915 w 1084314"/>
              <a:gd name="connsiteY15" fmla="*/ 0 h 204395"/>
              <a:gd name="connsiteX16" fmla="*/ 1043491 w 1084314"/>
              <a:gd name="connsiteY16" fmla="*/ 10757 h 204395"/>
              <a:gd name="connsiteX17" fmla="*/ 1075764 w 1084314"/>
              <a:gd name="connsiteY17" fmla="*/ 32273 h 204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084314" h="204395">
                <a:moveTo>
                  <a:pt x="0" y="75303"/>
                </a:moveTo>
                <a:cubicBezTo>
                  <a:pt x="17929" y="68131"/>
                  <a:pt x="35707" y="60568"/>
                  <a:pt x="53788" y="53788"/>
                </a:cubicBezTo>
                <a:cubicBezTo>
                  <a:pt x="64406" y="49806"/>
                  <a:pt x="74721" y="43030"/>
                  <a:pt x="86061" y="43030"/>
                </a:cubicBezTo>
                <a:cubicBezTo>
                  <a:pt x="118533" y="43030"/>
                  <a:pt x="150607" y="50202"/>
                  <a:pt x="182880" y="53788"/>
                </a:cubicBezTo>
                <a:cubicBezTo>
                  <a:pt x="246191" y="85444"/>
                  <a:pt x="210702" y="70234"/>
                  <a:pt x="290456" y="96819"/>
                </a:cubicBezTo>
                <a:lnTo>
                  <a:pt x="322729" y="107576"/>
                </a:lnTo>
                <a:cubicBezTo>
                  <a:pt x="342741" y="127589"/>
                  <a:pt x="349374" y="137036"/>
                  <a:pt x="376517" y="150607"/>
                </a:cubicBezTo>
                <a:cubicBezTo>
                  <a:pt x="386659" y="155678"/>
                  <a:pt x="398032" y="157778"/>
                  <a:pt x="408790" y="161364"/>
                </a:cubicBezTo>
                <a:cubicBezTo>
                  <a:pt x="415962" y="168536"/>
                  <a:pt x="421234" y="178344"/>
                  <a:pt x="430306" y="182880"/>
                </a:cubicBezTo>
                <a:cubicBezTo>
                  <a:pt x="450590" y="193022"/>
                  <a:pt x="494851" y="204395"/>
                  <a:pt x="494851" y="204395"/>
                </a:cubicBezTo>
                <a:cubicBezTo>
                  <a:pt x="505944" y="203471"/>
                  <a:pt x="639284" y="197298"/>
                  <a:pt x="677731" y="182880"/>
                </a:cubicBezTo>
                <a:cubicBezTo>
                  <a:pt x="735143" y="161351"/>
                  <a:pt x="687761" y="166103"/>
                  <a:pt x="731520" y="139849"/>
                </a:cubicBezTo>
                <a:cubicBezTo>
                  <a:pt x="741244" y="134015"/>
                  <a:pt x="753035" y="132678"/>
                  <a:pt x="763793" y="129092"/>
                </a:cubicBezTo>
                <a:cubicBezTo>
                  <a:pt x="830014" y="29759"/>
                  <a:pt x="745509" y="151948"/>
                  <a:pt x="806823" y="75303"/>
                </a:cubicBezTo>
                <a:cubicBezTo>
                  <a:pt x="835510" y="39444"/>
                  <a:pt x="817580" y="43030"/>
                  <a:pt x="860611" y="21515"/>
                </a:cubicBezTo>
                <a:cubicBezTo>
                  <a:pt x="876048" y="13796"/>
                  <a:pt x="922122" y="3448"/>
                  <a:pt x="935915" y="0"/>
                </a:cubicBezTo>
                <a:cubicBezTo>
                  <a:pt x="971774" y="3586"/>
                  <a:pt x="1008529" y="2017"/>
                  <a:pt x="1043491" y="10757"/>
                </a:cubicBezTo>
                <a:cubicBezTo>
                  <a:pt x="1139697" y="34808"/>
                  <a:pt x="1029356" y="32273"/>
                  <a:pt x="1075764" y="3227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9" name="Organigramme : Connecteur 8"/>
          <p:cNvSpPr/>
          <p:nvPr/>
        </p:nvSpPr>
        <p:spPr>
          <a:xfrm>
            <a:off x="1420009" y="3485478"/>
            <a:ext cx="311972" cy="344244"/>
          </a:xfrm>
          <a:prstGeom prst="flowChartConnector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0" name="Organigramme : Connecteur 9"/>
          <p:cNvSpPr/>
          <p:nvPr/>
        </p:nvSpPr>
        <p:spPr>
          <a:xfrm>
            <a:off x="1065007" y="3571539"/>
            <a:ext cx="129092" cy="86061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1" name="Organigramme : Connecteur 10"/>
          <p:cNvSpPr/>
          <p:nvPr/>
        </p:nvSpPr>
        <p:spPr>
          <a:xfrm>
            <a:off x="925158" y="4001845"/>
            <a:ext cx="139849" cy="107576"/>
          </a:xfrm>
          <a:prstGeom prst="flowChartConnector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2" name="ZoneTexte 11"/>
          <p:cNvSpPr txBox="1"/>
          <p:nvPr/>
        </p:nvSpPr>
        <p:spPr>
          <a:xfrm>
            <a:off x="3657600" y="1366221"/>
            <a:ext cx="20439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Laisse reposer</a:t>
            </a:r>
            <a:endParaRPr lang="fr-CA" dirty="0"/>
          </a:p>
        </p:txBody>
      </p:sp>
      <p:sp>
        <p:nvSpPr>
          <p:cNvPr id="14" name="Cylindre 13"/>
          <p:cNvSpPr/>
          <p:nvPr/>
        </p:nvSpPr>
        <p:spPr>
          <a:xfrm>
            <a:off x="4130936" y="1938168"/>
            <a:ext cx="1097280" cy="2743200"/>
          </a:xfrm>
          <a:prstGeom prst="ca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5" name="Forme libre 14"/>
          <p:cNvSpPr/>
          <p:nvPr/>
        </p:nvSpPr>
        <p:spPr>
          <a:xfrm>
            <a:off x="4107213" y="2802366"/>
            <a:ext cx="1084314" cy="204395"/>
          </a:xfrm>
          <a:custGeom>
            <a:avLst/>
            <a:gdLst>
              <a:gd name="connsiteX0" fmla="*/ 0 w 1084314"/>
              <a:gd name="connsiteY0" fmla="*/ 75303 h 204395"/>
              <a:gd name="connsiteX1" fmla="*/ 53788 w 1084314"/>
              <a:gd name="connsiteY1" fmla="*/ 53788 h 204395"/>
              <a:gd name="connsiteX2" fmla="*/ 86061 w 1084314"/>
              <a:gd name="connsiteY2" fmla="*/ 43030 h 204395"/>
              <a:gd name="connsiteX3" fmla="*/ 182880 w 1084314"/>
              <a:gd name="connsiteY3" fmla="*/ 53788 h 204395"/>
              <a:gd name="connsiteX4" fmla="*/ 290456 w 1084314"/>
              <a:gd name="connsiteY4" fmla="*/ 96819 h 204395"/>
              <a:gd name="connsiteX5" fmla="*/ 322729 w 1084314"/>
              <a:gd name="connsiteY5" fmla="*/ 107576 h 204395"/>
              <a:gd name="connsiteX6" fmla="*/ 376517 w 1084314"/>
              <a:gd name="connsiteY6" fmla="*/ 150607 h 204395"/>
              <a:gd name="connsiteX7" fmla="*/ 408790 w 1084314"/>
              <a:gd name="connsiteY7" fmla="*/ 161364 h 204395"/>
              <a:gd name="connsiteX8" fmla="*/ 430306 w 1084314"/>
              <a:gd name="connsiteY8" fmla="*/ 182880 h 204395"/>
              <a:gd name="connsiteX9" fmla="*/ 494851 w 1084314"/>
              <a:gd name="connsiteY9" fmla="*/ 204395 h 204395"/>
              <a:gd name="connsiteX10" fmla="*/ 677731 w 1084314"/>
              <a:gd name="connsiteY10" fmla="*/ 182880 h 204395"/>
              <a:gd name="connsiteX11" fmla="*/ 731520 w 1084314"/>
              <a:gd name="connsiteY11" fmla="*/ 139849 h 204395"/>
              <a:gd name="connsiteX12" fmla="*/ 763793 w 1084314"/>
              <a:gd name="connsiteY12" fmla="*/ 129092 h 204395"/>
              <a:gd name="connsiteX13" fmla="*/ 806823 w 1084314"/>
              <a:gd name="connsiteY13" fmla="*/ 75303 h 204395"/>
              <a:gd name="connsiteX14" fmla="*/ 860611 w 1084314"/>
              <a:gd name="connsiteY14" fmla="*/ 21515 h 204395"/>
              <a:gd name="connsiteX15" fmla="*/ 935915 w 1084314"/>
              <a:gd name="connsiteY15" fmla="*/ 0 h 204395"/>
              <a:gd name="connsiteX16" fmla="*/ 1043491 w 1084314"/>
              <a:gd name="connsiteY16" fmla="*/ 10757 h 204395"/>
              <a:gd name="connsiteX17" fmla="*/ 1075764 w 1084314"/>
              <a:gd name="connsiteY17" fmla="*/ 32273 h 204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084314" h="204395">
                <a:moveTo>
                  <a:pt x="0" y="75303"/>
                </a:moveTo>
                <a:cubicBezTo>
                  <a:pt x="17929" y="68131"/>
                  <a:pt x="35707" y="60568"/>
                  <a:pt x="53788" y="53788"/>
                </a:cubicBezTo>
                <a:cubicBezTo>
                  <a:pt x="64406" y="49806"/>
                  <a:pt x="74721" y="43030"/>
                  <a:pt x="86061" y="43030"/>
                </a:cubicBezTo>
                <a:cubicBezTo>
                  <a:pt x="118533" y="43030"/>
                  <a:pt x="150607" y="50202"/>
                  <a:pt x="182880" y="53788"/>
                </a:cubicBezTo>
                <a:cubicBezTo>
                  <a:pt x="246191" y="85444"/>
                  <a:pt x="210702" y="70234"/>
                  <a:pt x="290456" y="96819"/>
                </a:cubicBezTo>
                <a:lnTo>
                  <a:pt x="322729" y="107576"/>
                </a:lnTo>
                <a:cubicBezTo>
                  <a:pt x="342741" y="127589"/>
                  <a:pt x="349374" y="137036"/>
                  <a:pt x="376517" y="150607"/>
                </a:cubicBezTo>
                <a:cubicBezTo>
                  <a:pt x="386659" y="155678"/>
                  <a:pt x="398032" y="157778"/>
                  <a:pt x="408790" y="161364"/>
                </a:cubicBezTo>
                <a:cubicBezTo>
                  <a:pt x="415962" y="168536"/>
                  <a:pt x="421234" y="178344"/>
                  <a:pt x="430306" y="182880"/>
                </a:cubicBezTo>
                <a:cubicBezTo>
                  <a:pt x="450590" y="193022"/>
                  <a:pt x="494851" y="204395"/>
                  <a:pt x="494851" y="204395"/>
                </a:cubicBezTo>
                <a:cubicBezTo>
                  <a:pt x="505944" y="203471"/>
                  <a:pt x="639284" y="197298"/>
                  <a:pt x="677731" y="182880"/>
                </a:cubicBezTo>
                <a:cubicBezTo>
                  <a:pt x="735143" y="161351"/>
                  <a:pt x="687761" y="166103"/>
                  <a:pt x="731520" y="139849"/>
                </a:cubicBezTo>
                <a:cubicBezTo>
                  <a:pt x="741244" y="134015"/>
                  <a:pt x="753035" y="132678"/>
                  <a:pt x="763793" y="129092"/>
                </a:cubicBezTo>
                <a:cubicBezTo>
                  <a:pt x="830014" y="29759"/>
                  <a:pt x="745509" y="151948"/>
                  <a:pt x="806823" y="75303"/>
                </a:cubicBezTo>
                <a:cubicBezTo>
                  <a:pt x="835510" y="39444"/>
                  <a:pt x="817580" y="43030"/>
                  <a:pt x="860611" y="21515"/>
                </a:cubicBezTo>
                <a:cubicBezTo>
                  <a:pt x="876048" y="13796"/>
                  <a:pt x="922122" y="3448"/>
                  <a:pt x="935915" y="0"/>
                </a:cubicBezTo>
                <a:cubicBezTo>
                  <a:pt x="971774" y="3586"/>
                  <a:pt x="1008529" y="2017"/>
                  <a:pt x="1043491" y="10757"/>
                </a:cubicBezTo>
                <a:cubicBezTo>
                  <a:pt x="1139697" y="34808"/>
                  <a:pt x="1029356" y="32273"/>
                  <a:pt x="1075764" y="3227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6" name="Organigramme : Connecteur 15"/>
          <p:cNvSpPr/>
          <p:nvPr/>
        </p:nvSpPr>
        <p:spPr>
          <a:xfrm>
            <a:off x="4130936" y="4030545"/>
            <a:ext cx="311972" cy="317363"/>
          </a:xfrm>
          <a:prstGeom prst="flowChartConnector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7" name="Organigramme : Connecteur 16"/>
          <p:cNvSpPr/>
          <p:nvPr/>
        </p:nvSpPr>
        <p:spPr>
          <a:xfrm>
            <a:off x="4966509" y="2744999"/>
            <a:ext cx="66896" cy="93219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8" name="Organigramme : Connecteur 17"/>
          <p:cNvSpPr/>
          <p:nvPr/>
        </p:nvSpPr>
        <p:spPr>
          <a:xfrm>
            <a:off x="4952722" y="4347908"/>
            <a:ext cx="139849" cy="107576"/>
          </a:xfrm>
          <a:prstGeom prst="flowChartConnector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9" name="ZoneTexte 18"/>
          <p:cNvSpPr txBox="1"/>
          <p:nvPr/>
        </p:nvSpPr>
        <p:spPr>
          <a:xfrm>
            <a:off x="516367" y="5059687"/>
            <a:ext cx="3087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Mélange hétérogène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460030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01214" y="430306"/>
            <a:ext cx="20009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#2 Décantation</a:t>
            </a:r>
            <a:endParaRPr lang="fr-CA" dirty="0"/>
          </a:p>
        </p:txBody>
      </p:sp>
      <p:sp>
        <p:nvSpPr>
          <p:cNvPr id="5" name="Cylindre 4"/>
          <p:cNvSpPr/>
          <p:nvPr/>
        </p:nvSpPr>
        <p:spPr>
          <a:xfrm rot="5917050">
            <a:off x="1652207" y="376517"/>
            <a:ext cx="1097280" cy="2743200"/>
          </a:xfrm>
          <a:prstGeom prst="ca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Cylindre 5"/>
          <p:cNvSpPr/>
          <p:nvPr/>
        </p:nvSpPr>
        <p:spPr>
          <a:xfrm>
            <a:off x="3616362" y="3078479"/>
            <a:ext cx="1097280" cy="2743200"/>
          </a:xfrm>
          <a:prstGeom prst="ca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Organigramme : Connecteur 6"/>
          <p:cNvSpPr/>
          <p:nvPr/>
        </p:nvSpPr>
        <p:spPr>
          <a:xfrm>
            <a:off x="839096" y="1748117"/>
            <a:ext cx="311972" cy="344244"/>
          </a:xfrm>
          <a:prstGeom prst="flowChartConnector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Organigramme : Connecteur 7"/>
          <p:cNvSpPr/>
          <p:nvPr/>
        </p:nvSpPr>
        <p:spPr>
          <a:xfrm>
            <a:off x="1570617" y="1834178"/>
            <a:ext cx="129092" cy="86061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Organigramme : Connecteur 8"/>
          <p:cNvSpPr/>
          <p:nvPr/>
        </p:nvSpPr>
        <p:spPr>
          <a:xfrm>
            <a:off x="2285999" y="1834178"/>
            <a:ext cx="139849" cy="107576"/>
          </a:xfrm>
          <a:prstGeom prst="flowChartConnector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0" name="Forme libre 9"/>
          <p:cNvSpPr/>
          <p:nvPr/>
        </p:nvSpPr>
        <p:spPr>
          <a:xfrm>
            <a:off x="839096" y="1526138"/>
            <a:ext cx="2947596" cy="1679641"/>
          </a:xfrm>
          <a:custGeom>
            <a:avLst/>
            <a:gdLst>
              <a:gd name="connsiteX0" fmla="*/ 0 w 2947596"/>
              <a:gd name="connsiteY0" fmla="*/ 12206 h 1679641"/>
              <a:gd name="connsiteX1" fmla="*/ 365760 w 2947596"/>
              <a:gd name="connsiteY1" fmla="*/ 12206 h 1679641"/>
              <a:gd name="connsiteX2" fmla="*/ 505610 w 2947596"/>
              <a:gd name="connsiteY2" fmla="*/ 33721 h 1679641"/>
              <a:gd name="connsiteX3" fmla="*/ 602429 w 2947596"/>
              <a:gd name="connsiteY3" fmla="*/ 76751 h 1679641"/>
              <a:gd name="connsiteX4" fmla="*/ 634702 w 2947596"/>
              <a:gd name="connsiteY4" fmla="*/ 87509 h 1679641"/>
              <a:gd name="connsiteX5" fmla="*/ 666975 w 2947596"/>
              <a:gd name="connsiteY5" fmla="*/ 109024 h 1679641"/>
              <a:gd name="connsiteX6" fmla="*/ 710005 w 2947596"/>
              <a:gd name="connsiteY6" fmla="*/ 119782 h 1679641"/>
              <a:gd name="connsiteX7" fmla="*/ 774551 w 2947596"/>
              <a:gd name="connsiteY7" fmla="*/ 173570 h 1679641"/>
              <a:gd name="connsiteX8" fmla="*/ 806824 w 2947596"/>
              <a:gd name="connsiteY8" fmla="*/ 184328 h 1679641"/>
              <a:gd name="connsiteX9" fmla="*/ 871370 w 2947596"/>
              <a:gd name="connsiteY9" fmla="*/ 227358 h 1679641"/>
              <a:gd name="connsiteX10" fmla="*/ 935916 w 2947596"/>
              <a:gd name="connsiteY10" fmla="*/ 248874 h 1679641"/>
              <a:gd name="connsiteX11" fmla="*/ 968189 w 2947596"/>
              <a:gd name="connsiteY11" fmla="*/ 270389 h 1679641"/>
              <a:gd name="connsiteX12" fmla="*/ 1032735 w 2947596"/>
              <a:gd name="connsiteY12" fmla="*/ 291904 h 1679641"/>
              <a:gd name="connsiteX13" fmla="*/ 1086523 w 2947596"/>
              <a:gd name="connsiteY13" fmla="*/ 324177 h 1679641"/>
              <a:gd name="connsiteX14" fmla="*/ 1129553 w 2947596"/>
              <a:gd name="connsiteY14" fmla="*/ 345693 h 1679641"/>
              <a:gd name="connsiteX15" fmla="*/ 1204857 w 2947596"/>
              <a:gd name="connsiteY15" fmla="*/ 367208 h 1679641"/>
              <a:gd name="connsiteX16" fmla="*/ 1312433 w 2947596"/>
              <a:gd name="connsiteY16" fmla="*/ 399481 h 1679641"/>
              <a:gd name="connsiteX17" fmla="*/ 1409252 w 2947596"/>
              <a:gd name="connsiteY17" fmla="*/ 410238 h 1679641"/>
              <a:gd name="connsiteX18" fmla="*/ 2065469 w 2947596"/>
              <a:gd name="connsiteY18" fmla="*/ 410238 h 1679641"/>
              <a:gd name="connsiteX19" fmla="*/ 2097742 w 2947596"/>
              <a:gd name="connsiteY19" fmla="*/ 420996 h 1679641"/>
              <a:gd name="connsiteX20" fmla="*/ 2205318 w 2947596"/>
              <a:gd name="connsiteY20" fmla="*/ 453269 h 1679641"/>
              <a:gd name="connsiteX21" fmla="*/ 2237591 w 2947596"/>
              <a:gd name="connsiteY21" fmla="*/ 464027 h 1679641"/>
              <a:gd name="connsiteX22" fmla="*/ 2269864 w 2947596"/>
              <a:gd name="connsiteY22" fmla="*/ 474784 h 1679641"/>
              <a:gd name="connsiteX23" fmla="*/ 2302137 w 2947596"/>
              <a:gd name="connsiteY23" fmla="*/ 496300 h 1679641"/>
              <a:gd name="connsiteX24" fmla="*/ 2398956 w 2947596"/>
              <a:gd name="connsiteY24" fmla="*/ 582361 h 1679641"/>
              <a:gd name="connsiteX25" fmla="*/ 2463502 w 2947596"/>
              <a:gd name="connsiteY25" fmla="*/ 603876 h 1679641"/>
              <a:gd name="connsiteX26" fmla="*/ 2538805 w 2947596"/>
              <a:gd name="connsiteY26" fmla="*/ 646907 h 1679641"/>
              <a:gd name="connsiteX27" fmla="*/ 2560320 w 2947596"/>
              <a:gd name="connsiteY27" fmla="*/ 679180 h 1679641"/>
              <a:gd name="connsiteX28" fmla="*/ 2581836 w 2947596"/>
              <a:gd name="connsiteY28" fmla="*/ 700695 h 1679641"/>
              <a:gd name="connsiteX29" fmla="*/ 2592593 w 2947596"/>
              <a:gd name="connsiteY29" fmla="*/ 732968 h 1679641"/>
              <a:gd name="connsiteX30" fmla="*/ 2614109 w 2947596"/>
              <a:gd name="connsiteY30" fmla="*/ 754483 h 1679641"/>
              <a:gd name="connsiteX31" fmla="*/ 2635624 w 2947596"/>
              <a:gd name="connsiteY31" fmla="*/ 786756 h 1679641"/>
              <a:gd name="connsiteX32" fmla="*/ 2646382 w 2947596"/>
              <a:gd name="connsiteY32" fmla="*/ 819029 h 1679641"/>
              <a:gd name="connsiteX33" fmla="*/ 2667897 w 2947596"/>
              <a:gd name="connsiteY33" fmla="*/ 851302 h 1679641"/>
              <a:gd name="connsiteX34" fmla="*/ 2678655 w 2947596"/>
              <a:gd name="connsiteY34" fmla="*/ 883575 h 1679641"/>
              <a:gd name="connsiteX35" fmla="*/ 2710928 w 2947596"/>
              <a:gd name="connsiteY35" fmla="*/ 915848 h 1679641"/>
              <a:gd name="connsiteX36" fmla="*/ 2732443 w 2947596"/>
              <a:gd name="connsiteY36" fmla="*/ 980394 h 1679641"/>
              <a:gd name="connsiteX37" fmla="*/ 2753958 w 2947596"/>
              <a:gd name="connsiteY37" fmla="*/ 1012667 h 1679641"/>
              <a:gd name="connsiteX38" fmla="*/ 2786231 w 2947596"/>
              <a:gd name="connsiteY38" fmla="*/ 1077213 h 1679641"/>
              <a:gd name="connsiteX39" fmla="*/ 2818504 w 2947596"/>
              <a:gd name="connsiteY39" fmla="*/ 1184789 h 1679641"/>
              <a:gd name="connsiteX40" fmla="*/ 2840019 w 2947596"/>
              <a:gd name="connsiteY40" fmla="*/ 1217062 h 1679641"/>
              <a:gd name="connsiteX41" fmla="*/ 2861535 w 2947596"/>
              <a:gd name="connsiteY41" fmla="*/ 1281608 h 1679641"/>
              <a:gd name="connsiteX42" fmla="*/ 2893808 w 2947596"/>
              <a:gd name="connsiteY42" fmla="*/ 1346154 h 1679641"/>
              <a:gd name="connsiteX43" fmla="*/ 2904565 w 2947596"/>
              <a:gd name="connsiteY43" fmla="*/ 1410700 h 1679641"/>
              <a:gd name="connsiteX44" fmla="*/ 2915323 w 2947596"/>
              <a:gd name="connsiteY44" fmla="*/ 1442973 h 1679641"/>
              <a:gd name="connsiteX45" fmla="*/ 2926080 w 2947596"/>
              <a:gd name="connsiteY45" fmla="*/ 1539791 h 1679641"/>
              <a:gd name="connsiteX46" fmla="*/ 2936838 w 2947596"/>
              <a:gd name="connsiteY46" fmla="*/ 1625853 h 1679641"/>
              <a:gd name="connsiteX47" fmla="*/ 2947596 w 2947596"/>
              <a:gd name="connsiteY47" fmla="*/ 1679641 h 1679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2947596" h="1679641">
                <a:moveTo>
                  <a:pt x="0" y="12206"/>
                </a:moveTo>
                <a:cubicBezTo>
                  <a:pt x="181913" y="-4332"/>
                  <a:pt x="117607" y="-3804"/>
                  <a:pt x="365760" y="12206"/>
                </a:cubicBezTo>
                <a:cubicBezTo>
                  <a:pt x="394339" y="14050"/>
                  <a:pt x="471302" y="24364"/>
                  <a:pt x="505610" y="33721"/>
                </a:cubicBezTo>
                <a:cubicBezTo>
                  <a:pt x="627725" y="67025"/>
                  <a:pt x="525459" y="38266"/>
                  <a:pt x="602429" y="76751"/>
                </a:cubicBezTo>
                <a:cubicBezTo>
                  <a:pt x="612571" y="81822"/>
                  <a:pt x="624560" y="82438"/>
                  <a:pt x="634702" y="87509"/>
                </a:cubicBezTo>
                <a:cubicBezTo>
                  <a:pt x="646266" y="93291"/>
                  <a:pt x="655091" y="103931"/>
                  <a:pt x="666975" y="109024"/>
                </a:cubicBezTo>
                <a:cubicBezTo>
                  <a:pt x="680564" y="114848"/>
                  <a:pt x="695662" y="116196"/>
                  <a:pt x="710005" y="119782"/>
                </a:cubicBezTo>
                <a:cubicBezTo>
                  <a:pt x="733798" y="143575"/>
                  <a:pt x="744596" y="158592"/>
                  <a:pt x="774551" y="173570"/>
                </a:cubicBezTo>
                <a:cubicBezTo>
                  <a:pt x="784693" y="178641"/>
                  <a:pt x="796911" y="178821"/>
                  <a:pt x="806824" y="184328"/>
                </a:cubicBezTo>
                <a:cubicBezTo>
                  <a:pt x="829428" y="196886"/>
                  <a:pt x="846839" y="219181"/>
                  <a:pt x="871370" y="227358"/>
                </a:cubicBezTo>
                <a:cubicBezTo>
                  <a:pt x="892885" y="234530"/>
                  <a:pt x="917046" y="236294"/>
                  <a:pt x="935916" y="248874"/>
                </a:cubicBezTo>
                <a:cubicBezTo>
                  <a:pt x="946674" y="256046"/>
                  <a:pt x="956374" y="265138"/>
                  <a:pt x="968189" y="270389"/>
                </a:cubicBezTo>
                <a:cubicBezTo>
                  <a:pt x="988913" y="279600"/>
                  <a:pt x="1032735" y="291904"/>
                  <a:pt x="1032735" y="291904"/>
                </a:cubicBezTo>
                <a:cubicBezTo>
                  <a:pt x="1068515" y="327685"/>
                  <a:pt x="1037644" y="303229"/>
                  <a:pt x="1086523" y="324177"/>
                </a:cubicBezTo>
                <a:cubicBezTo>
                  <a:pt x="1101263" y="330494"/>
                  <a:pt x="1114813" y="339376"/>
                  <a:pt x="1129553" y="345693"/>
                </a:cubicBezTo>
                <a:cubicBezTo>
                  <a:pt x="1157662" y="357740"/>
                  <a:pt x="1174543" y="358114"/>
                  <a:pt x="1204857" y="367208"/>
                </a:cubicBezTo>
                <a:cubicBezTo>
                  <a:pt x="1235709" y="376464"/>
                  <a:pt x="1278510" y="394262"/>
                  <a:pt x="1312433" y="399481"/>
                </a:cubicBezTo>
                <a:cubicBezTo>
                  <a:pt x="1344527" y="404418"/>
                  <a:pt x="1376979" y="406652"/>
                  <a:pt x="1409252" y="410238"/>
                </a:cubicBezTo>
                <a:cubicBezTo>
                  <a:pt x="1708504" y="401688"/>
                  <a:pt x="1787027" y="391035"/>
                  <a:pt x="2065469" y="410238"/>
                </a:cubicBezTo>
                <a:cubicBezTo>
                  <a:pt x="2076782" y="411018"/>
                  <a:pt x="2086839" y="417881"/>
                  <a:pt x="2097742" y="420996"/>
                </a:cubicBezTo>
                <a:cubicBezTo>
                  <a:pt x="2211554" y="453515"/>
                  <a:pt x="2051920" y="402136"/>
                  <a:pt x="2205318" y="453269"/>
                </a:cubicBezTo>
                <a:lnTo>
                  <a:pt x="2237591" y="464027"/>
                </a:lnTo>
                <a:lnTo>
                  <a:pt x="2269864" y="474784"/>
                </a:lnTo>
                <a:cubicBezTo>
                  <a:pt x="2280622" y="481956"/>
                  <a:pt x="2292474" y="487710"/>
                  <a:pt x="2302137" y="496300"/>
                </a:cubicBezTo>
                <a:cubicBezTo>
                  <a:pt x="2326482" y="517940"/>
                  <a:pt x="2362332" y="566084"/>
                  <a:pt x="2398956" y="582361"/>
                </a:cubicBezTo>
                <a:cubicBezTo>
                  <a:pt x="2419680" y="591572"/>
                  <a:pt x="2443217" y="593734"/>
                  <a:pt x="2463502" y="603876"/>
                </a:cubicBezTo>
                <a:cubicBezTo>
                  <a:pt x="2518096" y="631173"/>
                  <a:pt x="2493189" y="616495"/>
                  <a:pt x="2538805" y="646907"/>
                </a:cubicBezTo>
                <a:cubicBezTo>
                  <a:pt x="2545977" y="657665"/>
                  <a:pt x="2552243" y="669084"/>
                  <a:pt x="2560320" y="679180"/>
                </a:cubicBezTo>
                <a:cubicBezTo>
                  <a:pt x="2566656" y="687100"/>
                  <a:pt x="2576618" y="691998"/>
                  <a:pt x="2581836" y="700695"/>
                </a:cubicBezTo>
                <a:cubicBezTo>
                  <a:pt x="2587670" y="710419"/>
                  <a:pt x="2586759" y="723244"/>
                  <a:pt x="2592593" y="732968"/>
                </a:cubicBezTo>
                <a:cubicBezTo>
                  <a:pt x="2597811" y="741665"/>
                  <a:pt x="2607773" y="746563"/>
                  <a:pt x="2614109" y="754483"/>
                </a:cubicBezTo>
                <a:cubicBezTo>
                  <a:pt x="2622186" y="764579"/>
                  <a:pt x="2629842" y="775192"/>
                  <a:pt x="2635624" y="786756"/>
                </a:cubicBezTo>
                <a:cubicBezTo>
                  <a:pt x="2640695" y="796898"/>
                  <a:pt x="2641311" y="808887"/>
                  <a:pt x="2646382" y="819029"/>
                </a:cubicBezTo>
                <a:cubicBezTo>
                  <a:pt x="2652164" y="830593"/>
                  <a:pt x="2662115" y="839738"/>
                  <a:pt x="2667897" y="851302"/>
                </a:cubicBezTo>
                <a:cubicBezTo>
                  <a:pt x="2672968" y="861444"/>
                  <a:pt x="2672365" y="874140"/>
                  <a:pt x="2678655" y="883575"/>
                </a:cubicBezTo>
                <a:cubicBezTo>
                  <a:pt x="2687094" y="896233"/>
                  <a:pt x="2700170" y="905090"/>
                  <a:pt x="2710928" y="915848"/>
                </a:cubicBezTo>
                <a:cubicBezTo>
                  <a:pt x="2718100" y="937363"/>
                  <a:pt x="2719863" y="961524"/>
                  <a:pt x="2732443" y="980394"/>
                </a:cubicBezTo>
                <a:cubicBezTo>
                  <a:pt x="2739615" y="991152"/>
                  <a:pt x="2748176" y="1001103"/>
                  <a:pt x="2753958" y="1012667"/>
                </a:cubicBezTo>
                <a:cubicBezTo>
                  <a:pt x="2798497" y="1101744"/>
                  <a:pt x="2724572" y="984723"/>
                  <a:pt x="2786231" y="1077213"/>
                </a:cubicBezTo>
                <a:cubicBezTo>
                  <a:pt x="2792244" y="1101266"/>
                  <a:pt x="2808029" y="1169077"/>
                  <a:pt x="2818504" y="1184789"/>
                </a:cubicBezTo>
                <a:cubicBezTo>
                  <a:pt x="2825676" y="1195547"/>
                  <a:pt x="2834768" y="1205247"/>
                  <a:pt x="2840019" y="1217062"/>
                </a:cubicBezTo>
                <a:cubicBezTo>
                  <a:pt x="2849230" y="1237787"/>
                  <a:pt x="2848955" y="1262738"/>
                  <a:pt x="2861535" y="1281608"/>
                </a:cubicBezTo>
                <a:cubicBezTo>
                  <a:pt x="2889340" y="1323316"/>
                  <a:pt x="2878961" y="1301615"/>
                  <a:pt x="2893808" y="1346154"/>
                </a:cubicBezTo>
                <a:cubicBezTo>
                  <a:pt x="2897394" y="1367669"/>
                  <a:pt x="2899833" y="1389407"/>
                  <a:pt x="2904565" y="1410700"/>
                </a:cubicBezTo>
                <a:cubicBezTo>
                  <a:pt x="2907025" y="1421770"/>
                  <a:pt x="2913459" y="1431788"/>
                  <a:pt x="2915323" y="1442973"/>
                </a:cubicBezTo>
                <a:cubicBezTo>
                  <a:pt x="2920661" y="1475002"/>
                  <a:pt x="2922286" y="1507542"/>
                  <a:pt x="2926080" y="1539791"/>
                </a:cubicBezTo>
                <a:cubicBezTo>
                  <a:pt x="2929458" y="1568504"/>
                  <a:pt x="2932442" y="1597279"/>
                  <a:pt x="2936838" y="1625853"/>
                </a:cubicBezTo>
                <a:cubicBezTo>
                  <a:pt x="2939618" y="1643925"/>
                  <a:pt x="2947596" y="1679641"/>
                  <a:pt x="2947596" y="1679641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1" name="Forme libre 10"/>
          <p:cNvSpPr/>
          <p:nvPr/>
        </p:nvSpPr>
        <p:spPr>
          <a:xfrm>
            <a:off x="3625327" y="3195021"/>
            <a:ext cx="228617" cy="1538353"/>
          </a:xfrm>
          <a:custGeom>
            <a:avLst/>
            <a:gdLst>
              <a:gd name="connsiteX0" fmla="*/ 150607 w 228617"/>
              <a:gd name="connsiteY0" fmla="*/ 0 h 1538353"/>
              <a:gd name="connsiteX1" fmla="*/ 204395 w 228617"/>
              <a:gd name="connsiteY1" fmla="*/ 96819 h 1538353"/>
              <a:gd name="connsiteX2" fmla="*/ 225911 w 228617"/>
              <a:gd name="connsiteY2" fmla="*/ 161365 h 1538353"/>
              <a:gd name="connsiteX3" fmla="*/ 215153 w 228617"/>
              <a:gd name="connsiteY3" fmla="*/ 1516828 h 1538353"/>
              <a:gd name="connsiteX4" fmla="*/ 150607 w 228617"/>
              <a:gd name="connsiteY4" fmla="*/ 1538344 h 1538353"/>
              <a:gd name="connsiteX5" fmla="*/ 0 w 228617"/>
              <a:gd name="connsiteY5" fmla="*/ 1538344 h 1538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8617" h="1538353">
                <a:moveTo>
                  <a:pt x="150607" y="0"/>
                </a:moveTo>
                <a:cubicBezTo>
                  <a:pt x="210990" y="75478"/>
                  <a:pt x="182843" y="24980"/>
                  <a:pt x="204395" y="96819"/>
                </a:cubicBezTo>
                <a:cubicBezTo>
                  <a:pt x="210912" y="118542"/>
                  <a:pt x="225911" y="161365"/>
                  <a:pt x="225911" y="161365"/>
                </a:cubicBezTo>
                <a:cubicBezTo>
                  <a:pt x="222325" y="613186"/>
                  <a:pt x="239826" y="1065667"/>
                  <a:pt x="215153" y="1516828"/>
                </a:cubicBezTo>
                <a:cubicBezTo>
                  <a:pt x="213915" y="1539473"/>
                  <a:pt x="173286" y="1538344"/>
                  <a:pt x="150607" y="1538344"/>
                </a:cubicBezTo>
                <a:lnTo>
                  <a:pt x="0" y="1538344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2" name="Forme libre 11"/>
          <p:cNvSpPr/>
          <p:nvPr/>
        </p:nvSpPr>
        <p:spPr>
          <a:xfrm>
            <a:off x="3614569" y="4645233"/>
            <a:ext cx="1097280" cy="109647"/>
          </a:xfrm>
          <a:custGeom>
            <a:avLst/>
            <a:gdLst>
              <a:gd name="connsiteX0" fmla="*/ 0 w 1097280"/>
              <a:gd name="connsiteY0" fmla="*/ 98889 h 109647"/>
              <a:gd name="connsiteX1" fmla="*/ 64546 w 1097280"/>
              <a:gd name="connsiteY1" fmla="*/ 88132 h 109647"/>
              <a:gd name="connsiteX2" fmla="*/ 290457 w 1097280"/>
              <a:gd name="connsiteY2" fmla="*/ 77374 h 109647"/>
              <a:gd name="connsiteX3" fmla="*/ 355003 w 1097280"/>
              <a:gd name="connsiteY3" fmla="*/ 55859 h 109647"/>
              <a:gd name="connsiteX4" fmla="*/ 376518 w 1097280"/>
              <a:gd name="connsiteY4" fmla="*/ 34343 h 109647"/>
              <a:gd name="connsiteX5" fmla="*/ 645459 w 1097280"/>
              <a:gd name="connsiteY5" fmla="*/ 23586 h 109647"/>
              <a:gd name="connsiteX6" fmla="*/ 677732 w 1097280"/>
              <a:gd name="connsiteY6" fmla="*/ 45101 h 109647"/>
              <a:gd name="connsiteX7" fmla="*/ 720763 w 1097280"/>
              <a:gd name="connsiteY7" fmla="*/ 55859 h 109647"/>
              <a:gd name="connsiteX8" fmla="*/ 753036 w 1097280"/>
              <a:gd name="connsiteY8" fmla="*/ 88132 h 109647"/>
              <a:gd name="connsiteX9" fmla="*/ 839097 w 1097280"/>
              <a:gd name="connsiteY9" fmla="*/ 109647 h 109647"/>
              <a:gd name="connsiteX10" fmla="*/ 1011219 w 1097280"/>
              <a:gd name="connsiteY10" fmla="*/ 98889 h 109647"/>
              <a:gd name="connsiteX11" fmla="*/ 1054250 w 1097280"/>
              <a:gd name="connsiteY11" fmla="*/ 88132 h 109647"/>
              <a:gd name="connsiteX12" fmla="*/ 1097280 w 1097280"/>
              <a:gd name="connsiteY12" fmla="*/ 77374 h 1096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097280" h="109647">
                <a:moveTo>
                  <a:pt x="0" y="98889"/>
                </a:moveTo>
                <a:cubicBezTo>
                  <a:pt x="21515" y="95303"/>
                  <a:pt x="42794" y="89743"/>
                  <a:pt x="64546" y="88132"/>
                </a:cubicBezTo>
                <a:cubicBezTo>
                  <a:pt x="139729" y="82563"/>
                  <a:pt x="215529" y="85699"/>
                  <a:pt x="290457" y="77374"/>
                </a:cubicBezTo>
                <a:cubicBezTo>
                  <a:pt x="312997" y="74870"/>
                  <a:pt x="355003" y="55859"/>
                  <a:pt x="355003" y="55859"/>
                </a:cubicBezTo>
                <a:cubicBezTo>
                  <a:pt x="362175" y="48687"/>
                  <a:pt x="368598" y="40679"/>
                  <a:pt x="376518" y="34343"/>
                </a:cubicBezTo>
                <a:cubicBezTo>
                  <a:pt x="459045" y="-31679"/>
                  <a:pt x="490271" y="16532"/>
                  <a:pt x="645459" y="23586"/>
                </a:cubicBezTo>
                <a:cubicBezTo>
                  <a:pt x="656217" y="30758"/>
                  <a:pt x="665848" y="40008"/>
                  <a:pt x="677732" y="45101"/>
                </a:cubicBezTo>
                <a:cubicBezTo>
                  <a:pt x="691322" y="50925"/>
                  <a:pt x="707926" y="48524"/>
                  <a:pt x="720763" y="55859"/>
                </a:cubicBezTo>
                <a:cubicBezTo>
                  <a:pt x="733972" y="63407"/>
                  <a:pt x="740377" y="79693"/>
                  <a:pt x="753036" y="88132"/>
                </a:cubicBezTo>
                <a:cubicBezTo>
                  <a:pt x="767210" y="97582"/>
                  <a:pt x="831343" y="108096"/>
                  <a:pt x="839097" y="109647"/>
                </a:cubicBezTo>
                <a:cubicBezTo>
                  <a:pt x="896471" y="106061"/>
                  <a:pt x="954018" y="104609"/>
                  <a:pt x="1011219" y="98889"/>
                </a:cubicBezTo>
                <a:cubicBezTo>
                  <a:pt x="1025931" y="97418"/>
                  <a:pt x="1040034" y="92194"/>
                  <a:pt x="1054250" y="88132"/>
                </a:cubicBezTo>
                <a:cubicBezTo>
                  <a:pt x="1095873" y="76240"/>
                  <a:pt x="1073303" y="77374"/>
                  <a:pt x="1097280" y="7737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3" name="Organigramme : Connecteur 12"/>
          <p:cNvSpPr/>
          <p:nvPr/>
        </p:nvSpPr>
        <p:spPr>
          <a:xfrm>
            <a:off x="4396291" y="4645233"/>
            <a:ext cx="139849" cy="107576"/>
          </a:xfrm>
          <a:prstGeom prst="flowChartConnector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4" name="Organigramme : Connecteur 13"/>
          <p:cNvSpPr/>
          <p:nvPr/>
        </p:nvSpPr>
        <p:spPr>
          <a:xfrm>
            <a:off x="3739635" y="4927002"/>
            <a:ext cx="114309" cy="87863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5" name="ZoneTexte 14"/>
          <p:cNvSpPr txBox="1"/>
          <p:nvPr/>
        </p:nvSpPr>
        <p:spPr>
          <a:xfrm>
            <a:off x="199925" y="2306139"/>
            <a:ext cx="20009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Résidu</a:t>
            </a:r>
          </a:p>
          <a:p>
            <a:endParaRPr lang="fr-CA" dirty="0"/>
          </a:p>
        </p:txBody>
      </p:sp>
      <p:sp>
        <p:nvSpPr>
          <p:cNvPr id="16" name="ZoneTexte 15"/>
          <p:cNvSpPr txBox="1"/>
          <p:nvPr/>
        </p:nvSpPr>
        <p:spPr>
          <a:xfrm>
            <a:off x="150607" y="3959731"/>
            <a:ext cx="26150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Mélange hétérogène</a:t>
            </a:r>
            <a:endParaRPr lang="fr-CA" dirty="0"/>
          </a:p>
        </p:txBody>
      </p:sp>
      <p:sp>
        <p:nvSpPr>
          <p:cNvPr id="17" name="ZoneTexte 16"/>
          <p:cNvSpPr txBox="1"/>
          <p:nvPr/>
        </p:nvSpPr>
        <p:spPr>
          <a:xfrm>
            <a:off x="5198615" y="3336664"/>
            <a:ext cx="20009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Transvider</a:t>
            </a:r>
            <a:endParaRPr lang="fr-CA" dirty="0"/>
          </a:p>
        </p:txBody>
      </p:sp>
      <p:cxnSp>
        <p:nvCxnSpPr>
          <p:cNvPr id="19" name="Connecteur droit 18"/>
          <p:cNvCxnSpPr/>
          <p:nvPr/>
        </p:nvCxnSpPr>
        <p:spPr>
          <a:xfrm flipV="1">
            <a:off x="3739635" y="1941754"/>
            <a:ext cx="972214" cy="12640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511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01214" y="430306"/>
            <a:ext cx="20009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#3 Filtration</a:t>
            </a:r>
            <a:endParaRPr lang="fr-CA" dirty="0"/>
          </a:p>
        </p:txBody>
      </p:sp>
      <p:sp>
        <p:nvSpPr>
          <p:cNvPr id="5" name="Cylindre 4"/>
          <p:cNvSpPr/>
          <p:nvPr/>
        </p:nvSpPr>
        <p:spPr>
          <a:xfrm rot="5917050">
            <a:off x="1652207" y="376517"/>
            <a:ext cx="1097280" cy="2743200"/>
          </a:xfrm>
          <a:prstGeom prst="ca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Organigramme : Connecteur 6"/>
          <p:cNvSpPr/>
          <p:nvPr/>
        </p:nvSpPr>
        <p:spPr>
          <a:xfrm>
            <a:off x="839096" y="1748117"/>
            <a:ext cx="311972" cy="344244"/>
          </a:xfrm>
          <a:prstGeom prst="flowChartConnector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Organigramme : Connecteur 7"/>
          <p:cNvSpPr/>
          <p:nvPr/>
        </p:nvSpPr>
        <p:spPr>
          <a:xfrm>
            <a:off x="1570617" y="1834178"/>
            <a:ext cx="129092" cy="86061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Organigramme : Connecteur 8"/>
          <p:cNvSpPr/>
          <p:nvPr/>
        </p:nvSpPr>
        <p:spPr>
          <a:xfrm>
            <a:off x="2285999" y="1834178"/>
            <a:ext cx="139849" cy="107576"/>
          </a:xfrm>
          <a:prstGeom prst="flowChartConnector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0" name="Forme libre 9"/>
          <p:cNvSpPr/>
          <p:nvPr/>
        </p:nvSpPr>
        <p:spPr>
          <a:xfrm>
            <a:off x="839096" y="1526138"/>
            <a:ext cx="2947596" cy="1679641"/>
          </a:xfrm>
          <a:custGeom>
            <a:avLst/>
            <a:gdLst>
              <a:gd name="connsiteX0" fmla="*/ 0 w 2947596"/>
              <a:gd name="connsiteY0" fmla="*/ 12206 h 1679641"/>
              <a:gd name="connsiteX1" fmla="*/ 365760 w 2947596"/>
              <a:gd name="connsiteY1" fmla="*/ 12206 h 1679641"/>
              <a:gd name="connsiteX2" fmla="*/ 505610 w 2947596"/>
              <a:gd name="connsiteY2" fmla="*/ 33721 h 1679641"/>
              <a:gd name="connsiteX3" fmla="*/ 602429 w 2947596"/>
              <a:gd name="connsiteY3" fmla="*/ 76751 h 1679641"/>
              <a:gd name="connsiteX4" fmla="*/ 634702 w 2947596"/>
              <a:gd name="connsiteY4" fmla="*/ 87509 h 1679641"/>
              <a:gd name="connsiteX5" fmla="*/ 666975 w 2947596"/>
              <a:gd name="connsiteY5" fmla="*/ 109024 h 1679641"/>
              <a:gd name="connsiteX6" fmla="*/ 710005 w 2947596"/>
              <a:gd name="connsiteY6" fmla="*/ 119782 h 1679641"/>
              <a:gd name="connsiteX7" fmla="*/ 774551 w 2947596"/>
              <a:gd name="connsiteY7" fmla="*/ 173570 h 1679641"/>
              <a:gd name="connsiteX8" fmla="*/ 806824 w 2947596"/>
              <a:gd name="connsiteY8" fmla="*/ 184328 h 1679641"/>
              <a:gd name="connsiteX9" fmla="*/ 871370 w 2947596"/>
              <a:gd name="connsiteY9" fmla="*/ 227358 h 1679641"/>
              <a:gd name="connsiteX10" fmla="*/ 935916 w 2947596"/>
              <a:gd name="connsiteY10" fmla="*/ 248874 h 1679641"/>
              <a:gd name="connsiteX11" fmla="*/ 968189 w 2947596"/>
              <a:gd name="connsiteY11" fmla="*/ 270389 h 1679641"/>
              <a:gd name="connsiteX12" fmla="*/ 1032735 w 2947596"/>
              <a:gd name="connsiteY12" fmla="*/ 291904 h 1679641"/>
              <a:gd name="connsiteX13" fmla="*/ 1086523 w 2947596"/>
              <a:gd name="connsiteY13" fmla="*/ 324177 h 1679641"/>
              <a:gd name="connsiteX14" fmla="*/ 1129553 w 2947596"/>
              <a:gd name="connsiteY14" fmla="*/ 345693 h 1679641"/>
              <a:gd name="connsiteX15" fmla="*/ 1204857 w 2947596"/>
              <a:gd name="connsiteY15" fmla="*/ 367208 h 1679641"/>
              <a:gd name="connsiteX16" fmla="*/ 1312433 w 2947596"/>
              <a:gd name="connsiteY16" fmla="*/ 399481 h 1679641"/>
              <a:gd name="connsiteX17" fmla="*/ 1409252 w 2947596"/>
              <a:gd name="connsiteY17" fmla="*/ 410238 h 1679641"/>
              <a:gd name="connsiteX18" fmla="*/ 2065469 w 2947596"/>
              <a:gd name="connsiteY18" fmla="*/ 410238 h 1679641"/>
              <a:gd name="connsiteX19" fmla="*/ 2097742 w 2947596"/>
              <a:gd name="connsiteY19" fmla="*/ 420996 h 1679641"/>
              <a:gd name="connsiteX20" fmla="*/ 2205318 w 2947596"/>
              <a:gd name="connsiteY20" fmla="*/ 453269 h 1679641"/>
              <a:gd name="connsiteX21" fmla="*/ 2237591 w 2947596"/>
              <a:gd name="connsiteY21" fmla="*/ 464027 h 1679641"/>
              <a:gd name="connsiteX22" fmla="*/ 2269864 w 2947596"/>
              <a:gd name="connsiteY22" fmla="*/ 474784 h 1679641"/>
              <a:gd name="connsiteX23" fmla="*/ 2302137 w 2947596"/>
              <a:gd name="connsiteY23" fmla="*/ 496300 h 1679641"/>
              <a:gd name="connsiteX24" fmla="*/ 2398956 w 2947596"/>
              <a:gd name="connsiteY24" fmla="*/ 582361 h 1679641"/>
              <a:gd name="connsiteX25" fmla="*/ 2463502 w 2947596"/>
              <a:gd name="connsiteY25" fmla="*/ 603876 h 1679641"/>
              <a:gd name="connsiteX26" fmla="*/ 2538805 w 2947596"/>
              <a:gd name="connsiteY26" fmla="*/ 646907 h 1679641"/>
              <a:gd name="connsiteX27" fmla="*/ 2560320 w 2947596"/>
              <a:gd name="connsiteY27" fmla="*/ 679180 h 1679641"/>
              <a:gd name="connsiteX28" fmla="*/ 2581836 w 2947596"/>
              <a:gd name="connsiteY28" fmla="*/ 700695 h 1679641"/>
              <a:gd name="connsiteX29" fmla="*/ 2592593 w 2947596"/>
              <a:gd name="connsiteY29" fmla="*/ 732968 h 1679641"/>
              <a:gd name="connsiteX30" fmla="*/ 2614109 w 2947596"/>
              <a:gd name="connsiteY30" fmla="*/ 754483 h 1679641"/>
              <a:gd name="connsiteX31" fmla="*/ 2635624 w 2947596"/>
              <a:gd name="connsiteY31" fmla="*/ 786756 h 1679641"/>
              <a:gd name="connsiteX32" fmla="*/ 2646382 w 2947596"/>
              <a:gd name="connsiteY32" fmla="*/ 819029 h 1679641"/>
              <a:gd name="connsiteX33" fmla="*/ 2667897 w 2947596"/>
              <a:gd name="connsiteY33" fmla="*/ 851302 h 1679641"/>
              <a:gd name="connsiteX34" fmla="*/ 2678655 w 2947596"/>
              <a:gd name="connsiteY34" fmla="*/ 883575 h 1679641"/>
              <a:gd name="connsiteX35" fmla="*/ 2710928 w 2947596"/>
              <a:gd name="connsiteY35" fmla="*/ 915848 h 1679641"/>
              <a:gd name="connsiteX36" fmla="*/ 2732443 w 2947596"/>
              <a:gd name="connsiteY36" fmla="*/ 980394 h 1679641"/>
              <a:gd name="connsiteX37" fmla="*/ 2753958 w 2947596"/>
              <a:gd name="connsiteY37" fmla="*/ 1012667 h 1679641"/>
              <a:gd name="connsiteX38" fmla="*/ 2786231 w 2947596"/>
              <a:gd name="connsiteY38" fmla="*/ 1077213 h 1679641"/>
              <a:gd name="connsiteX39" fmla="*/ 2818504 w 2947596"/>
              <a:gd name="connsiteY39" fmla="*/ 1184789 h 1679641"/>
              <a:gd name="connsiteX40" fmla="*/ 2840019 w 2947596"/>
              <a:gd name="connsiteY40" fmla="*/ 1217062 h 1679641"/>
              <a:gd name="connsiteX41" fmla="*/ 2861535 w 2947596"/>
              <a:gd name="connsiteY41" fmla="*/ 1281608 h 1679641"/>
              <a:gd name="connsiteX42" fmla="*/ 2893808 w 2947596"/>
              <a:gd name="connsiteY42" fmla="*/ 1346154 h 1679641"/>
              <a:gd name="connsiteX43" fmla="*/ 2904565 w 2947596"/>
              <a:gd name="connsiteY43" fmla="*/ 1410700 h 1679641"/>
              <a:gd name="connsiteX44" fmla="*/ 2915323 w 2947596"/>
              <a:gd name="connsiteY44" fmla="*/ 1442973 h 1679641"/>
              <a:gd name="connsiteX45" fmla="*/ 2926080 w 2947596"/>
              <a:gd name="connsiteY45" fmla="*/ 1539791 h 1679641"/>
              <a:gd name="connsiteX46" fmla="*/ 2936838 w 2947596"/>
              <a:gd name="connsiteY46" fmla="*/ 1625853 h 1679641"/>
              <a:gd name="connsiteX47" fmla="*/ 2947596 w 2947596"/>
              <a:gd name="connsiteY47" fmla="*/ 1679641 h 1679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2947596" h="1679641">
                <a:moveTo>
                  <a:pt x="0" y="12206"/>
                </a:moveTo>
                <a:cubicBezTo>
                  <a:pt x="181913" y="-4332"/>
                  <a:pt x="117607" y="-3804"/>
                  <a:pt x="365760" y="12206"/>
                </a:cubicBezTo>
                <a:cubicBezTo>
                  <a:pt x="394339" y="14050"/>
                  <a:pt x="471302" y="24364"/>
                  <a:pt x="505610" y="33721"/>
                </a:cubicBezTo>
                <a:cubicBezTo>
                  <a:pt x="627725" y="67025"/>
                  <a:pt x="525459" y="38266"/>
                  <a:pt x="602429" y="76751"/>
                </a:cubicBezTo>
                <a:cubicBezTo>
                  <a:pt x="612571" y="81822"/>
                  <a:pt x="624560" y="82438"/>
                  <a:pt x="634702" y="87509"/>
                </a:cubicBezTo>
                <a:cubicBezTo>
                  <a:pt x="646266" y="93291"/>
                  <a:pt x="655091" y="103931"/>
                  <a:pt x="666975" y="109024"/>
                </a:cubicBezTo>
                <a:cubicBezTo>
                  <a:pt x="680564" y="114848"/>
                  <a:pt x="695662" y="116196"/>
                  <a:pt x="710005" y="119782"/>
                </a:cubicBezTo>
                <a:cubicBezTo>
                  <a:pt x="733798" y="143575"/>
                  <a:pt x="744596" y="158592"/>
                  <a:pt x="774551" y="173570"/>
                </a:cubicBezTo>
                <a:cubicBezTo>
                  <a:pt x="784693" y="178641"/>
                  <a:pt x="796911" y="178821"/>
                  <a:pt x="806824" y="184328"/>
                </a:cubicBezTo>
                <a:cubicBezTo>
                  <a:pt x="829428" y="196886"/>
                  <a:pt x="846839" y="219181"/>
                  <a:pt x="871370" y="227358"/>
                </a:cubicBezTo>
                <a:cubicBezTo>
                  <a:pt x="892885" y="234530"/>
                  <a:pt x="917046" y="236294"/>
                  <a:pt x="935916" y="248874"/>
                </a:cubicBezTo>
                <a:cubicBezTo>
                  <a:pt x="946674" y="256046"/>
                  <a:pt x="956374" y="265138"/>
                  <a:pt x="968189" y="270389"/>
                </a:cubicBezTo>
                <a:cubicBezTo>
                  <a:pt x="988913" y="279600"/>
                  <a:pt x="1032735" y="291904"/>
                  <a:pt x="1032735" y="291904"/>
                </a:cubicBezTo>
                <a:cubicBezTo>
                  <a:pt x="1068515" y="327685"/>
                  <a:pt x="1037644" y="303229"/>
                  <a:pt x="1086523" y="324177"/>
                </a:cubicBezTo>
                <a:cubicBezTo>
                  <a:pt x="1101263" y="330494"/>
                  <a:pt x="1114813" y="339376"/>
                  <a:pt x="1129553" y="345693"/>
                </a:cubicBezTo>
                <a:cubicBezTo>
                  <a:pt x="1157662" y="357740"/>
                  <a:pt x="1174543" y="358114"/>
                  <a:pt x="1204857" y="367208"/>
                </a:cubicBezTo>
                <a:cubicBezTo>
                  <a:pt x="1235709" y="376464"/>
                  <a:pt x="1278510" y="394262"/>
                  <a:pt x="1312433" y="399481"/>
                </a:cubicBezTo>
                <a:cubicBezTo>
                  <a:pt x="1344527" y="404418"/>
                  <a:pt x="1376979" y="406652"/>
                  <a:pt x="1409252" y="410238"/>
                </a:cubicBezTo>
                <a:cubicBezTo>
                  <a:pt x="1708504" y="401688"/>
                  <a:pt x="1787027" y="391035"/>
                  <a:pt x="2065469" y="410238"/>
                </a:cubicBezTo>
                <a:cubicBezTo>
                  <a:pt x="2076782" y="411018"/>
                  <a:pt x="2086839" y="417881"/>
                  <a:pt x="2097742" y="420996"/>
                </a:cubicBezTo>
                <a:cubicBezTo>
                  <a:pt x="2211554" y="453515"/>
                  <a:pt x="2051920" y="402136"/>
                  <a:pt x="2205318" y="453269"/>
                </a:cubicBezTo>
                <a:lnTo>
                  <a:pt x="2237591" y="464027"/>
                </a:lnTo>
                <a:lnTo>
                  <a:pt x="2269864" y="474784"/>
                </a:lnTo>
                <a:cubicBezTo>
                  <a:pt x="2280622" y="481956"/>
                  <a:pt x="2292474" y="487710"/>
                  <a:pt x="2302137" y="496300"/>
                </a:cubicBezTo>
                <a:cubicBezTo>
                  <a:pt x="2326482" y="517940"/>
                  <a:pt x="2362332" y="566084"/>
                  <a:pt x="2398956" y="582361"/>
                </a:cubicBezTo>
                <a:cubicBezTo>
                  <a:pt x="2419680" y="591572"/>
                  <a:pt x="2443217" y="593734"/>
                  <a:pt x="2463502" y="603876"/>
                </a:cubicBezTo>
                <a:cubicBezTo>
                  <a:pt x="2518096" y="631173"/>
                  <a:pt x="2493189" y="616495"/>
                  <a:pt x="2538805" y="646907"/>
                </a:cubicBezTo>
                <a:cubicBezTo>
                  <a:pt x="2545977" y="657665"/>
                  <a:pt x="2552243" y="669084"/>
                  <a:pt x="2560320" y="679180"/>
                </a:cubicBezTo>
                <a:cubicBezTo>
                  <a:pt x="2566656" y="687100"/>
                  <a:pt x="2576618" y="691998"/>
                  <a:pt x="2581836" y="700695"/>
                </a:cubicBezTo>
                <a:cubicBezTo>
                  <a:pt x="2587670" y="710419"/>
                  <a:pt x="2586759" y="723244"/>
                  <a:pt x="2592593" y="732968"/>
                </a:cubicBezTo>
                <a:cubicBezTo>
                  <a:pt x="2597811" y="741665"/>
                  <a:pt x="2607773" y="746563"/>
                  <a:pt x="2614109" y="754483"/>
                </a:cubicBezTo>
                <a:cubicBezTo>
                  <a:pt x="2622186" y="764579"/>
                  <a:pt x="2629842" y="775192"/>
                  <a:pt x="2635624" y="786756"/>
                </a:cubicBezTo>
                <a:cubicBezTo>
                  <a:pt x="2640695" y="796898"/>
                  <a:pt x="2641311" y="808887"/>
                  <a:pt x="2646382" y="819029"/>
                </a:cubicBezTo>
                <a:cubicBezTo>
                  <a:pt x="2652164" y="830593"/>
                  <a:pt x="2662115" y="839738"/>
                  <a:pt x="2667897" y="851302"/>
                </a:cubicBezTo>
                <a:cubicBezTo>
                  <a:pt x="2672968" y="861444"/>
                  <a:pt x="2672365" y="874140"/>
                  <a:pt x="2678655" y="883575"/>
                </a:cubicBezTo>
                <a:cubicBezTo>
                  <a:pt x="2687094" y="896233"/>
                  <a:pt x="2700170" y="905090"/>
                  <a:pt x="2710928" y="915848"/>
                </a:cubicBezTo>
                <a:cubicBezTo>
                  <a:pt x="2718100" y="937363"/>
                  <a:pt x="2719863" y="961524"/>
                  <a:pt x="2732443" y="980394"/>
                </a:cubicBezTo>
                <a:cubicBezTo>
                  <a:pt x="2739615" y="991152"/>
                  <a:pt x="2748176" y="1001103"/>
                  <a:pt x="2753958" y="1012667"/>
                </a:cubicBezTo>
                <a:cubicBezTo>
                  <a:pt x="2798497" y="1101744"/>
                  <a:pt x="2724572" y="984723"/>
                  <a:pt x="2786231" y="1077213"/>
                </a:cubicBezTo>
                <a:cubicBezTo>
                  <a:pt x="2792244" y="1101266"/>
                  <a:pt x="2808029" y="1169077"/>
                  <a:pt x="2818504" y="1184789"/>
                </a:cubicBezTo>
                <a:cubicBezTo>
                  <a:pt x="2825676" y="1195547"/>
                  <a:pt x="2834768" y="1205247"/>
                  <a:pt x="2840019" y="1217062"/>
                </a:cubicBezTo>
                <a:cubicBezTo>
                  <a:pt x="2849230" y="1237787"/>
                  <a:pt x="2848955" y="1262738"/>
                  <a:pt x="2861535" y="1281608"/>
                </a:cubicBezTo>
                <a:cubicBezTo>
                  <a:pt x="2889340" y="1323316"/>
                  <a:pt x="2878961" y="1301615"/>
                  <a:pt x="2893808" y="1346154"/>
                </a:cubicBezTo>
                <a:cubicBezTo>
                  <a:pt x="2897394" y="1367669"/>
                  <a:pt x="2899833" y="1389407"/>
                  <a:pt x="2904565" y="1410700"/>
                </a:cubicBezTo>
                <a:cubicBezTo>
                  <a:pt x="2907025" y="1421770"/>
                  <a:pt x="2913459" y="1431788"/>
                  <a:pt x="2915323" y="1442973"/>
                </a:cubicBezTo>
                <a:cubicBezTo>
                  <a:pt x="2920661" y="1475002"/>
                  <a:pt x="2922286" y="1507542"/>
                  <a:pt x="2926080" y="1539791"/>
                </a:cubicBezTo>
                <a:cubicBezTo>
                  <a:pt x="2929458" y="1568504"/>
                  <a:pt x="2932442" y="1597279"/>
                  <a:pt x="2936838" y="1625853"/>
                </a:cubicBezTo>
                <a:cubicBezTo>
                  <a:pt x="2939618" y="1643925"/>
                  <a:pt x="2947596" y="1679641"/>
                  <a:pt x="2947596" y="1679641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1" name="Forme libre 10"/>
          <p:cNvSpPr/>
          <p:nvPr/>
        </p:nvSpPr>
        <p:spPr>
          <a:xfrm>
            <a:off x="3625327" y="3195021"/>
            <a:ext cx="228617" cy="1538353"/>
          </a:xfrm>
          <a:custGeom>
            <a:avLst/>
            <a:gdLst>
              <a:gd name="connsiteX0" fmla="*/ 150607 w 228617"/>
              <a:gd name="connsiteY0" fmla="*/ 0 h 1538353"/>
              <a:gd name="connsiteX1" fmla="*/ 204395 w 228617"/>
              <a:gd name="connsiteY1" fmla="*/ 96819 h 1538353"/>
              <a:gd name="connsiteX2" fmla="*/ 225911 w 228617"/>
              <a:gd name="connsiteY2" fmla="*/ 161365 h 1538353"/>
              <a:gd name="connsiteX3" fmla="*/ 215153 w 228617"/>
              <a:gd name="connsiteY3" fmla="*/ 1516828 h 1538353"/>
              <a:gd name="connsiteX4" fmla="*/ 150607 w 228617"/>
              <a:gd name="connsiteY4" fmla="*/ 1538344 h 1538353"/>
              <a:gd name="connsiteX5" fmla="*/ 0 w 228617"/>
              <a:gd name="connsiteY5" fmla="*/ 1538344 h 1538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8617" h="1538353">
                <a:moveTo>
                  <a:pt x="150607" y="0"/>
                </a:moveTo>
                <a:cubicBezTo>
                  <a:pt x="210990" y="75478"/>
                  <a:pt x="182843" y="24980"/>
                  <a:pt x="204395" y="96819"/>
                </a:cubicBezTo>
                <a:cubicBezTo>
                  <a:pt x="210912" y="118542"/>
                  <a:pt x="225911" y="161365"/>
                  <a:pt x="225911" y="161365"/>
                </a:cubicBezTo>
                <a:cubicBezTo>
                  <a:pt x="222325" y="613186"/>
                  <a:pt x="239826" y="1065667"/>
                  <a:pt x="215153" y="1516828"/>
                </a:cubicBezTo>
                <a:cubicBezTo>
                  <a:pt x="213915" y="1539473"/>
                  <a:pt x="173286" y="1538344"/>
                  <a:pt x="150607" y="1538344"/>
                </a:cubicBezTo>
                <a:lnTo>
                  <a:pt x="0" y="1538344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5" name="ZoneTexte 14"/>
          <p:cNvSpPr txBox="1"/>
          <p:nvPr/>
        </p:nvSpPr>
        <p:spPr>
          <a:xfrm>
            <a:off x="199925" y="2306139"/>
            <a:ext cx="20009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Résidu</a:t>
            </a:r>
          </a:p>
          <a:p>
            <a:endParaRPr lang="fr-CA" dirty="0"/>
          </a:p>
        </p:txBody>
      </p:sp>
      <p:sp>
        <p:nvSpPr>
          <p:cNvPr id="16" name="ZoneTexte 15"/>
          <p:cNvSpPr txBox="1"/>
          <p:nvPr/>
        </p:nvSpPr>
        <p:spPr>
          <a:xfrm>
            <a:off x="1673441" y="4773534"/>
            <a:ext cx="26150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Filtrat</a:t>
            </a:r>
            <a:endParaRPr lang="fr-CA" dirty="0"/>
          </a:p>
        </p:txBody>
      </p:sp>
      <p:sp>
        <p:nvSpPr>
          <p:cNvPr id="17" name="ZoneTexte 16"/>
          <p:cNvSpPr txBox="1"/>
          <p:nvPr/>
        </p:nvSpPr>
        <p:spPr>
          <a:xfrm>
            <a:off x="5198615" y="3336664"/>
            <a:ext cx="20009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Papier filtre</a:t>
            </a:r>
          </a:p>
          <a:p>
            <a:r>
              <a:rPr lang="fr-CA" dirty="0" smtClean="0"/>
              <a:t>Entonnoir</a:t>
            </a:r>
            <a:endParaRPr lang="fr-CA" dirty="0"/>
          </a:p>
        </p:txBody>
      </p:sp>
      <p:sp>
        <p:nvSpPr>
          <p:cNvPr id="18" name="ZoneTexte 17"/>
          <p:cNvSpPr txBox="1"/>
          <p:nvPr/>
        </p:nvSpPr>
        <p:spPr>
          <a:xfrm>
            <a:off x="5421888" y="5142866"/>
            <a:ext cx="26150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Mélange homogène</a:t>
            </a:r>
            <a:endParaRPr lang="fr-CA" dirty="0"/>
          </a:p>
        </p:txBody>
      </p:sp>
      <p:pic>
        <p:nvPicPr>
          <p:cNvPr id="1026" name="Picture 2" descr="VWR® Erlenmeyer Flasks, Narrow Mouth | VW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4744" y="2829706"/>
            <a:ext cx="24384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Forme libre 1"/>
          <p:cNvSpPr/>
          <p:nvPr/>
        </p:nvSpPr>
        <p:spPr>
          <a:xfrm>
            <a:off x="3504633" y="2829261"/>
            <a:ext cx="723122" cy="1769266"/>
          </a:xfrm>
          <a:custGeom>
            <a:avLst/>
            <a:gdLst>
              <a:gd name="connsiteX0" fmla="*/ 206755 w 723122"/>
              <a:gd name="connsiteY0" fmla="*/ 0 h 1769266"/>
              <a:gd name="connsiteX1" fmla="*/ 239028 w 723122"/>
              <a:gd name="connsiteY1" fmla="*/ 129092 h 1769266"/>
              <a:gd name="connsiteX2" fmla="*/ 249786 w 723122"/>
              <a:gd name="connsiteY2" fmla="*/ 161365 h 1769266"/>
              <a:gd name="connsiteX3" fmla="*/ 260543 w 723122"/>
              <a:gd name="connsiteY3" fmla="*/ 225911 h 1769266"/>
              <a:gd name="connsiteX4" fmla="*/ 271301 w 723122"/>
              <a:gd name="connsiteY4" fmla="*/ 258184 h 1769266"/>
              <a:gd name="connsiteX5" fmla="*/ 282059 w 723122"/>
              <a:gd name="connsiteY5" fmla="*/ 311972 h 1769266"/>
              <a:gd name="connsiteX6" fmla="*/ 292816 w 723122"/>
              <a:gd name="connsiteY6" fmla="*/ 344245 h 1769266"/>
              <a:gd name="connsiteX7" fmla="*/ 314332 w 723122"/>
              <a:gd name="connsiteY7" fmla="*/ 430306 h 1769266"/>
              <a:gd name="connsiteX8" fmla="*/ 335847 w 723122"/>
              <a:gd name="connsiteY8" fmla="*/ 494852 h 1769266"/>
              <a:gd name="connsiteX9" fmla="*/ 357362 w 723122"/>
              <a:gd name="connsiteY9" fmla="*/ 1269403 h 1769266"/>
              <a:gd name="connsiteX10" fmla="*/ 346605 w 723122"/>
              <a:gd name="connsiteY10" fmla="*/ 1387737 h 1769266"/>
              <a:gd name="connsiteX11" fmla="*/ 335847 w 723122"/>
              <a:gd name="connsiteY11" fmla="*/ 1430767 h 1769266"/>
              <a:gd name="connsiteX12" fmla="*/ 325089 w 723122"/>
              <a:gd name="connsiteY12" fmla="*/ 1495313 h 1769266"/>
              <a:gd name="connsiteX13" fmla="*/ 303574 w 723122"/>
              <a:gd name="connsiteY13" fmla="*/ 1581374 h 1769266"/>
              <a:gd name="connsiteX14" fmla="*/ 282059 w 723122"/>
              <a:gd name="connsiteY14" fmla="*/ 1656678 h 1769266"/>
              <a:gd name="connsiteX15" fmla="*/ 271301 w 723122"/>
              <a:gd name="connsiteY15" fmla="*/ 1764254 h 1769266"/>
              <a:gd name="connsiteX16" fmla="*/ 206755 w 723122"/>
              <a:gd name="connsiteY16" fmla="*/ 1742739 h 1769266"/>
              <a:gd name="connsiteX17" fmla="*/ 174482 w 723122"/>
              <a:gd name="connsiteY17" fmla="*/ 1731981 h 1769266"/>
              <a:gd name="connsiteX18" fmla="*/ 45391 w 723122"/>
              <a:gd name="connsiteY18" fmla="*/ 1710466 h 1769266"/>
              <a:gd name="connsiteX19" fmla="*/ 2360 w 723122"/>
              <a:gd name="connsiteY19" fmla="*/ 1699708 h 1769266"/>
              <a:gd name="connsiteX20" fmla="*/ 34633 w 723122"/>
              <a:gd name="connsiteY20" fmla="*/ 1710466 h 1769266"/>
              <a:gd name="connsiteX21" fmla="*/ 88421 w 723122"/>
              <a:gd name="connsiteY21" fmla="*/ 1721224 h 1769266"/>
              <a:gd name="connsiteX22" fmla="*/ 217513 w 723122"/>
              <a:gd name="connsiteY22" fmla="*/ 1731981 h 1769266"/>
              <a:gd name="connsiteX23" fmla="*/ 282059 w 723122"/>
              <a:gd name="connsiteY23" fmla="*/ 1742739 h 1769266"/>
              <a:gd name="connsiteX24" fmla="*/ 389635 w 723122"/>
              <a:gd name="connsiteY24" fmla="*/ 1710466 h 1769266"/>
              <a:gd name="connsiteX25" fmla="*/ 432666 w 723122"/>
              <a:gd name="connsiteY25" fmla="*/ 1667435 h 1769266"/>
              <a:gd name="connsiteX26" fmla="*/ 497212 w 723122"/>
              <a:gd name="connsiteY26" fmla="*/ 1645920 h 1769266"/>
              <a:gd name="connsiteX27" fmla="*/ 626303 w 723122"/>
              <a:gd name="connsiteY27" fmla="*/ 1656678 h 1769266"/>
              <a:gd name="connsiteX28" fmla="*/ 680092 w 723122"/>
              <a:gd name="connsiteY28" fmla="*/ 1688951 h 1769266"/>
              <a:gd name="connsiteX29" fmla="*/ 723122 w 723122"/>
              <a:gd name="connsiteY29" fmla="*/ 1699708 h 17692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723122" h="1769266">
                <a:moveTo>
                  <a:pt x="206755" y="0"/>
                </a:moveTo>
                <a:cubicBezTo>
                  <a:pt x="221241" y="86914"/>
                  <a:pt x="210616" y="43856"/>
                  <a:pt x="239028" y="129092"/>
                </a:cubicBezTo>
                <a:lnTo>
                  <a:pt x="249786" y="161365"/>
                </a:lnTo>
                <a:cubicBezTo>
                  <a:pt x="253372" y="182880"/>
                  <a:pt x="255811" y="204618"/>
                  <a:pt x="260543" y="225911"/>
                </a:cubicBezTo>
                <a:cubicBezTo>
                  <a:pt x="263003" y="236981"/>
                  <a:pt x="268551" y="247183"/>
                  <a:pt x="271301" y="258184"/>
                </a:cubicBezTo>
                <a:cubicBezTo>
                  <a:pt x="275736" y="275922"/>
                  <a:pt x="277624" y="294233"/>
                  <a:pt x="282059" y="311972"/>
                </a:cubicBezTo>
                <a:cubicBezTo>
                  <a:pt x="284809" y="322973"/>
                  <a:pt x="289832" y="333305"/>
                  <a:pt x="292816" y="344245"/>
                </a:cubicBezTo>
                <a:cubicBezTo>
                  <a:pt x="300596" y="372773"/>
                  <a:pt x="304981" y="402253"/>
                  <a:pt x="314332" y="430306"/>
                </a:cubicBezTo>
                <a:lnTo>
                  <a:pt x="335847" y="494852"/>
                </a:lnTo>
                <a:cubicBezTo>
                  <a:pt x="358613" y="813567"/>
                  <a:pt x="357362" y="757875"/>
                  <a:pt x="357362" y="1269403"/>
                </a:cubicBezTo>
                <a:cubicBezTo>
                  <a:pt x="357362" y="1309010"/>
                  <a:pt x="351840" y="1348477"/>
                  <a:pt x="346605" y="1387737"/>
                </a:cubicBezTo>
                <a:cubicBezTo>
                  <a:pt x="344651" y="1402392"/>
                  <a:pt x="338747" y="1416269"/>
                  <a:pt x="335847" y="1430767"/>
                </a:cubicBezTo>
                <a:cubicBezTo>
                  <a:pt x="331569" y="1452156"/>
                  <a:pt x="329659" y="1473985"/>
                  <a:pt x="325089" y="1495313"/>
                </a:cubicBezTo>
                <a:cubicBezTo>
                  <a:pt x="318893" y="1524226"/>
                  <a:pt x="312925" y="1553322"/>
                  <a:pt x="303574" y="1581374"/>
                </a:cubicBezTo>
                <a:cubicBezTo>
                  <a:pt x="288140" y="1627673"/>
                  <a:pt x="295566" y="1602646"/>
                  <a:pt x="282059" y="1656678"/>
                </a:cubicBezTo>
                <a:cubicBezTo>
                  <a:pt x="278473" y="1692537"/>
                  <a:pt x="295032" y="1737133"/>
                  <a:pt x="271301" y="1764254"/>
                </a:cubicBezTo>
                <a:cubicBezTo>
                  <a:pt x="256367" y="1781322"/>
                  <a:pt x="228270" y="1749911"/>
                  <a:pt x="206755" y="1742739"/>
                </a:cubicBezTo>
                <a:cubicBezTo>
                  <a:pt x="195997" y="1739153"/>
                  <a:pt x="185667" y="1733845"/>
                  <a:pt x="174482" y="1731981"/>
                </a:cubicBezTo>
                <a:cubicBezTo>
                  <a:pt x="131452" y="1724809"/>
                  <a:pt x="87712" y="1721047"/>
                  <a:pt x="45391" y="1710466"/>
                </a:cubicBezTo>
                <a:cubicBezTo>
                  <a:pt x="31047" y="1706880"/>
                  <a:pt x="17145" y="1699708"/>
                  <a:pt x="2360" y="1699708"/>
                </a:cubicBezTo>
                <a:cubicBezTo>
                  <a:pt x="-8980" y="1699708"/>
                  <a:pt x="23632" y="1707716"/>
                  <a:pt x="34633" y="1710466"/>
                </a:cubicBezTo>
                <a:cubicBezTo>
                  <a:pt x="52371" y="1714901"/>
                  <a:pt x="70492" y="1717638"/>
                  <a:pt x="88421" y="1721224"/>
                </a:cubicBezTo>
                <a:cubicBezTo>
                  <a:pt x="171452" y="1762739"/>
                  <a:pt x="90044" y="1731981"/>
                  <a:pt x="217513" y="1731981"/>
                </a:cubicBezTo>
                <a:cubicBezTo>
                  <a:pt x="239325" y="1731981"/>
                  <a:pt x="260544" y="1739153"/>
                  <a:pt x="282059" y="1742739"/>
                </a:cubicBezTo>
                <a:cubicBezTo>
                  <a:pt x="342248" y="1734140"/>
                  <a:pt x="350497" y="1744012"/>
                  <a:pt x="389635" y="1710466"/>
                </a:cubicBezTo>
                <a:cubicBezTo>
                  <a:pt x="405037" y="1697265"/>
                  <a:pt x="413422" y="1673850"/>
                  <a:pt x="432666" y="1667435"/>
                </a:cubicBezTo>
                <a:lnTo>
                  <a:pt x="497212" y="1645920"/>
                </a:lnTo>
                <a:cubicBezTo>
                  <a:pt x="540242" y="1649506"/>
                  <a:pt x="583502" y="1650971"/>
                  <a:pt x="626303" y="1656678"/>
                </a:cubicBezTo>
                <a:cubicBezTo>
                  <a:pt x="678548" y="1663644"/>
                  <a:pt x="641301" y="1665677"/>
                  <a:pt x="680092" y="1688951"/>
                </a:cubicBezTo>
                <a:cubicBezTo>
                  <a:pt x="699910" y="1700842"/>
                  <a:pt x="706039" y="1699708"/>
                  <a:pt x="723122" y="169970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0" name="ZoneTexte 19"/>
          <p:cNvSpPr txBox="1"/>
          <p:nvPr/>
        </p:nvSpPr>
        <p:spPr>
          <a:xfrm>
            <a:off x="1501319" y="4030687"/>
            <a:ext cx="26150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Erlenmeyer</a:t>
            </a:r>
            <a:endParaRPr lang="fr-CA" dirty="0"/>
          </a:p>
        </p:txBody>
      </p:sp>
      <p:sp>
        <p:nvSpPr>
          <p:cNvPr id="3" name="Flèche droite 2"/>
          <p:cNvSpPr/>
          <p:nvPr/>
        </p:nvSpPr>
        <p:spPr>
          <a:xfrm>
            <a:off x="2730048" y="4131300"/>
            <a:ext cx="747658" cy="16859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1" name="Triangle isocèle 20"/>
          <p:cNvSpPr/>
          <p:nvPr/>
        </p:nvSpPr>
        <p:spPr>
          <a:xfrm rot="10800000">
            <a:off x="3504633" y="2829261"/>
            <a:ext cx="723122" cy="699247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2" name="Forme libre 21"/>
          <p:cNvSpPr/>
          <p:nvPr/>
        </p:nvSpPr>
        <p:spPr>
          <a:xfrm>
            <a:off x="3700631" y="2840019"/>
            <a:ext cx="161879" cy="710005"/>
          </a:xfrm>
          <a:custGeom>
            <a:avLst/>
            <a:gdLst>
              <a:gd name="connsiteX0" fmla="*/ 0 w 161879"/>
              <a:gd name="connsiteY0" fmla="*/ 0 h 710005"/>
              <a:gd name="connsiteX1" fmla="*/ 43030 w 161879"/>
              <a:gd name="connsiteY1" fmla="*/ 53788 h 710005"/>
              <a:gd name="connsiteX2" fmla="*/ 86061 w 161879"/>
              <a:gd name="connsiteY2" fmla="*/ 139849 h 710005"/>
              <a:gd name="connsiteX3" fmla="*/ 96818 w 161879"/>
              <a:gd name="connsiteY3" fmla="*/ 172122 h 710005"/>
              <a:gd name="connsiteX4" fmla="*/ 118334 w 161879"/>
              <a:gd name="connsiteY4" fmla="*/ 290456 h 710005"/>
              <a:gd name="connsiteX5" fmla="*/ 139849 w 161879"/>
              <a:gd name="connsiteY5" fmla="*/ 355002 h 710005"/>
              <a:gd name="connsiteX6" fmla="*/ 150607 w 161879"/>
              <a:gd name="connsiteY6" fmla="*/ 387275 h 710005"/>
              <a:gd name="connsiteX7" fmla="*/ 161364 w 161879"/>
              <a:gd name="connsiteY7" fmla="*/ 710005 h 7100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1879" h="710005">
                <a:moveTo>
                  <a:pt x="0" y="0"/>
                </a:moveTo>
                <a:cubicBezTo>
                  <a:pt x="14343" y="17929"/>
                  <a:pt x="32035" y="33631"/>
                  <a:pt x="43030" y="53788"/>
                </a:cubicBezTo>
                <a:cubicBezTo>
                  <a:pt x="102361" y="162563"/>
                  <a:pt x="33030" y="86821"/>
                  <a:pt x="86061" y="139849"/>
                </a:cubicBezTo>
                <a:cubicBezTo>
                  <a:pt x="89647" y="150607"/>
                  <a:pt x="94358" y="161053"/>
                  <a:pt x="96818" y="172122"/>
                </a:cubicBezTo>
                <a:cubicBezTo>
                  <a:pt x="106658" y="216404"/>
                  <a:pt x="106587" y="247385"/>
                  <a:pt x="118334" y="290456"/>
                </a:cubicBezTo>
                <a:cubicBezTo>
                  <a:pt x="124301" y="312336"/>
                  <a:pt x="132677" y="333487"/>
                  <a:pt x="139849" y="355002"/>
                </a:cubicBezTo>
                <a:lnTo>
                  <a:pt x="150607" y="387275"/>
                </a:lnTo>
                <a:cubicBezTo>
                  <a:pt x="165452" y="595111"/>
                  <a:pt x="161364" y="487552"/>
                  <a:pt x="161364" y="71000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4" name="Organigramme : Connecteur 23"/>
          <p:cNvSpPr/>
          <p:nvPr/>
        </p:nvSpPr>
        <p:spPr>
          <a:xfrm>
            <a:off x="3723681" y="3159162"/>
            <a:ext cx="129092" cy="86061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5" name="Organigramme : Connecteur 24"/>
          <p:cNvSpPr/>
          <p:nvPr/>
        </p:nvSpPr>
        <p:spPr>
          <a:xfrm>
            <a:off x="3811534" y="3556750"/>
            <a:ext cx="139849" cy="107576"/>
          </a:xfrm>
          <a:prstGeom prst="flowChartConnector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6" name="Flèche droite 25"/>
          <p:cNvSpPr/>
          <p:nvPr/>
        </p:nvSpPr>
        <p:spPr>
          <a:xfrm>
            <a:off x="2435001" y="4902197"/>
            <a:ext cx="747658" cy="16859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44132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36668" y="408791"/>
            <a:ext cx="20009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#4a Évaporation</a:t>
            </a:r>
            <a:endParaRPr lang="fr-CA" dirty="0"/>
          </a:p>
        </p:txBody>
      </p:sp>
      <p:pic>
        <p:nvPicPr>
          <p:cNvPr id="5" name="Picture 2" descr="VWR® Erlenmeyer Flasks, Narrow Mouth | VW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7186" y="1689395"/>
            <a:ext cx="24384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ensées 5"/>
          <p:cNvSpPr/>
          <p:nvPr/>
        </p:nvSpPr>
        <p:spPr>
          <a:xfrm>
            <a:off x="2624866" y="1247887"/>
            <a:ext cx="1463040" cy="710005"/>
          </a:xfrm>
          <a:prstGeom prst="cloudCallout">
            <a:avLst>
              <a:gd name="adj1" fmla="val 491"/>
              <a:gd name="adj2" fmla="val 379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Organigramme : Connecteur 6"/>
          <p:cNvSpPr/>
          <p:nvPr/>
        </p:nvSpPr>
        <p:spPr>
          <a:xfrm>
            <a:off x="2958353" y="3792070"/>
            <a:ext cx="129092" cy="86061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Organigramme : Connecteur 7"/>
          <p:cNvSpPr/>
          <p:nvPr/>
        </p:nvSpPr>
        <p:spPr>
          <a:xfrm>
            <a:off x="3187850" y="3792069"/>
            <a:ext cx="129092" cy="86061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Organigramme : Connecteur 8"/>
          <p:cNvSpPr/>
          <p:nvPr/>
        </p:nvSpPr>
        <p:spPr>
          <a:xfrm>
            <a:off x="3639673" y="3811790"/>
            <a:ext cx="129092" cy="86061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0" name="Organigramme : Connecteur 9"/>
          <p:cNvSpPr/>
          <p:nvPr/>
        </p:nvSpPr>
        <p:spPr>
          <a:xfrm>
            <a:off x="3410176" y="3811790"/>
            <a:ext cx="129092" cy="86061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1" name="ZoneTexte 10"/>
          <p:cNvSpPr txBox="1"/>
          <p:nvPr/>
        </p:nvSpPr>
        <p:spPr>
          <a:xfrm>
            <a:off x="697456" y="3670154"/>
            <a:ext cx="20009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Solides</a:t>
            </a:r>
            <a:endParaRPr lang="fr-CA" dirty="0"/>
          </a:p>
        </p:txBody>
      </p:sp>
      <p:sp>
        <p:nvSpPr>
          <p:cNvPr id="12" name="Flèche droite 11"/>
          <p:cNvSpPr/>
          <p:nvPr/>
        </p:nvSpPr>
        <p:spPr>
          <a:xfrm>
            <a:off x="1613647" y="3792069"/>
            <a:ext cx="892885" cy="1057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3" name="ZoneTexte 12"/>
          <p:cNvSpPr txBox="1"/>
          <p:nvPr/>
        </p:nvSpPr>
        <p:spPr>
          <a:xfrm>
            <a:off x="5938255" y="1320063"/>
            <a:ext cx="26150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Mélange homogène</a:t>
            </a:r>
            <a:endParaRPr lang="fr-CA" dirty="0"/>
          </a:p>
        </p:txBody>
      </p:sp>
      <p:sp>
        <p:nvSpPr>
          <p:cNvPr id="14" name="ZoneTexte 13"/>
          <p:cNvSpPr txBox="1"/>
          <p:nvPr/>
        </p:nvSpPr>
        <p:spPr>
          <a:xfrm>
            <a:off x="4970036" y="4046890"/>
            <a:ext cx="20009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Plaque chauffante</a:t>
            </a:r>
            <a:endParaRPr lang="fr-CA" dirty="0"/>
          </a:p>
        </p:txBody>
      </p:sp>
      <p:sp>
        <p:nvSpPr>
          <p:cNvPr id="15" name="Ellipse 14"/>
          <p:cNvSpPr/>
          <p:nvPr/>
        </p:nvSpPr>
        <p:spPr>
          <a:xfrm>
            <a:off x="2753960" y="4543750"/>
            <a:ext cx="1441524" cy="645459"/>
          </a:xfrm>
          <a:prstGeom prst="ellips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6" name="Rectangle 15"/>
          <p:cNvSpPr/>
          <p:nvPr/>
        </p:nvSpPr>
        <p:spPr>
          <a:xfrm>
            <a:off x="2531636" y="4140116"/>
            <a:ext cx="1775012" cy="18288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7" name="ZoneTexte 16"/>
          <p:cNvSpPr txBox="1"/>
          <p:nvPr/>
        </p:nvSpPr>
        <p:spPr>
          <a:xfrm>
            <a:off x="3121514" y="4660494"/>
            <a:ext cx="20009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err="1" smtClean="0"/>
              <a:t>Solute</a:t>
            </a:r>
            <a:endParaRPr lang="fr-CA" dirty="0"/>
          </a:p>
        </p:txBody>
      </p:sp>
      <p:sp>
        <p:nvSpPr>
          <p:cNvPr id="18" name="Flèche droite 17"/>
          <p:cNvSpPr/>
          <p:nvPr/>
        </p:nvSpPr>
        <p:spPr>
          <a:xfrm rot="10800000">
            <a:off x="4496696" y="4145500"/>
            <a:ext cx="473340" cy="1846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9" name="ZoneTexte 18"/>
          <p:cNvSpPr txBox="1"/>
          <p:nvPr/>
        </p:nvSpPr>
        <p:spPr>
          <a:xfrm>
            <a:off x="2409715" y="5327465"/>
            <a:ext cx="20009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Substance pure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598622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VWR® Erlenmeyer Flasks, Narrow Mouth | VW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1737" y="2388642"/>
            <a:ext cx="24384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236668" y="408791"/>
            <a:ext cx="20009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#4b Distillation</a:t>
            </a:r>
            <a:endParaRPr lang="fr-CA" dirty="0"/>
          </a:p>
        </p:txBody>
      </p:sp>
      <p:sp>
        <p:nvSpPr>
          <p:cNvPr id="6" name="ZoneTexte 5"/>
          <p:cNvSpPr txBox="1"/>
          <p:nvPr/>
        </p:nvSpPr>
        <p:spPr>
          <a:xfrm>
            <a:off x="1653094" y="4347886"/>
            <a:ext cx="20009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Résidu</a:t>
            </a:r>
            <a:endParaRPr lang="fr-CA" dirty="0"/>
          </a:p>
        </p:txBody>
      </p:sp>
      <p:sp>
        <p:nvSpPr>
          <p:cNvPr id="7" name="Organigramme : Connecteur 6"/>
          <p:cNvSpPr/>
          <p:nvPr/>
        </p:nvSpPr>
        <p:spPr>
          <a:xfrm>
            <a:off x="3829724" y="4511037"/>
            <a:ext cx="129092" cy="86061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Flèche droite 7"/>
          <p:cNvSpPr/>
          <p:nvPr/>
        </p:nvSpPr>
        <p:spPr>
          <a:xfrm>
            <a:off x="2560320" y="4460831"/>
            <a:ext cx="871370" cy="16583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Rectangle 8"/>
          <p:cNvSpPr/>
          <p:nvPr/>
        </p:nvSpPr>
        <p:spPr>
          <a:xfrm>
            <a:off x="3243431" y="4950300"/>
            <a:ext cx="1775012" cy="18288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0" name="ZoneTexte 9"/>
          <p:cNvSpPr txBox="1"/>
          <p:nvPr/>
        </p:nvSpPr>
        <p:spPr>
          <a:xfrm>
            <a:off x="744968" y="4876810"/>
            <a:ext cx="20009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Plaque chauffante</a:t>
            </a:r>
            <a:endParaRPr lang="fr-CA" dirty="0"/>
          </a:p>
        </p:txBody>
      </p:sp>
      <p:sp>
        <p:nvSpPr>
          <p:cNvPr id="11" name="Flèche droite 10"/>
          <p:cNvSpPr/>
          <p:nvPr/>
        </p:nvSpPr>
        <p:spPr>
          <a:xfrm>
            <a:off x="2603799" y="4950300"/>
            <a:ext cx="615876" cy="1828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2" name="Rectangle 11"/>
          <p:cNvSpPr/>
          <p:nvPr/>
        </p:nvSpPr>
        <p:spPr>
          <a:xfrm rot="19336821">
            <a:off x="4077289" y="2630789"/>
            <a:ext cx="828339" cy="107577"/>
          </a:xfrm>
          <a:prstGeom prst="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3" name="Rectangle 12"/>
          <p:cNvSpPr/>
          <p:nvPr/>
        </p:nvSpPr>
        <p:spPr>
          <a:xfrm rot="2811053">
            <a:off x="4502187" y="3038664"/>
            <a:ext cx="2002868" cy="110134"/>
          </a:xfrm>
          <a:prstGeom prst="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5" name="Organigramme : Connecteur 14"/>
          <p:cNvSpPr/>
          <p:nvPr/>
        </p:nvSpPr>
        <p:spPr>
          <a:xfrm>
            <a:off x="4912183" y="2490393"/>
            <a:ext cx="129092" cy="86061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6" name="Organigramme : Connecteur 15"/>
          <p:cNvSpPr/>
          <p:nvPr/>
        </p:nvSpPr>
        <p:spPr>
          <a:xfrm>
            <a:off x="5728449" y="3342039"/>
            <a:ext cx="129092" cy="86061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7" name="Organigramme : Connecteur 16"/>
          <p:cNvSpPr/>
          <p:nvPr/>
        </p:nvSpPr>
        <p:spPr>
          <a:xfrm>
            <a:off x="4286924" y="4968237"/>
            <a:ext cx="129092" cy="86061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8" name="Organigramme : Connecteur 17"/>
          <p:cNvSpPr/>
          <p:nvPr/>
        </p:nvSpPr>
        <p:spPr>
          <a:xfrm>
            <a:off x="5478522" y="3093731"/>
            <a:ext cx="129092" cy="86061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9" name="Organigramme : Connecteur 18"/>
          <p:cNvSpPr/>
          <p:nvPr/>
        </p:nvSpPr>
        <p:spPr>
          <a:xfrm>
            <a:off x="5285591" y="2894453"/>
            <a:ext cx="129092" cy="86061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0" name="Organigramme : Connecteur 19"/>
          <p:cNvSpPr/>
          <p:nvPr/>
        </p:nvSpPr>
        <p:spPr>
          <a:xfrm>
            <a:off x="5108651" y="2684577"/>
            <a:ext cx="129092" cy="86061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1" name="Organigramme : Connecteur 20"/>
          <p:cNvSpPr/>
          <p:nvPr/>
        </p:nvSpPr>
        <p:spPr>
          <a:xfrm>
            <a:off x="5981726" y="3619945"/>
            <a:ext cx="129092" cy="86061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3" name="Arc 22"/>
          <p:cNvSpPr/>
          <p:nvPr/>
        </p:nvSpPr>
        <p:spPr>
          <a:xfrm>
            <a:off x="3219675" y="2538491"/>
            <a:ext cx="3777165" cy="882773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4" name="Arc 23"/>
          <p:cNvSpPr/>
          <p:nvPr/>
        </p:nvSpPr>
        <p:spPr>
          <a:xfrm rot="9529718">
            <a:off x="5969977" y="2520999"/>
            <a:ext cx="3876248" cy="74691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5" name="ZoneTexte 24"/>
          <p:cNvSpPr txBox="1"/>
          <p:nvPr/>
        </p:nvSpPr>
        <p:spPr>
          <a:xfrm>
            <a:off x="5671354" y="2709787"/>
            <a:ext cx="200092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100" dirty="0" smtClean="0"/>
              <a:t>Eau froide</a:t>
            </a:r>
          </a:p>
          <a:p>
            <a:r>
              <a:rPr lang="fr-CA" sz="1100" dirty="0" err="1" smtClean="0"/>
              <a:t>Refroidire</a:t>
            </a:r>
            <a:endParaRPr lang="fr-CA" sz="1100" dirty="0"/>
          </a:p>
        </p:txBody>
      </p:sp>
      <p:sp>
        <p:nvSpPr>
          <p:cNvPr id="26" name="Cylindre 25"/>
          <p:cNvSpPr/>
          <p:nvPr/>
        </p:nvSpPr>
        <p:spPr>
          <a:xfrm>
            <a:off x="5981726" y="4089118"/>
            <a:ext cx="823969" cy="879119"/>
          </a:xfrm>
          <a:prstGeom prst="ca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7" name="Forme libre 26"/>
          <p:cNvSpPr/>
          <p:nvPr/>
        </p:nvSpPr>
        <p:spPr>
          <a:xfrm>
            <a:off x="5949780" y="4554270"/>
            <a:ext cx="855915" cy="72261"/>
          </a:xfrm>
          <a:custGeom>
            <a:avLst/>
            <a:gdLst>
              <a:gd name="connsiteX0" fmla="*/ 0 w 1097280"/>
              <a:gd name="connsiteY0" fmla="*/ 98889 h 109647"/>
              <a:gd name="connsiteX1" fmla="*/ 64546 w 1097280"/>
              <a:gd name="connsiteY1" fmla="*/ 88132 h 109647"/>
              <a:gd name="connsiteX2" fmla="*/ 290457 w 1097280"/>
              <a:gd name="connsiteY2" fmla="*/ 77374 h 109647"/>
              <a:gd name="connsiteX3" fmla="*/ 355003 w 1097280"/>
              <a:gd name="connsiteY3" fmla="*/ 55859 h 109647"/>
              <a:gd name="connsiteX4" fmla="*/ 376518 w 1097280"/>
              <a:gd name="connsiteY4" fmla="*/ 34343 h 109647"/>
              <a:gd name="connsiteX5" fmla="*/ 645459 w 1097280"/>
              <a:gd name="connsiteY5" fmla="*/ 23586 h 109647"/>
              <a:gd name="connsiteX6" fmla="*/ 677732 w 1097280"/>
              <a:gd name="connsiteY6" fmla="*/ 45101 h 109647"/>
              <a:gd name="connsiteX7" fmla="*/ 720763 w 1097280"/>
              <a:gd name="connsiteY7" fmla="*/ 55859 h 109647"/>
              <a:gd name="connsiteX8" fmla="*/ 753036 w 1097280"/>
              <a:gd name="connsiteY8" fmla="*/ 88132 h 109647"/>
              <a:gd name="connsiteX9" fmla="*/ 839097 w 1097280"/>
              <a:gd name="connsiteY9" fmla="*/ 109647 h 109647"/>
              <a:gd name="connsiteX10" fmla="*/ 1011219 w 1097280"/>
              <a:gd name="connsiteY10" fmla="*/ 98889 h 109647"/>
              <a:gd name="connsiteX11" fmla="*/ 1054250 w 1097280"/>
              <a:gd name="connsiteY11" fmla="*/ 88132 h 109647"/>
              <a:gd name="connsiteX12" fmla="*/ 1097280 w 1097280"/>
              <a:gd name="connsiteY12" fmla="*/ 77374 h 1096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097280" h="109647">
                <a:moveTo>
                  <a:pt x="0" y="98889"/>
                </a:moveTo>
                <a:cubicBezTo>
                  <a:pt x="21515" y="95303"/>
                  <a:pt x="42794" y="89743"/>
                  <a:pt x="64546" y="88132"/>
                </a:cubicBezTo>
                <a:cubicBezTo>
                  <a:pt x="139729" y="82563"/>
                  <a:pt x="215529" y="85699"/>
                  <a:pt x="290457" y="77374"/>
                </a:cubicBezTo>
                <a:cubicBezTo>
                  <a:pt x="312997" y="74870"/>
                  <a:pt x="355003" y="55859"/>
                  <a:pt x="355003" y="55859"/>
                </a:cubicBezTo>
                <a:cubicBezTo>
                  <a:pt x="362175" y="48687"/>
                  <a:pt x="368598" y="40679"/>
                  <a:pt x="376518" y="34343"/>
                </a:cubicBezTo>
                <a:cubicBezTo>
                  <a:pt x="459045" y="-31679"/>
                  <a:pt x="490271" y="16532"/>
                  <a:pt x="645459" y="23586"/>
                </a:cubicBezTo>
                <a:cubicBezTo>
                  <a:pt x="656217" y="30758"/>
                  <a:pt x="665848" y="40008"/>
                  <a:pt x="677732" y="45101"/>
                </a:cubicBezTo>
                <a:cubicBezTo>
                  <a:pt x="691322" y="50925"/>
                  <a:pt x="707926" y="48524"/>
                  <a:pt x="720763" y="55859"/>
                </a:cubicBezTo>
                <a:cubicBezTo>
                  <a:pt x="733972" y="63407"/>
                  <a:pt x="740377" y="79693"/>
                  <a:pt x="753036" y="88132"/>
                </a:cubicBezTo>
                <a:cubicBezTo>
                  <a:pt x="767210" y="97582"/>
                  <a:pt x="831343" y="108096"/>
                  <a:pt x="839097" y="109647"/>
                </a:cubicBezTo>
                <a:cubicBezTo>
                  <a:pt x="896471" y="106061"/>
                  <a:pt x="954018" y="104609"/>
                  <a:pt x="1011219" y="98889"/>
                </a:cubicBezTo>
                <a:cubicBezTo>
                  <a:pt x="1025931" y="97418"/>
                  <a:pt x="1040034" y="92194"/>
                  <a:pt x="1054250" y="88132"/>
                </a:cubicBezTo>
                <a:cubicBezTo>
                  <a:pt x="1095873" y="76240"/>
                  <a:pt x="1073303" y="77374"/>
                  <a:pt x="1097280" y="7737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8" name="ZoneTexte 27"/>
          <p:cNvSpPr txBox="1"/>
          <p:nvPr/>
        </p:nvSpPr>
        <p:spPr>
          <a:xfrm>
            <a:off x="5996379" y="5041740"/>
            <a:ext cx="20009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Solvant</a:t>
            </a:r>
          </a:p>
        </p:txBody>
      </p:sp>
      <p:sp>
        <p:nvSpPr>
          <p:cNvPr id="29" name="ZoneTexte 28"/>
          <p:cNvSpPr txBox="1"/>
          <p:nvPr/>
        </p:nvSpPr>
        <p:spPr>
          <a:xfrm>
            <a:off x="6393710" y="689243"/>
            <a:ext cx="20009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Substances pures</a:t>
            </a:r>
          </a:p>
          <a:p>
            <a:r>
              <a:rPr lang="fr-CA" dirty="0" smtClean="0"/>
              <a:t>distillat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98412404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55</Words>
  <Application>Microsoft Office PowerPoint</Application>
  <PresentationFormat>Grand écran</PresentationFormat>
  <Paragraphs>31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Thème Office</vt:lpstr>
      <vt:lpstr>Procédés de séparation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CSBE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Procédés de séparation</dc:title>
  <dc:creator>CSBE</dc:creator>
  <cp:lastModifiedBy>CSBE</cp:lastModifiedBy>
  <cp:revision>4</cp:revision>
  <dcterms:created xsi:type="dcterms:W3CDTF">2022-12-20T20:15:09Z</dcterms:created>
  <dcterms:modified xsi:type="dcterms:W3CDTF">2022-12-20T20:36:10Z</dcterms:modified>
</cp:coreProperties>
</file>