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DECE94-7B3E-4163-AAF4-FBF884E874EE}" v="1096" dt="2022-01-07T19:53:41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Projet</a:t>
            </a:r>
            <a:r>
              <a:rPr lang="en-US" dirty="0">
                <a:cs typeface="Calibri Light"/>
              </a:rPr>
              <a:t> H2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dirty="0">
                <a:cs typeface="Calibri"/>
              </a:rPr>
              <a:t>Classification des </a:t>
            </a:r>
            <a:r>
              <a:rPr lang="en-US" dirty="0" err="1">
                <a:cs typeface="Calibri"/>
              </a:rPr>
              <a:t>élément</a:t>
            </a:r>
            <a:r>
              <a:rPr lang="en-US" dirty="0">
                <a:cs typeface="Calibri"/>
              </a:rPr>
              <a:t> dans un tableau </a:t>
            </a:r>
            <a:r>
              <a:rPr lang="en-US" dirty="0" err="1">
                <a:cs typeface="Calibri"/>
              </a:rPr>
              <a:t>périodique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Par </a:t>
            </a:r>
            <a:r>
              <a:rPr lang="en-US" dirty="0" err="1">
                <a:cs typeface="Calibri"/>
              </a:rPr>
              <a:t>Élika</a:t>
            </a:r>
            <a:r>
              <a:rPr lang="en-US" dirty="0">
                <a:cs typeface="Calibri"/>
              </a:rPr>
              <a:t> Nadeau</a:t>
            </a:r>
          </a:p>
          <a:p>
            <a:r>
              <a:rPr lang="en-US" dirty="0">
                <a:cs typeface="Calibri"/>
              </a:rPr>
              <a:t>Pour D Blais</a:t>
            </a:r>
          </a:p>
          <a:p>
            <a:r>
              <a:rPr lang="en-US" dirty="0" err="1">
                <a:cs typeface="Calibri"/>
              </a:rPr>
              <a:t>Msi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7 Janvier 2022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9803F-39AE-41BC-BFC0-D7E1F6727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Tableau </a:t>
            </a:r>
            <a:r>
              <a:rPr lang="en-US" dirty="0" err="1">
                <a:cs typeface="Calibri Light"/>
              </a:rPr>
              <a:t>périodique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Mendeleiv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D158B-9FAD-44C0-9FE2-94C048A8E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42ED4D26-E899-4710-B4BF-C87FE8B0774D}"/>
              </a:ext>
            </a:extLst>
          </p:cNvPr>
          <p:cNvSpPr/>
          <p:nvPr/>
        </p:nvSpPr>
        <p:spPr>
          <a:xfrm>
            <a:off x="1354348" y="2116261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262EF153-45D4-4854-A37B-04C334EF8D33}"/>
              </a:ext>
            </a:extLst>
          </p:cNvPr>
          <p:cNvSpPr/>
          <p:nvPr/>
        </p:nvSpPr>
        <p:spPr>
          <a:xfrm>
            <a:off x="1353449" y="3481211"/>
            <a:ext cx="920150" cy="805131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5160BA-B4FA-40CD-AA13-FC5881CAA83C}"/>
              </a:ext>
            </a:extLst>
          </p:cNvPr>
          <p:cNvSpPr/>
          <p:nvPr/>
        </p:nvSpPr>
        <p:spPr>
          <a:xfrm>
            <a:off x="2272701" y="3487588"/>
            <a:ext cx="920150" cy="805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5A64E8-7F8D-4561-82C7-9C31C495332E}"/>
              </a:ext>
            </a:extLst>
          </p:cNvPr>
          <p:cNvSpPr/>
          <p:nvPr/>
        </p:nvSpPr>
        <p:spPr>
          <a:xfrm>
            <a:off x="1351651" y="5211972"/>
            <a:ext cx="920150" cy="9201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CD0F46-150D-46EC-BA5E-0C7370AD6F36}"/>
              </a:ext>
            </a:extLst>
          </p:cNvPr>
          <p:cNvSpPr/>
          <p:nvPr/>
        </p:nvSpPr>
        <p:spPr>
          <a:xfrm>
            <a:off x="2270904" y="5211074"/>
            <a:ext cx="920150" cy="9201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1B8EC4-D9D2-4683-90AF-914E0751A167}"/>
              </a:ext>
            </a:extLst>
          </p:cNvPr>
          <p:cNvSpPr/>
          <p:nvPr/>
        </p:nvSpPr>
        <p:spPr>
          <a:xfrm>
            <a:off x="1349854" y="4290024"/>
            <a:ext cx="920150" cy="9201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69B763-6468-4EB2-8FAF-1FBEB22BE443}"/>
              </a:ext>
            </a:extLst>
          </p:cNvPr>
          <p:cNvSpPr/>
          <p:nvPr/>
        </p:nvSpPr>
        <p:spPr>
          <a:xfrm>
            <a:off x="2269107" y="4317880"/>
            <a:ext cx="920150" cy="9201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7B7E17F8-B0BD-456D-85FB-9EDA564102FE}"/>
              </a:ext>
            </a:extLst>
          </p:cNvPr>
          <p:cNvSpPr/>
          <p:nvPr/>
        </p:nvSpPr>
        <p:spPr>
          <a:xfrm>
            <a:off x="8341743" y="2691355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A2EBACDF-A605-4700-9C29-500C875C1C31}"/>
              </a:ext>
            </a:extLst>
          </p:cNvPr>
          <p:cNvSpPr/>
          <p:nvPr/>
        </p:nvSpPr>
        <p:spPr>
          <a:xfrm>
            <a:off x="8341744" y="3424601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53D7A347-898C-4BA8-99BA-16C8D7D3A157}"/>
              </a:ext>
            </a:extLst>
          </p:cNvPr>
          <p:cNvSpPr/>
          <p:nvPr/>
        </p:nvSpPr>
        <p:spPr>
          <a:xfrm>
            <a:off x="7421593" y="4157845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id="{CF759A37-236A-42EB-8904-3EC24A10FE59}"/>
              </a:ext>
            </a:extLst>
          </p:cNvPr>
          <p:cNvSpPr/>
          <p:nvPr/>
        </p:nvSpPr>
        <p:spPr>
          <a:xfrm>
            <a:off x="6501442" y="4157846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A76D2D7A-8961-4039-B9BC-79689A8C1181}"/>
              </a:ext>
            </a:extLst>
          </p:cNvPr>
          <p:cNvSpPr/>
          <p:nvPr/>
        </p:nvSpPr>
        <p:spPr>
          <a:xfrm>
            <a:off x="5581290" y="4157845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Process 15">
            <a:extLst>
              <a:ext uri="{FF2B5EF4-FFF2-40B4-BE49-F238E27FC236}">
                <a16:creationId xmlns:a16="http://schemas.microsoft.com/office/drawing/2014/main" id="{774B7040-2B80-4E0A-8F35-F265AB125384}"/>
              </a:ext>
            </a:extLst>
          </p:cNvPr>
          <p:cNvSpPr/>
          <p:nvPr/>
        </p:nvSpPr>
        <p:spPr>
          <a:xfrm>
            <a:off x="4661140" y="4157845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Process 16">
            <a:extLst>
              <a:ext uri="{FF2B5EF4-FFF2-40B4-BE49-F238E27FC236}">
                <a16:creationId xmlns:a16="http://schemas.microsoft.com/office/drawing/2014/main" id="{C12A0756-8954-4BAE-9B91-40C571C9F2B4}"/>
              </a:ext>
            </a:extLst>
          </p:cNvPr>
          <p:cNvSpPr/>
          <p:nvPr/>
        </p:nvSpPr>
        <p:spPr>
          <a:xfrm>
            <a:off x="8341744" y="4157846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568479C1-F626-41EF-A1E7-0F05801FDC6C}"/>
              </a:ext>
            </a:extLst>
          </p:cNvPr>
          <p:cNvSpPr/>
          <p:nvPr/>
        </p:nvSpPr>
        <p:spPr>
          <a:xfrm>
            <a:off x="3740989" y="4157845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F883E750-6B37-47D8-BB02-7435D4E0EF63}"/>
              </a:ext>
            </a:extLst>
          </p:cNvPr>
          <p:cNvSpPr/>
          <p:nvPr/>
        </p:nvSpPr>
        <p:spPr>
          <a:xfrm>
            <a:off x="7421593" y="3424600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id="{A4E6547F-D34B-4259-A0D7-DECB485BD203}"/>
              </a:ext>
            </a:extLst>
          </p:cNvPr>
          <p:cNvSpPr/>
          <p:nvPr/>
        </p:nvSpPr>
        <p:spPr>
          <a:xfrm>
            <a:off x="6501442" y="3424600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7C9835E4-4ADE-4689-B82B-A2313628402E}"/>
              </a:ext>
            </a:extLst>
          </p:cNvPr>
          <p:cNvSpPr/>
          <p:nvPr/>
        </p:nvSpPr>
        <p:spPr>
          <a:xfrm>
            <a:off x="5581291" y="3424600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3E471E76-67E8-4CD1-9F41-F3983838A97B}"/>
              </a:ext>
            </a:extLst>
          </p:cNvPr>
          <p:cNvSpPr/>
          <p:nvPr/>
        </p:nvSpPr>
        <p:spPr>
          <a:xfrm>
            <a:off x="4661140" y="3424601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22AF03F3-4B41-420F-BFF1-FE9857C6AFEF}"/>
              </a:ext>
            </a:extLst>
          </p:cNvPr>
          <p:cNvSpPr/>
          <p:nvPr/>
        </p:nvSpPr>
        <p:spPr>
          <a:xfrm>
            <a:off x="3740989" y="3424600"/>
            <a:ext cx="920150" cy="733244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962C382-BF4F-407A-8F61-A1612C1220E5}"/>
              </a:ext>
            </a:extLst>
          </p:cNvPr>
          <p:cNvSpPr/>
          <p:nvPr/>
        </p:nvSpPr>
        <p:spPr>
          <a:xfrm flipV="1">
            <a:off x="3748177" y="4129176"/>
            <a:ext cx="920150" cy="575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6BDB4C0-6AAB-4B49-820B-CB6E4D7EAA08}"/>
              </a:ext>
            </a:extLst>
          </p:cNvPr>
          <p:cNvSpPr/>
          <p:nvPr/>
        </p:nvSpPr>
        <p:spPr>
          <a:xfrm rot="5400000" flipV="1">
            <a:off x="3316856" y="3755364"/>
            <a:ext cx="920150" cy="575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47895E8-5801-4018-9CB0-3B4D4215DDC4}"/>
              </a:ext>
            </a:extLst>
          </p:cNvPr>
          <p:cNvSpPr/>
          <p:nvPr/>
        </p:nvSpPr>
        <p:spPr>
          <a:xfrm rot="5400000" flipV="1">
            <a:off x="4179498" y="4488610"/>
            <a:ext cx="920150" cy="575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A91478D-2533-43C4-9CDC-766E87F7E8BF}"/>
              </a:ext>
            </a:extLst>
          </p:cNvPr>
          <p:cNvSpPr txBox="1"/>
          <p:nvPr/>
        </p:nvSpPr>
        <p:spPr>
          <a:xfrm>
            <a:off x="1352010" y="2200275"/>
            <a:ext cx="91727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H</a:t>
            </a:r>
          </a:p>
          <a:p>
            <a:pPr algn="l"/>
            <a:r>
              <a:rPr lang="en-US" sz="1200" dirty="0" err="1">
                <a:cs typeface="Calibri"/>
              </a:rPr>
              <a:t>Hydrogène</a:t>
            </a:r>
            <a:endParaRPr lang="en-US" sz="1200">
              <a:cs typeface="Calibri"/>
            </a:endParaRPr>
          </a:p>
          <a:p>
            <a:r>
              <a:rPr lang="en-US" sz="1400" dirty="0">
                <a:cs typeface="Calibri"/>
              </a:rPr>
              <a:t>1</a:t>
            </a:r>
            <a:endParaRPr lang="en-US" dirty="0">
              <a:cs typeface="Calibri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674D3D3-F180-4AD9-BD36-C71138E7E938}"/>
              </a:ext>
            </a:extLst>
          </p:cNvPr>
          <p:cNvSpPr txBox="1"/>
          <p:nvPr/>
        </p:nvSpPr>
        <p:spPr>
          <a:xfrm>
            <a:off x="2530056" y="265945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Métaux</a:t>
            </a:r>
            <a:r>
              <a:rPr lang="en-US" dirty="0">
                <a:cs typeface="Calibri"/>
              </a:rPr>
              <a:t>             Non-</a:t>
            </a:r>
            <a:r>
              <a:rPr lang="en-US" dirty="0" err="1">
                <a:cs typeface="Calibri"/>
              </a:rPr>
              <a:t>métaux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B6393A-1F25-4497-BEA9-B9A92396DE69}"/>
              </a:ext>
            </a:extLst>
          </p:cNvPr>
          <p:cNvSpPr txBox="1"/>
          <p:nvPr/>
        </p:nvSpPr>
        <p:spPr>
          <a:xfrm>
            <a:off x="4311949" y="510270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Métaloïdes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F63D4AB-1681-4625-B5BD-9844AAD807D5}"/>
              </a:ext>
            </a:extLst>
          </p:cNvPr>
          <p:cNvSpPr txBox="1"/>
          <p:nvPr/>
        </p:nvSpPr>
        <p:spPr>
          <a:xfrm rot="-1380000">
            <a:off x="1162410" y="589256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Acalin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0D9479-BE54-4F52-8C1D-F457B8B5DED9}"/>
              </a:ext>
            </a:extLst>
          </p:cNvPr>
          <p:cNvSpPr txBox="1"/>
          <p:nvPr/>
        </p:nvSpPr>
        <p:spPr>
          <a:xfrm>
            <a:off x="8292681" y="5043398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Gaz </a:t>
            </a:r>
            <a:r>
              <a:rPr lang="en-US" dirty="0" err="1">
                <a:cs typeface="Calibri"/>
              </a:rPr>
              <a:t>inertes</a:t>
            </a:r>
          </a:p>
          <a:p>
            <a:r>
              <a:rPr lang="en-US" dirty="0">
                <a:cs typeface="Calibri"/>
              </a:rPr>
              <a:t>Gaz </a:t>
            </a:r>
            <a:r>
              <a:rPr lang="en-US" dirty="0" err="1">
                <a:cs typeface="Calibri"/>
              </a:rPr>
              <a:t>rares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5808230-7D75-414B-ABB5-300BD58DFDCB}"/>
              </a:ext>
            </a:extLst>
          </p:cNvPr>
          <p:cNvSpPr txBox="1"/>
          <p:nvPr/>
        </p:nvSpPr>
        <p:spPr>
          <a:xfrm rot="-1860000">
            <a:off x="2167027" y="594827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Alcalino-terreux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C584EA7-B0AC-4D2C-8DCD-957E35B85B29}"/>
              </a:ext>
            </a:extLst>
          </p:cNvPr>
          <p:cNvSpPr txBox="1"/>
          <p:nvPr/>
        </p:nvSpPr>
        <p:spPr>
          <a:xfrm rot="-1320000">
            <a:off x="7025676" y="501284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Halogène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4B50496-C970-4221-9A49-3AA506685453}"/>
              </a:ext>
            </a:extLst>
          </p:cNvPr>
          <p:cNvSpPr txBox="1"/>
          <p:nvPr/>
        </p:nvSpPr>
        <p:spPr>
          <a:xfrm>
            <a:off x="8289985" y="2769079"/>
            <a:ext cx="989163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He</a:t>
            </a:r>
          </a:p>
          <a:p>
            <a:r>
              <a:rPr lang="en-US" sz="1400" dirty="0" err="1">
                <a:cs typeface="Calibri"/>
              </a:rPr>
              <a:t>Hélium</a:t>
            </a:r>
          </a:p>
          <a:p>
            <a:r>
              <a:rPr lang="en-US" sz="1400" dirty="0">
                <a:cs typeface="Calibri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D79EC6B-A6C2-4C02-9C15-D0FBD26C563E}"/>
              </a:ext>
            </a:extLst>
          </p:cNvPr>
          <p:cNvSpPr txBox="1"/>
          <p:nvPr/>
        </p:nvSpPr>
        <p:spPr>
          <a:xfrm>
            <a:off x="1301690" y="3487049"/>
            <a:ext cx="104667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Li</a:t>
            </a:r>
          </a:p>
          <a:p>
            <a:r>
              <a:rPr lang="en-US" sz="1400" dirty="0">
                <a:cs typeface="Calibri"/>
              </a:rPr>
              <a:t>Lithium</a:t>
            </a:r>
          </a:p>
          <a:p>
            <a:r>
              <a:rPr lang="en-US" sz="1400" dirty="0">
                <a:cs typeface="Calibri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0FD8F14-A21F-46FF-B791-EA39952F5E0C}"/>
              </a:ext>
            </a:extLst>
          </p:cNvPr>
          <p:cNvSpPr txBox="1"/>
          <p:nvPr/>
        </p:nvSpPr>
        <p:spPr>
          <a:xfrm>
            <a:off x="2278451" y="3486150"/>
            <a:ext cx="90290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Be</a:t>
            </a:r>
            <a:endParaRPr lang="en-US" dirty="0">
              <a:cs typeface="Calibri"/>
            </a:endParaRPr>
          </a:p>
          <a:p>
            <a:r>
              <a:rPr lang="en-US" sz="1400" dirty="0" err="1">
                <a:cs typeface="Calibri"/>
              </a:rPr>
              <a:t>Bérylium</a:t>
            </a:r>
          </a:p>
          <a:p>
            <a:r>
              <a:rPr lang="en-US" sz="1400" dirty="0">
                <a:cs typeface="Calibri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A6934FE-B4DB-4C2E-BD35-3A5D32EC38D2}"/>
              </a:ext>
            </a:extLst>
          </p:cNvPr>
          <p:cNvSpPr txBox="1"/>
          <p:nvPr/>
        </p:nvSpPr>
        <p:spPr>
          <a:xfrm>
            <a:off x="3772799" y="3470874"/>
            <a:ext cx="888521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B</a:t>
            </a:r>
          </a:p>
          <a:p>
            <a:r>
              <a:rPr lang="en-US" sz="1400" dirty="0">
                <a:cs typeface="Calibri"/>
              </a:rPr>
              <a:t>Bore</a:t>
            </a:r>
          </a:p>
          <a:p>
            <a:r>
              <a:rPr lang="en-US" sz="1400" dirty="0">
                <a:cs typeface="Calibri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DD8DB22-1B60-4C35-92F4-D420292203B9}"/>
              </a:ext>
            </a:extLst>
          </p:cNvPr>
          <p:cNvSpPr txBox="1"/>
          <p:nvPr/>
        </p:nvSpPr>
        <p:spPr>
          <a:xfrm>
            <a:off x="4634542" y="3455598"/>
            <a:ext cx="100354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C</a:t>
            </a:r>
          </a:p>
          <a:p>
            <a:r>
              <a:rPr lang="en-US" sz="1400" dirty="0">
                <a:cs typeface="Calibri"/>
              </a:rPr>
              <a:t>Carbon</a:t>
            </a:r>
          </a:p>
          <a:p>
            <a:r>
              <a:rPr lang="en-US" sz="1400" dirty="0">
                <a:cs typeface="Calibri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A8B2653-2EDE-4F9F-A3E4-C902B80A0265}"/>
              </a:ext>
            </a:extLst>
          </p:cNvPr>
          <p:cNvSpPr txBox="1"/>
          <p:nvPr/>
        </p:nvSpPr>
        <p:spPr>
          <a:xfrm>
            <a:off x="5611303" y="3469078"/>
            <a:ext cx="859767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N</a:t>
            </a:r>
          </a:p>
          <a:p>
            <a:r>
              <a:rPr lang="en-US" sz="1400" dirty="0">
                <a:cs typeface="Calibri"/>
              </a:rPr>
              <a:t>Azote</a:t>
            </a:r>
          </a:p>
          <a:p>
            <a:r>
              <a:rPr lang="en-US" sz="1400" dirty="0">
                <a:cs typeface="Calibri"/>
              </a:rPr>
              <a:t>7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DD70980-0D42-49F7-B390-A631E0CA0E81}"/>
              </a:ext>
            </a:extLst>
          </p:cNvPr>
          <p:cNvSpPr txBox="1"/>
          <p:nvPr/>
        </p:nvSpPr>
        <p:spPr>
          <a:xfrm>
            <a:off x="6497308" y="3434931"/>
            <a:ext cx="859767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O</a:t>
            </a:r>
          </a:p>
          <a:p>
            <a:r>
              <a:rPr lang="en-US" sz="1400" dirty="0" err="1">
                <a:cs typeface="Calibri"/>
              </a:rPr>
              <a:t>Oxygène</a:t>
            </a:r>
            <a:endParaRPr lang="en-US" sz="1400">
              <a:cs typeface="Calibri"/>
            </a:endParaRPr>
          </a:p>
          <a:p>
            <a:r>
              <a:rPr lang="en-US" sz="1400" dirty="0">
                <a:cs typeface="Calibri"/>
              </a:rPr>
              <a:t>8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0A55572-54A7-423C-A19E-0F960CA9ED67}"/>
              </a:ext>
            </a:extLst>
          </p:cNvPr>
          <p:cNvSpPr txBox="1"/>
          <p:nvPr/>
        </p:nvSpPr>
        <p:spPr>
          <a:xfrm>
            <a:off x="7445315" y="3419655"/>
            <a:ext cx="859767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F</a:t>
            </a:r>
          </a:p>
          <a:p>
            <a:r>
              <a:rPr lang="en-US" sz="1400" dirty="0">
                <a:cs typeface="Calibri"/>
              </a:rPr>
              <a:t>Fluor</a:t>
            </a:r>
          </a:p>
          <a:p>
            <a:r>
              <a:rPr lang="en-US" sz="1400" dirty="0">
                <a:cs typeface="Calibri"/>
              </a:rPr>
              <a:t>9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A74BD2B-F93C-40BF-A1FF-1035728D1E54}"/>
              </a:ext>
            </a:extLst>
          </p:cNvPr>
          <p:cNvSpPr txBox="1"/>
          <p:nvPr/>
        </p:nvSpPr>
        <p:spPr>
          <a:xfrm>
            <a:off x="8335813" y="3461888"/>
            <a:ext cx="960408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Ne</a:t>
            </a:r>
          </a:p>
          <a:p>
            <a:r>
              <a:rPr lang="en-US" sz="1400" err="1">
                <a:cs typeface="Calibri"/>
              </a:rPr>
              <a:t>Néon</a:t>
            </a:r>
            <a:endParaRPr lang="en-US" sz="1400" dirty="0" err="1">
              <a:cs typeface="Calibri"/>
            </a:endParaRPr>
          </a:p>
          <a:p>
            <a:r>
              <a:rPr lang="en-US" sz="1400" dirty="0">
                <a:cs typeface="Calibri"/>
              </a:rPr>
              <a:t>10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FD93C81-CEE1-4540-8BF5-42BF9AA7977F}"/>
              </a:ext>
            </a:extLst>
          </p:cNvPr>
          <p:cNvSpPr txBox="1"/>
          <p:nvPr/>
        </p:nvSpPr>
        <p:spPr>
          <a:xfrm>
            <a:off x="3734160" y="4208613"/>
            <a:ext cx="96040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Al</a:t>
            </a:r>
          </a:p>
          <a:p>
            <a:r>
              <a:rPr lang="en-US" sz="1200" dirty="0" err="1">
                <a:cs typeface="Calibri"/>
              </a:rPr>
              <a:t>Aluminium</a:t>
            </a:r>
          </a:p>
          <a:p>
            <a:r>
              <a:rPr lang="en-US" sz="1400" dirty="0">
                <a:cs typeface="Calibri"/>
              </a:rPr>
              <a:t>13</a:t>
            </a:r>
            <a:endParaRPr lang="en-US" sz="1200" dirty="0">
              <a:cs typeface="Calibri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A1FE5CF-676A-490B-A4F0-D87E9F805AF9}"/>
              </a:ext>
            </a:extLst>
          </p:cNvPr>
          <p:cNvSpPr txBox="1"/>
          <p:nvPr/>
        </p:nvSpPr>
        <p:spPr>
          <a:xfrm>
            <a:off x="4639034" y="4222091"/>
            <a:ext cx="989163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Si</a:t>
            </a:r>
          </a:p>
          <a:p>
            <a:r>
              <a:rPr lang="en-US" sz="1400" dirty="0" err="1">
                <a:cs typeface="Calibri"/>
              </a:rPr>
              <a:t>Silicium</a:t>
            </a:r>
          </a:p>
          <a:p>
            <a:r>
              <a:rPr lang="en-US" sz="1400" dirty="0">
                <a:cs typeface="Calibri"/>
              </a:rPr>
              <a:t>14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B965DCE-222D-4859-A354-9F6E59569474}"/>
              </a:ext>
            </a:extLst>
          </p:cNvPr>
          <p:cNvSpPr txBox="1"/>
          <p:nvPr/>
        </p:nvSpPr>
        <p:spPr>
          <a:xfrm>
            <a:off x="5572664" y="4192437"/>
            <a:ext cx="989163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P </a:t>
            </a:r>
            <a:r>
              <a:rPr lang="en-US" sz="1400" dirty="0" err="1">
                <a:cs typeface="Calibri"/>
              </a:rPr>
              <a:t>phosphore</a:t>
            </a:r>
          </a:p>
          <a:p>
            <a:r>
              <a:rPr lang="en-US" sz="1400" dirty="0">
                <a:cs typeface="Calibri"/>
              </a:rPr>
              <a:t>15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854F426-752B-456B-A89C-012D8B384C0F}"/>
              </a:ext>
            </a:extLst>
          </p:cNvPr>
          <p:cNvSpPr txBox="1"/>
          <p:nvPr/>
        </p:nvSpPr>
        <p:spPr>
          <a:xfrm>
            <a:off x="1359200" y="4292181"/>
            <a:ext cx="917276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Na</a:t>
            </a:r>
          </a:p>
          <a:p>
            <a:r>
              <a:rPr lang="en-US" sz="1400" dirty="0">
                <a:cs typeface="Calibri"/>
              </a:rPr>
              <a:t>Sodium</a:t>
            </a:r>
          </a:p>
          <a:p>
            <a:r>
              <a:rPr lang="en-US" sz="1400" dirty="0">
                <a:cs typeface="Calibri"/>
              </a:rPr>
              <a:t>11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5FEC547-43CF-4D21-B6C1-AC5D317B30C8}"/>
              </a:ext>
            </a:extLst>
          </p:cNvPr>
          <p:cNvSpPr txBox="1"/>
          <p:nvPr/>
        </p:nvSpPr>
        <p:spPr>
          <a:xfrm>
            <a:off x="2220942" y="4291283"/>
            <a:ext cx="974785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Mg</a:t>
            </a:r>
          </a:p>
          <a:p>
            <a:r>
              <a:rPr lang="en-US" sz="1200" dirty="0" err="1">
                <a:cs typeface="Calibri"/>
              </a:rPr>
              <a:t>Magnésium</a:t>
            </a:r>
            <a:endParaRPr lang="en-US" sz="1200">
              <a:cs typeface="Calibri"/>
            </a:endParaRPr>
          </a:p>
          <a:p>
            <a:r>
              <a:rPr lang="en-US" sz="1400" dirty="0">
                <a:cs typeface="Calibri"/>
              </a:rPr>
              <a:t>12</a:t>
            </a:r>
            <a:endParaRPr lang="en-US" sz="1200" dirty="0">
              <a:cs typeface="Calibri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D2FD429-B24F-492C-A1EF-DB98903C7DC8}"/>
              </a:ext>
            </a:extLst>
          </p:cNvPr>
          <p:cNvSpPr txBox="1"/>
          <p:nvPr/>
        </p:nvSpPr>
        <p:spPr>
          <a:xfrm>
            <a:off x="6504497" y="4146610"/>
            <a:ext cx="100354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S</a:t>
            </a:r>
            <a:endParaRPr lang="en-US" dirty="0">
              <a:cs typeface="Calibri"/>
            </a:endParaRPr>
          </a:p>
          <a:p>
            <a:r>
              <a:rPr lang="en-US" sz="1400" dirty="0" err="1">
                <a:cs typeface="Calibri"/>
              </a:rPr>
              <a:t>Soufre</a:t>
            </a:r>
          </a:p>
          <a:p>
            <a:r>
              <a:rPr lang="en-US" sz="1400" dirty="0">
                <a:cs typeface="Calibri"/>
              </a:rPr>
              <a:t>16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D70AC53-5B21-4899-B0F3-AC14E210C2B7}"/>
              </a:ext>
            </a:extLst>
          </p:cNvPr>
          <p:cNvSpPr txBox="1"/>
          <p:nvPr/>
        </p:nvSpPr>
        <p:spPr>
          <a:xfrm>
            <a:off x="7438126" y="4217598"/>
            <a:ext cx="960408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Cl</a:t>
            </a:r>
          </a:p>
          <a:p>
            <a:r>
              <a:rPr lang="en-US" sz="1400" dirty="0">
                <a:cs typeface="Calibri"/>
              </a:rPr>
              <a:t>Chlore</a:t>
            </a:r>
          </a:p>
          <a:p>
            <a:r>
              <a:rPr lang="en-US" sz="1400" dirty="0">
                <a:cs typeface="Calibri"/>
              </a:rPr>
              <a:t>17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4F0FDDC-1105-4436-8B1D-B980435C0969}"/>
              </a:ext>
            </a:extLst>
          </p:cNvPr>
          <p:cNvSpPr txBox="1"/>
          <p:nvPr/>
        </p:nvSpPr>
        <p:spPr>
          <a:xfrm>
            <a:off x="8314247" y="4187945"/>
            <a:ext cx="1061049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 err="1">
                <a:cs typeface="Calibri"/>
              </a:rPr>
              <a:t>Ar</a:t>
            </a:r>
          </a:p>
          <a:p>
            <a:r>
              <a:rPr lang="en-US" sz="1400" dirty="0">
                <a:cs typeface="Calibri"/>
              </a:rPr>
              <a:t>Argon</a:t>
            </a:r>
          </a:p>
          <a:p>
            <a:r>
              <a:rPr lang="en-US" sz="1400" dirty="0">
                <a:cs typeface="Calibri"/>
              </a:rPr>
              <a:t>18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A3F9695-4B40-47E0-8276-F281638C67D3}"/>
              </a:ext>
            </a:extLst>
          </p:cNvPr>
          <p:cNvSpPr txBox="1"/>
          <p:nvPr/>
        </p:nvSpPr>
        <p:spPr>
          <a:xfrm>
            <a:off x="1354706" y="5207839"/>
            <a:ext cx="91727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K </a:t>
            </a:r>
            <a:endParaRPr lang="en-US" dirty="0">
              <a:cs typeface="Calibri"/>
            </a:endParaRPr>
          </a:p>
          <a:p>
            <a:r>
              <a:rPr lang="en-US" sz="1200" dirty="0">
                <a:cs typeface="Calibri"/>
              </a:rPr>
              <a:t>Potassium</a:t>
            </a:r>
          </a:p>
          <a:p>
            <a:r>
              <a:rPr lang="en-US" sz="1400" dirty="0">
                <a:cs typeface="Calibri"/>
              </a:rPr>
              <a:t>19</a:t>
            </a:r>
            <a:endParaRPr lang="en-US" sz="1200" dirty="0">
              <a:cs typeface="Calibri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DB69519-AD66-49A0-9C86-011A8D86DEEF}"/>
              </a:ext>
            </a:extLst>
          </p:cNvPr>
          <p:cNvSpPr txBox="1"/>
          <p:nvPr/>
        </p:nvSpPr>
        <p:spPr>
          <a:xfrm>
            <a:off x="2273959" y="5293205"/>
            <a:ext cx="917276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Calibri"/>
              </a:rPr>
              <a:t>Ca</a:t>
            </a:r>
            <a:endParaRPr lang="en-US" dirty="0">
              <a:cs typeface="Calibri"/>
            </a:endParaRPr>
          </a:p>
          <a:p>
            <a:r>
              <a:rPr lang="en-US" sz="1400" dirty="0">
                <a:cs typeface="Calibri"/>
              </a:rPr>
              <a:t>Calcium</a:t>
            </a:r>
          </a:p>
          <a:p>
            <a:r>
              <a:rPr lang="en-US" sz="1400" dirty="0">
                <a:cs typeface="Calibri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69114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Projet H2</vt:lpstr>
      <vt:lpstr>Tableau périodique de Mendeleiv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249</cp:revision>
  <dcterms:created xsi:type="dcterms:W3CDTF">2022-01-07T19:04:09Z</dcterms:created>
  <dcterms:modified xsi:type="dcterms:W3CDTF">2022-01-07T19:53:54Z</dcterms:modified>
</cp:coreProperties>
</file>