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5832C-1E7A-453D-93B5-BCA12F4B43B3}" v="689" dt="2022-12-20T20:52:40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2022-12-20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7303699" cy="604808"/>
          </a:xfrm>
        </p:spPr>
        <p:txBody>
          <a:bodyPr>
            <a:normAutofit fontScale="90000"/>
          </a:bodyPr>
          <a:lstStyle/>
          <a:p>
            <a:r>
              <a:rPr lang="fr-CA" dirty="0">
                <a:cs typeface="Calibri Light"/>
              </a:rPr>
              <a:t>#1 Sédimentation</a:t>
            </a:r>
            <a:br>
              <a:rPr lang="fr-CA" dirty="0">
                <a:cs typeface="Calibri Light"/>
              </a:rPr>
            </a:br>
            <a:r>
              <a:rPr lang="fr-CA" dirty="0">
                <a:cs typeface="Calibri Light"/>
              </a:rPr>
              <a:t>laisse reposer</a:t>
            </a:r>
            <a:endParaRPr lang="fr-CA" dirty="0" err="1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736" y="6074943"/>
            <a:ext cx="8626416" cy="4480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dirty="0">
                <a:cs typeface="Calibri"/>
              </a:rPr>
              <a:t>Mélange hétérogène</a:t>
            </a:r>
            <a:endParaRPr lang="fr-CA" dirty="0"/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00F7332B-47C7-0DA5-C595-EA9022D00638}"/>
              </a:ext>
            </a:extLst>
          </p:cNvPr>
          <p:cNvSpPr/>
          <p:nvPr/>
        </p:nvSpPr>
        <p:spPr>
          <a:xfrm>
            <a:off x="1616926" y="2267414"/>
            <a:ext cx="1768415" cy="274607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C601CD8A-F877-5DC6-5582-C27F30308FBF}"/>
              </a:ext>
            </a:extLst>
          </p:cNvPr>
          <p:cNvSpPr/>
          <p:nvPr/>
        </p:nvSpPr>
        <p:spPr>
          <a:xfrm>
            <a:off x="8158975" y="2416097"/>
            <a:ext cx="1782792" cy="268856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9C9DA8D-DB42-E7FA-9DFA-F7665AF179DF}"/>
              </a:ext>
            </a:extLst>
          </p:cNvPr>
          <p:cNvSpPr/>
          <p:nvPr/>
        </p:nvSpPr>
        <p:spPr>
          <a:xfrm>
            <a:off x="1932878" y="4367561"/>
            <a:ext cx="172528" cy="172528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33D1739-F0CC-DA6D-818F-893708D1A3CE}"/>
              </a:ext>
            </a:extLst>
          </p:cNvPr>
          <p:cNvSpPr/>
          <p:nvPr/>
        </p:nvSpPr>
        <p:spPr>
          <a:xfrm>
            <a:off x="2378926" y="4293219"/>
            <a:ext cx="359433" cy="37381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37E4D93-9F1A-2558-7E94-B09ACC48BEE9}"/>
              </a:ext>
            </a:extLst>
          </p:cNvPr>
          <p:cNvSpPr/>
          <p:nvPr/>
        </p:nvSpPr>
        <p:spPr>
          <a:xfrm>
            <a:off x="2796921" y="4140328"/>
            <a:ext cx="503207" cy="531962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7B6BC48-B3E2-B65A-9857-211518253AB3}"/>
              </a:ext>
            </a:extLst>
          </p:cNvPr>
          <p:cNvSpPr/>
          <p:nvPr/>
        </p:nvSpPr>
        <p:spPr>
          <a:xfrm>
            <a:off x="8749147" y="4672289"/>
            <a:ext cx="301924" cy="33067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8DA8221-0463-27C9-5318-2202693A64A1}"/>
              </a:ext>
            </a:extLst>
          </p:cNvPr>
          <p:cNvSpPr/>
          <p:nvPr/>
        </p:nvSpPr>
        <p:spPr>
          <a:xfrm>
            <a:off x="9223599" y="4672288"/>
            <a:ext cx="301924" cy="33067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53D5C4C3-C534-830F-E13A-E393FC5A77EA}"/>
              </a:ext>
            </a:extLst>
          </p:cNvPr>
          <p:cNvSpPr/>
          <p:nvPr/>
        </p:nvSpPr>
        <p:spPr>
          <a:xfrm>
            <a:off x="8432145" y="4286206"/>
            <a:ext cx="316301" cy="51758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1C04AFEE-C380-4769-79F2-894FEB66BF87}"/>
              </a:ext>
            </a:extLst>
          </p:cNvPr>
          <p:cNvSpPr/>
          <p:nvPr/>
        </p:nvSpPr>
        <p:spPr>
          <a:xfrm rot="10620000">
            <a:off x="9424182" y="4113677"/>
            <a:ext cx="316301" cy="51758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2888E34-9962-C2A0-CE07-1F7FCF62D2F9}"/>
              </a:ext>
            </a:extLst>
          </p:cNvPr>
          <p:cNvSpPr/>
          <p:nvPr/>
        </p:nvSpPr>
        <p:spPr>
          <a:xfrm>
            <a:off x="9640543" y="3766515"/>
            <a:ext cx="230038" cy="2731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6" name="Connecteur : en arc 15">
            <a:extLst>
              <a:ext uri="{FF2B5EF4-FFF2-40B4-BE49-F238E27FC236}">
                <a16:creationId xmlns:a16="http://schemas.microsoft.com/office/drawing/2014/main" id="{012EE808-4A9E-7744-B0C2-873E80F79F01}"/>
              </a:ext>
            </a:extLst>
          </p:cNvPr>
          <p:cNvCxnSpPr/>
          <p:nvPr/>
        </p:nvCxnSpPr>
        <p:spPr>
          <a:xfrm flipV="1">
            <a:off x="1771291" y="3843069"/>
            <a:ext cx="1518249" cy="178278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 : en arc 16">
            <a:extLst>
              <a:ext uri="{FF2B5EF4-FFF2-40B4-BE49-F238E27FC236}">
                <a16:creationId xmlns:a16="http://schemas.microsoft.com/office/drawing/2014/main" id="{E02F6C8A-C0F5-84A4-798E-0E350528F9B3}"/>
              </a:ext>
            </a:extLst>
          </p:cNvPr>
          <p:cNvCxnSpPr>
            <a:cxnSpLocks/>
          </p:cNvCxnSpPr>
          <p:nvPr/>
        </p:nvCxnSpPr>
        <p:spPr>
          <a:xfrm flipV="1">
            <a:off x="8068574" y="4375031"/>
            <a:ext cx="1949569" cy="135146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2C4E8-CED3-3EA3-D8B6-493E69F1A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#2 Décantation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290BF4-151C-A1A9-CB63-AFAA312C4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60" y="3263362"/>
            <a:ext cx="6791865" cy="35174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CA" dirty="0">
                <a:cs typeface="Calibri"/>
              </a:rPr>
              <a:t>Résidu</a:t>
            </a:r>
            <a:endParaRPr lang="fr-FR" dirty="0">
              <a:cs typeface="Calibri"/>
            </a:endParaRPr>
          </a:p>
          <a:p>
            <a:pPr marL="0" indent="0">
              <a:buNone/>
            </a:pPr>
            <a:endParaRPr lang="fr-CA" dirty="0">
              <a:cs typeface="Calibri"/>
            </a:endParaRPr>
          </a:p>
          <a:p>
            <a:pPr marL="0" indent="0">
              <a:buNone/>
            </a:pPr>
            <a:endParaRPr lang="fr-CA" dirty="0">
              <a:cs typeface="Calibri"/>
            </a:endParaRPr>
          </a:p>
          <a:p>
            <a:pPr marL="0" indent="0">
              <a:buNone/>
            </a:pPr>
            <a:endParaRPr lang="fr-CA" dirty="0">
              <a:cs typeface="Calibri"/>
            </a:endParaRPr>
          </a:p>
          <a:p>
            <a:pPr marL="0" indent="0">
              <a:buNone/>
            </a:pPr>
            <a:endParaRPr lang="fr-CA" dirty="0">
              <a:cs typeface="Calibri"/>
            </a:endParaRPr>
          </a:p>
          <a:p>
            <a:pPr marL="0" indent="0">
              <a:buNone/>
            </a:pPr>
            <a:r>
              <a:rPr lang="fr-CA" dirty="0">
                <a:cs typeface="Calibri"/>
              </a:rPr>
              <a:t>Mélange hétérogène</a:t>
            </a:r>
          </a:p>
        </p:txBody>
      </p:sp>
      <p:sp>
        <p:nvSpPr>
          <p:cNvPr id="4" name="Cylindre 3">
            <a:extLst>
              <a:ext uri="{FF2B5EF4-FFF2-40B4-BE49-F238E27FC236}">
                <a16:creationId xmlns:a16="http://schemas.microsoft.com/office/drawing/2014/main" id="{5820F351-BB41-0082-70C3-3B92197EEF07}"/>
              </a:ext>
            </a:extLst>
          </p:cNvPr>
          <p:cNvSpPr/>
          <p:nvPr/>
        </p:nvSpPr>
        <p:spPr>
          <a:xfrm rot="4260000">
            <a:off x="2589677" y="2709956"/>
            <a:ext cx="1222075" cy="179716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5" name="Connecteur : en arc 4">
            <a:extLst>
              <a:ext uri="{FF2B5EF4-FFF2-40B4-BE49-F238E27FC236}">
                <a16:creationId xmlns:a16="http://schemas.microsoft.com/office/drawing/2014/main" id="{A6D82472-62BB-893D-BFB6-508BBEA7CD01}"/>
              </a:ext>
            </a:extLst>
          </p:cNvPr>
          <p:cNvCxnSpPr/>
          <p:nvPr/>
        </p:nvCxnSpPr>
        <p:spPr>
          <a:xfrm>
            <a:off x="2159480" y="3345611"/>
            <a:ext cx="2021456" cy="483080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7CB71FB5-940E-B0AD-6BCE-1FB3A8195F28}"/>
              </a:ext>
            </a:extLst>
          </p:cNvPr>
          <p:cNvSpPr/>
          <p:nvPr/>
        </p:nvSpPr>
        <p:spPr>
          <a:xfrm>
            <a:off x="2546195" y="3983931"/>
            <a:ext cx="316301" cy="34505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2B05637-F581-6BC9-BF7B-D9CDC25290CB}"/>
              </a:ext>
            </a:extLst>
          </p:cNvPr>
          <p:cNvSpPr/>
          <p:nvPr/>
        </p:nvSpPr>
        <p:spPr>
          <a:xfrm>
            <a:off x="3103756" y="3884341"/>
            <a:ext cx="115018" cy="862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78E87BA-12A1-B3E5-9BC5-DA894336AA91}"/>
              </a:ext>
            </a:extLst>
          </p:cNvPr>
          <p:cNvSpPr/>
          <p:nvPr/>
        </p:nvSpPr>
        <p:spPr>
          <a:xfrm>
            <a:off x="3511582" y="3635017"/>
            <a:ext cx="186906" cy="1869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Cylindre 8">
            <a:extLst>
              <a:ext uri="{FF2B5EF4-FFF2-40B4-BE49-F238E27FC236}">
                <a16:creationId xmlns:a16="http://schemas.microsoft.com/office/drawing/2014/main" id="{A609793E-9ECC-7D97-CA01-DEB894505FD4}"/>
              </a:ext>
            </a:extLst>
          </p:cNvPr>
          <p:cNvSpPr/>
          <p:nvPr/>
        </p:nvSpPr>
        <p:spPr>
          <a:xfrm>
            <a:off x="5551412" y="4722786"/>
            <a:ext cx="1222075" cy="179716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D2D9CDB4-5622-442C-7B00-D0025F2A6D08}"/>
              </a:ext>
            </a:extLst>
          </p:cNvPr>
          <p:cNvCxnSpPr/>
          <p:nvPr/>
        </p:nvCxnSpPr>
        <p:spPr>
          <a:xfrm flipH="1">
            <a:off x="6336641" y="2553959"/>
            <a:ext cx="652732" cy="2323380"/>
          </a:xfrm>
          <a:prstGeom prst="straightConnector1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 : en arc 10">
            <a:extLst>
              <a:ext uri="{FF2B5EF4-FFF2-40B4-BE49-F238E27FC236}">
                <a16:creationId xmlns:a16="http://schemas.microsoft.com/office/drawing/2014/main" id="{988F4C1E-4B87-630F-903B-AF257C35C59A}"/>
              </a:ext>
            </a:extLst>
          </p:cNvPr>
          <p:cNvCxnSpPr>
            <a:cxnSpLocks/>
          </p:cNvCxnSpPr>
          <p:nvPr/>
        </p:nvCxnSpPr>
        <p:spPr>
          <a:xfrm>
            <a:off x="5610045" y="5617233"/>
            <a:ext cx="1101306" cy="209911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6A74D1C4-FC50-2A25-C6C5-1FB7C1DEC121}"/>
              </a:ext>
            </a:extLst>
          </p:cNvPr>
          <p:cNvSpPr/>
          <p:nvPr/>
        </p:nvSpPr>
        <p:spPr>
          <a:xfrm>
            <a:off x="5797581" y="5532828"/>
            <a:ext cx="186906" cy="1869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CB25048-8338-2709-6CD7-948AE418C7B7}"/>
              </a:ext>
            </a:extLst>
          </p:cNvPr>
          <p:cNvSpPr/>
          <p:nvPr/>
        </p:nvSpPr>
        <p:spPr>
          <a:xfrm flipH="1">
            <a:off x="6266774" y="6026567"/>
            <a:ext cx="158151" cy="1581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920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2B8E38-37CB-E6D3-8BAA-314D1797D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96" y="163842"/>
            <a:ext cx="10515600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#3 Filtration</a:t>
            </a:r>
            <a:endParaRPr lang="fr-CA" dirty="0"/>
          </a:p>
        </p:txBody>
      </p:sp>
      <p:sp>
        <p:nvSpPr>
          <p:cNvPr id="6" name="Cylindre 5">
            <a:extLst>
              <a:ext uri="{FF2B5EF4-FFF2-40B4-BE49-F238E27FC236}">
                <a16:creationId xmlns:a16="http://schemas.microsoft.com/office/drawing/2014/main" id="{D45591E5-1730-D8BE-AD02-D898961929EB}"/>
              </a:ext>
            </a:extLst>
          </p:cNvPr>
          <p:cNvSpPr/>
          <p:nvPr/>
        </p:nvSpPr>
        <p:spPr>
          <a:xfrm rot="5400000">
            <a:off x="2956125" y="1932878"/>
            <a:ext cx="1121433" cy="1524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Cylindre 6">
            <a:extLst>
              <a:ext uri="{FF2B5EF4-FFF2-40B4-BE49-F238E27FC236}">
                <a16:creationId xmlns:a16="http://schemas.microsoft.com/office/drawing/2014/main" id="{8DC627D8-4790-6E5F-7B25-7B19C3DFD1A9}"/>
              </a:ext>
            </a:extLst>
          </p:cNvPr>
          <p:cNvSpPr/>
          <p:nvPr/>
        </p:nvSpPr>
        <p:spPr>
          <a:xfrm>
            <a:off x="4177148" y="3522102"/>
            <a:ext cx="891396" cy="13946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apèze 7">
            <a:extLst>
              <a:ext uri="{FF2B5EF4-FFF2-40B4-BE49-F238E27FC236}">
                <a16:creationId xmlns:a16="http://schemas.microsoft.com/office/drawing/2014/main" id="{FD7731AD-DF28-65B9-1B38-F3080A0D8C08}"/>
              </a:ext>
            </a:extLst>
          </p:cNvPr>
          <p:cNvSpPr/>
          <p:nvPr/>
        </p:nvSpPr>
        <p:spPr>
          <a:xfrm>
            <a:off x="3768971" y="4783102"/>
            <a:ext cx="1696528" cy="159588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9" name="Connecteur : en arc 8">
            <a:extLst>
              <a:ext uri="{FF2B5EF4-FFF2-40B4-BE49-F238E27FC236}">
                <a16:creationId xmlns:a16="http://schemas.microsoft.com/office/drawing/2014/main" id="{1D69A1F3-6057-157A-0C19-594862A5C10B}"/>
              </a:ext>
            </a:extLst>
          </p:cNvPr>
          <p:cNvCxnSpPr/>
          <p:nvPr/>
        </p:nvCxnSpPr>
        <p:spPr>
          <a:xfrm flipV="1">
            <a:off x="4042914" y="5137030"/>
            <a:ext cx="1101305" cy="250166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71397D4C-7D3A-1373-7396-B62653899738}"/>
              </a:ext>
            </a:extLst>
          </p:cNvPr>
          <p:cNvSpPr/>
          <p:nvPr/>
        </p:nvSpPr>
        <p:spPr>
          <a:xfrm flipH="1">
            <a:off x="4681408" y="5974668"/>
            <a:ext cx="115019" cy="1869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8F025E2-1EBB-9CA1-E27C-E211ACCBCB0D}"/>
              </a:ext>
            </a:extLst>
          </p:cNvPr>
          <p:cNvSpPr/>
          <p:nvPr/>
        </p:nvSpPr>
        <p:spPr>
          <a:xfrm flipH="1">
            <a:off x="4178199" y="5586480"/>
            <a:ext cx="115019" cy="18690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apèze 11">
            <a:extLst>
              <a:ext uri="{FF2B5EF4-FFF2-40B4-BE49-F238E27FC236}">
                <a16:creationId xmlns:a16="http://schemas.microsoft.com/office/drawing/2014/main" id="{BB8DA10E-8B24-E57E-F8F0-162340113A8C}"/>
              </a:ext>
            </a:extLst>
          </p:cNvPr>
          <p:cNvSpPr/>
          <p:nvPr/>
        </p:nvSpPr>
        <p:spPr>
          <a:xfrm rot="10800000">
            <a:off x="4200642" y="3127248"/>
            <a:ext cx="833887" cy="589472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Trapèze 12">
            <a:extLst>
              <a:ext uri="{FF2B5EF4-FFF2-40B4-BE49-F238E27FC236}">
                <a16:creationId xmlns:a16="http://schemas.microsoft.com/office/drawing/2014/main" id="{A1A08E98-7CE3-F3CA-D234-F38F2A7DA1A6}"/>
              </a:ext>
            </a:extLst>
          </p:cNvPr>
          <p:cNvSpPr/>
          <p:nvPr/>
        </p:nvSpPr>
        <p:spPr>
          <a:xfrm rot="10800000">
            <a:off x="4272880" y="3310297"/>
            <a:ext cx="704490" cy="416945"/>
          </a:xfrm>
          <a:prstGeom prst="trapezoid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4" name="Connecteur : en arc 13">
            <a:extLst>
              <a:ext uri="{FF2B5EF4-FFF2-40B4-BE49-F238E27FC236}">
                <a16:creationId xmlns:a16="http://schemas.microsoft.com/office/drawing/2014/main" id="{724CD2D8-CCA4-8D34-6FD9-DC34273CD452}"/>
              </a:ext>
            </a:extLst>
          </p:cNvPr>
          <p:cNvCxnSpPr>
            <a:cxnSpLocks/>
          </p:cNvCxnSpPr>
          <p:nvPr/>
        </p:nvCxnSpPr>
        <p:spPr>
          <a:xfrm>
            <a:off x="2806461" y="3014931"/>
            <a:ext cx="1302588" cy="109267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37C34812-9B7D-36FB-3C06-CFFDF4695116}"/>
              </a:ext>
            </a:extLst>
          </p:cNvPr>
          <p:cNvSpPr/>
          <p:nvPr/>
        </p:nvSpPr>
        <p:spPr>
          <a:xfrm>
            <a:off x="3583469" y="2930526"/>
            <a:ext cx="186906" cy="18690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86A7A6C-017F-4962-D5E8-C3DD73C45BE2}"/>
              </a:ext>
            </a:extLst>
          </p:cNvPr>
          <p:cNvSpPr/>
          <p:nvPr/>
        </p:nvSpPr>
        <p:spPr>
          <a:xfrm>
            <a:off x="2979620" y="3131809"/>
            <a:ext cx="172529" cy="1150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0F07-ECCC-6580-718B-0E2278F65C74}"/>
              </a:ext>
            </a:extLst>
          </p:cNvPr>
          <p:cNvSpPr/>
          <p:nvPr/>
        </p:nvSpPr>
        <p:spPr>
          <a:xfrm>
            <a:off x="4813609" y="1412487"/>
            <a:ext cx="57509" cy="185467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4F8CCD7-D2D9-BFEE-9BD6-516AD758FBB8}"/>
              </a:ext>
            </a:extLst>
          </p:cNvPr>
          <p:cNvSpPr txBox="1"/>
          <p:nvPr/>
        </p:nvSpPr>
        <p:spPr>
          <a:xfrm>
            <a:off x="483219" y="3070793"/>
            <a:ext cx="8998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  <a:endParaRPr lang="fr-CA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5BBEFA5-DF79-41B8-212C-420043D6FA7A}"/>
              </a:ext>
            </a:extLst>
          </p:cNvPr>
          <p:cNvSpPr txBox="1"/>
          <p:nvPr/>
        </p:nvSpPr>
        <p:spPr>
          <a:xfrm>
            <a:off x="2779037" y="5786009"/>
            <a:ext cx="8854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filtrat</a:t>
            </a:r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6671865-FE51-F36F-A0C7-C02D18674CFD}"/>
              </a:ext>
            </a:extLst>
          </p:cNvPr>
          <p:cNvSpPr txBox="1"/>
          <p:nvPr/>
        </p:nvSpPr>
        <p:spPr>
          <a:xfrm>
            <a:off x="5616637" y="2696981"/>
            <a:ext cx="3214597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Papier filtre</a:t>
            </a:r>
          </a:p>
          <a:p>
            <a:r>
              <a:rPr lang="fr-CA" dirty="0" err="1">
                <a:cs typeface="Calibri"/>
              </a:rPr>
              <a:t>Entennoir</a:t>
            </a:r>
            <a:endParaRPr lang="fr-CA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r>
              <a:rPr lang="fr-CA" dirty="0">
                <a:cs typeface="Calibri"/>
              </a:rPr>
              <a:t>Erlenmeyer</a:t>
            </a:r>
            <a:endParaRPr lang="fr-CA" dirty="0"/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r>
              <a:rPr lang="fr-CA" dirty="0">
                <a:cs typeface="Calibri"/>
              </a:rPr>
              <a:t>Mélange homogène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029C3A1C-483D-8FD9-7913-58F30A3A13E1}"/>
              </a:ext>
            </a:extLst>
          </p:cNvPr>
          <p:cNvSpPr/>
          <p:nvPr/>
        </p:nvSpPr>
        <p:spPr>
          <a:xfrm>
            <a:off x="7805853" y="353122"/>
            <a:ext cx="1984075" cy="2012830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774334-D48F-3DDA-9166-E0DEB4FF4790}"/>
              </a:ext>
            </a:extLst>
          </p:cNvPr>
          <p:cNvSpPr/>
          <p:nvPr/>
        </p:nvSpPr>
        <p:spPr>
          <a:xfrm>
            <a:off x="8780007" y="433425"/>
            <a:ext cx="14377" cy="1955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BCC195-761C-3359-19E4-A94259DA0A7A}"/>
              </a:ext>
            </a:extLst>
          </p:cNvPr>
          <p:cNvSpPr/>
          <p:nvPr/>
        </p:nvSpPr>
        <p:spPr>
          <a:xfrm rot="5400000">
            <a:off x="8808761" y="433425"/>
            <a:ext cx="14377" cy="1955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CE7D7A1-9BDD-438E-A4AE-F1310A06C767}"/>
              </a:ext>
            </a:extLst>
          </p:cNvPr>
          <p:cNvSpPr txBox="1"/>
          <p:nvPr/>
        </p:nvSpPr>
        <p:spPr>
          <a:xfrm>
            <a:off x="10366425" y="1144228"/>
            <a:ext cx="268263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1:3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1710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57905-F49B-8F3E-B22E-AE36CD39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#4a évaporation mélange homogène</a:t>
            </a:r>
            <a:endParaRPr lang="fr-CA" dirty="0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E443CDC7-9DF3-5136-14A6-3C4DBE69A3B5}"/>
              </a:ext>
            </a:extLst>
          </p:cNvPr>
          <p:cNvSpPr/>
          <p:nvPr/>
        </p:nvSpPr>
        <p:spPr>
          <a:xfrm>
            <a:off x="1402318" y="3133913"/>
            <a:ext cx="891396" cy="13946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>
            <a:extLst>
              <a:ext uri="{FF2B5EF4-FFF2-40B4-BE49-F238E27FC236}">
                <a16:creationId xmlns:a16="http://schemas.microsoft.com/office/drawing/2014/main" id="{90ACD4A0-72E8-6766-08BA-D2B07D6B6D3F}"/>
              </a:ext>
            </a:extLst>
          </p:cNvPr>
          <p:cNvSpPr/>
          <p:nvPr/>
        </p:nvSpPr>
        <p:spPr>
          <a:xfrm>
            <a:off x="994141" y="4394913"/>
            <a:ext cx="1696528" cy="159588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1EB2385E-64B0-1C70-BE5F-7950BEF24384}"/>
              </a:ext>
            </a:extLst>
          </p:cNvPr>
          <p:cNvSpPr/>
          <p:nvPr/>
        </p:nvSpPr>
        <p:spPr>
          <a:xfrm>
            <a:off x="1407579" y="5633469"/>
            <a:ext cx="115018" cy="862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2A637D0A-852A-B0DB-BCC5-2C2A660B35FC}"/>
              </a:ext>
            </a:extLst>
          </p:cNvPr>
          <p:cNvSpPr/>
          <p:nvPr/>
        </p:nvSpPr>
        <p:spPr>
          <a:xfrm>
            <a:off x="1795767" y="5719733"/>
            <a:ext cx="115018" cy="862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EDD90DB-9C47-2A6C-DB94-6FA573651324}"/>
              </a:ext>
            </a:extLst>
          </p:cNvPr>
          <p:cNvSpPr/>
          <p:nvPr/>
        </p:nvSpPr>
        <p:spPr>
          <a:xfrm>
            <a:off x="2183955" y="5805996"/>
            <a:ext cx="115018" cy="862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Phylactère : pensées 10">
            <a:extLst>
              <a:ext uri="{FF2B5EF4-FFF2-40B4-BE49-F238E27FC236}">
                <a16:creationId xmlns:a16="http://schemas.microsoft.com/office/drawing/2014/main" id="{81B65DAB-FC16-6D94-63F2-65FF765D85D0}"/>
              </a:ext>
            </a:extLst>
          </p:cNvPr>
          <p:cNvSpPr/>
          <p:nvPr/>
        </p:nvSpPr>
        <p:spPr>
          <a:xfrm>
            <a:off x="1118980" y="1710555"/>
            <a:ext cx="1595885" cy="112143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7988D45-F813-F065-8DE5-A84FE7A4541E}"/>
              </a:ext>
            </a:extLst>
          </p:cNvPr>
          <p:cNvSpPr txBox="1"/>
          <p:nvPr/>
        </p:nvSpPr>
        <p:spPr>
          <a:xfrm>
            <a:off x="345055" y="5545101"/>
            <a:ext cx="33152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solide</a:t>
            </a:r>
            <a:endParaRPr lang="fr-CA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11536E0-324A-05FF-A478-4B473156E80F}"/>
              </a:ext>
            </a:extLst>
          </p:cNvPr>
          <p:cNvSpPr txBox="1"/>
          <p:nvPr/>
        </p:nvSpPr>
        <p:spPr>
          <a:xfrm>
            <a:off x="2870562" y="5798633"/>
            <a:ext cx="28695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soluté</a:t>
            </a:r>
            <a:endParaRPr lang="fr-CA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AC971B-6AC2-CA2B-1F7A-DD44806C16CC}"/>
              </a:ext>
            </a:extLst>
          </p:cNvPr>
          <p:cNvSpPr txBox="1"/>
          <p:nvPr/>
        </p:nvSpPr>
        <p:spPr>
          <a:xfrm>
            <a:off x="1106354" y="6624105"/>
            <a:ext cx="38759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Substance pure</a:t>
            </a:r>
            <a:endParaRPr lang="fr-CA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469C66E0-4105-FE28-211B-56E7A2108C5A}"/>
              </a:ext>
            </a:extLst>
          </p:cNvPr>
          <p:cNvSpPr/>
          <p:nvPr/>
        </p:nvSpPr>
        <p:spPr>
          <a:xfrm>
            <a:off x="136760" y="5985890"/>
            <a:ext cx="3421811" cy="63260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9F1C8CF-36DD-F459-4F20-55ED1AF8BD5B}"/>
              </a:ext>
            </a:extLst>
          </p:cNvPr>
          <p:cNvSpPr txBox="1"/>
          <p:nvPr/>
        </p:nvSpPr>
        <p:spPr>
          <a:xfrm>
            <a:off x="3686213" y="6172094"/>
            <a:ext cx="25963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plaque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9719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C1344A-1225-F393-66EB-A712F3AEA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#4b distillation</a:t>
            </a:r>
            <a:endParaRPr lang="fr-CA" dirty="0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372D039C-BB3B-564C-14C5-D786B6992C9B}"/>
              </a:ext>
            </a:extLst>
          </p:cNvPr>
          <p:cNvSpPr/>
          <p:nvPr/>
        </p:nvSpPr>
        <p:spPr>
          <a:xfrm>
            <a:off x="1330431" y="2357536"/>
            <a:ext cx="891396" cy="139460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apèze 6">
            <a:extLst>
              <a:ext uri="{FF2B5EF4-FFF2-40B4-BE49-F238E27FC236}">
                <a16:creationId xmlns:a16="http://schemas.microsoft.com/office/drawing/2014/main" id="{7057D901-3F9D-D46A-5311-DB5D1EDD03FC}"/>
              </a:ext>
            </a:extLst>
          </p:cNvPr>
          <p:cNvSpPr/>
          <p:nvPr/>
        </p:nvSpPr>
        <p:spPr>
          <a:xfrm>
            <a:off x="922254" y="3618536"/>
            <a:ext cx="1696528" cy="159588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231A6C-FE11-BFAA-8926-7D63437510CE}"/>
              </a:ext>
            </a:extLst>
          </p:cNvPr>
          <p:cNvSpPr/>
          <p:nvPr/>
        </p:nvSpPr>
        <p:spPr>
          <a:xfrm>
            <a:off x="1524000" y="1598341"/>
            <a:ext cx="445698" cy="8195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6D349FD-6B8C-4639-0BB0-9ED014EC05B9}"/>
              </a:ext>
            </a:extLst>
          </p:cNvPr>
          <p:cNvSpPr/>
          <p:nvPr/>
        </p:nvSpPr>
        <p:spPr>
          <a:xfrm rot="6780000">
            <a:off x="4618869" y="-207964"/>
            <a:ext cx="388189" cy="65129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9596071-510D-8B91-1B14-918170F168F2}"/>
              </a:ext>
            </a:extLst>
          </p:cNvPr>
          <p:cNvSpPr/>
          <p:nvPr/>
        </p:nvSpPr>
        <p:spPr>
          <a:xfrm>
            <a:off x="151137" y="5209513"/>
            <a:ext cx="3421811" cy="63260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59F3DC-8BF2-9696-42A6-6959DD861483}"/>
              </a:ext>
            </a:extLst>
          </p:cNvPr>
          <p:cNvSpPr/>
          <p:nvPr/>
        </p:nvSpPr>
        <p:spPr>
          <a:xfrm>
            <a:off x="6756954" y="4121066"/>
            <a:ext cx="2386641" cy="23722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8" name="Connecteur : en arc 17">
            <a:extLst>
              <a:ext uri="{FF2B5EF4-FFF2-40B4-BE49-F238E27FC236}">
                <a16:creationId xmlns:a16="http://schemas.microsoft.com/office/drawing/2014/main" id="{6718E26F-34C0-1103-D0B7-CCCD3BD239C4}"/>
              </a:ext>
            </a:extLst>
          </p:cNvPr>
          <p:cNvCxnSpPr/>
          <p:nvPr/>
        </p:nvCxnSpPr>
        <p:spPr>
          <a:xfrm flipV="1">
            <a:off x="6760235" y="5252049"/>
            <a:ext cx="2294625" cy="264543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138B229-8F4C-F26C-B178-94D4A89C5C89}"/>
              </a:ext>
            </a:extLst>
          </p:cNvPr>
          <p:cNvSpPr/>
          <p:nvPr/>
        </p:nvSpPr>
        <p:spPr>
          <a:xfrm>
            <a:off x="2859340" y="2117328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5BA597CA-DA67-C180-6DCE-8860E6622A17}"/>
              </a:ext>
            </a:extLst>
          </p:cNvPr>
          <p:cNvSpPr/>
          <p:nvPr/>
        </p:nvSpPr>
        <p:spPr>
          <a:xfrm>
            <a:off x="3578207" y="2419252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0DB4558-B83B-538E-637F-40FC72B1AE86}"/>
              </a:ext>
            </a:extLst>
          </p:cNvPr>
          <p:cNvSpPr/>
          <p:nvPr/>
        </p:nvSpPr>
        <p:spPr>
          <a:xfrm>
            <a:off x="3247527" y="2261101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E0D69AC6-741F-3CAC-BDAD-0BADBDF65848}"/>
              </a:ext>
            </a:extLst>
          </p:cNvPr>
          <p:cNvSpPr/>
          <p:nvPr/>
        </p:nvSpPr>
        <p:spPr>
          <a:xfrm>
            <a:off x="3995149" y="2606157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EB0BE547-A8AB-A697-9BF8-16D1CE1109AC}"/>
              </a:ext>
            </a:extLst>
          </p:cNvPr>
          <p:cNvSpPr/>
          <p:nvPr/>
        </p:nvSpPr>
        <p:spPr>
          <a:xfrm>
            <a:off x="4412092" y="2749930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53F1D9C-A027-B836-97BA-5D6D8F5492C9}"/>
              </a:ext>
            </a:extLst>
          </p:cNvPr>
          <p:cNvSpPr/>
          <p:nvPr/>
        </p:nvSpPr>
        <p:spPr>
          <a:xfrm>
            <a:off x="4742771" y="2936835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8ABCB25E-CD60-2E03-25FE-492F4783CFCA}"/>
              </a:ext>
            </a:extLst>
          </p:cNvPr>
          <p:cNvSpPr/>
          <p:nvPr/>
        </p:nvSpPr>
        <p:spPr>
          <a:xfrm>
            <a:off x="5605411" y="3267514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8B465597-A26B-A4E6-3502-C7752098D989}"/>
              </a:ext>
            </a:extLst>
          </p:cNvPr>
          <p:cNvSpPr/>
          <p:nvPr/>
        </p:nvSpPr>
        <p:spPr>
          <a:xfrm>
            <a:off x="5174090" y="3094984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DDCA2176-F598-44FA-FA40-F385C4BD988A}"/>
              </a:ext>
            </a:extLst>
          </p:cNvPr>
          <p:cNvSpPr/>
          <p:nvPr/>
        </p:nvSpPr>
        <p:spPr>
          <a:xfrm>
            <a:off x="6094241" y="3425663"/>
            <a:ext cx="646981" cy="4888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7A6D6EC-93B2-3E31-B763-368A44CC0177}"/>
              </a:ext>
            </a:extLst>
          </p:cNvPr>
          <p:cNvSpPr txBox="1"/>
          <p:nvPr/>
        </p:nvSpPr>
        <p:spPr>
          <a:xfrm>
            <a:off x="150085" y="4781698"/>
            <a:ext cx="10579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résidu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FB9AC22-909F-00A2-1E23-26EB6A1D9BCC}"/>
              </a:ext>
            </a:extLst>
          </p:cNvPr>
          <p:cNvSpPr txBox="1"/>
          <p:nvPr/>
        </p:nvSpPr>
        <p:spPr>
          <a:xfrm>
            <a:off x="2968047" y="5845622"/>
            <a:ext cx="10579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plaque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53C97C9-4A3B-29F3-12B9-6CA739FA94FE}"/>
              </a:ext>
            </a:extLst>
          </p:cNvPr>
          <p:cNvSpPr txBox="1"/>
          <p:nvPr/>
        </p:nvSpPr>
        <p:spPr>
          <a:xfrm>
            <a:off x="3255594" y="1604302"/>
            <a:ext cx="105799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Eau froide</a:t>
            </a:r>
            <a:endParaRPr lang="fr-CA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11623AB-076C-BF14-C138-BDCE0FF176FF}"/>
              </a:ext>
            </a:extLst>
          </p:cNvPr>
          <p:cNvSpPr txBox="1"/>
          <p:nvPr/>
        </p:nvSpPr>
        <p:spPr>
          <a:xfrm>
            <a:off x="4319518" y="2078754"/>
            <a:ext cx="10579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refroidir</a:t>
            </a:r>
            <a:endParaRPr lang="fr-CA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9A0C7E3-86EF-369C-B2BF-E727ACBC3E6A}"/>
              </a:ext>
            </a:extLst>
          </p:cNvPr>
          <p:cNvSpPr txBox="1"/>
          <p:nvPr/>
        </p:nvSpPr>
        <p:spPr>
          <a:xfrm>
            <a:off x="9754160" y="4494150"/>
            <a:ext cx="19637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>
                <a:cs typeface="Calibri"/>
              </a:rPr>
              <a:t>Distillat</a:t>
            </a:r>
          </a:p>
          <a:p>
            <a:r>
              <a:rPr lang="fr-CA" dirty="0">
                <a:cs typeface="Calibri"/>
              </a:rPr>
              <a:t>Substances pures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29C657A7-D1C8-7E85-D3AC-C7FDF9EC23D8}"/>
              </a:ext>
            </a:extLst>
          </p:cNvPr>
          <p:cNvSpPr txBox="1"/>
          <p:nvPr/>
        </p:nvSpPr>
        <p:spPr>
          <a:xfrm>
            <a:off x="7583178" y="6492603"/>
            <a:ext cx="10579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solvant</a:t>
            </a:r>
            <a:endParaRPr lang="fr-CA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ACFE53E-0D4D-D956-471E-16F9537AE7DA}"/>
              </a:ext>
            </a:extLst>
          </p:cNvPr>
          <p:cNvSpPr txBox="1"/>
          <p:nvPr/>
        </p:nvSpPr>
        <p:spPr>
          <a:xfrm>
            <a:off x="5714122" y="5529320"/>
            <a:ext cx="105799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cs typeface="Calibri"/>
              </a:rPr>
              <a:t>glace</a:t>
            </a:r>
          </a:p>
        </p:txBody>
      </p:sp>
    </p:spTree>
    <p:extLst>
      <p:ext uri="{BB962C8B-B14F-4D97-AF65-F5344CB8AC3E}">
        <p14:creationId xmlns:p14="http://schemas.microsoft.com/office/powerpoint/2010/main" val="42922862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#1 Sédimentation laisse reposer</vt:lpstr>
      <vt:lpstr>#2 Décantation</vt:lpstr>
      <vt:lpstr>#3 Filtration</vt:lpstr>
      <vt:lpstr>#4a évaporation mélange homogène</vt:lpstr>
      <vt:lpstr>#4b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254</cp:revision>
  <dcterms:created xsi:type="dcterms:W3CDTF">2022-12-20T20:11:19Z</dcterms:created>
  <dcterms:modified xsi:type="dcterms:W3CDTF">2022-12-20T20:56:55Z</dcterms:modified>
</cp:coreProperties>
</file>