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51066E-AA62-80C1-0456-48EBD907ECC7}" v="598" dt="2022-01-10T13:54:51.957"/>
    <p1510:client id="{E90140B5-09B9-4DCF-AADF-DD909F5C46A3}" v="791" dt="2022-01-07T19:41:58.7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9835"/>
            <a:ext cx="9144000" cy="1510581"/>
          </a:xfrm>
        </p:spPr>
        <p:txBody>
          <a:bodyPr>
            <a:normAutofit fontScale="90000"/>
          </a:bodyPr>
          <a:lstStyle/>
          <a:p>
            <a:r>
              <a:rPr lang="fr-CA" dirty="0">
                <a:cs typeface="Calibri Light"/>
              </a:rPr>
              <a:t>Classification des éléments dans un tableau périodique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99472"/>
            <a:ext cx="9144000" cy="20583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Par Samuel Landry</a:t>
            </a:r>
          </a:p>
          <a:p>
            <a:r>
              <a:rPr lang="fr-CA" dirty="0">
                <a:cs typeface="Calibri"/>
              </a:rPr>
              <a:t>Pour Daniel Blais</a:t>
            </a:r>
          </a:p>
          <a:p>
            <a:r>
              <a:rPr lang="fr-CA" dirty="0">
                <a:cs typeface="Calibri"/>
              </a:rPr>
              <a:t>MSI</a:t>
            </a:r>
          </a:p>
          <a:p>
            <a:r>
              <a:rPr lang="fr-CA" dirty="0">
                <a:cs typeface="Calibri"/>
              </a:rPr>
              <a:t>Date 7 Janvier 2022</a:t>
            </a:r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541889-CEC5-4961-8FC0-29836FAE0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6172D2-3173-4440-99A4-C0D91D75072A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endParaRPr lang="fr-CA"/>
          </a:p>
          <a:p>
            <a:pPr marL="0" indent="0">
              <a:buNone/>
            </a:pPr>
            <a:r>
              <a:rPr lang="fr-CA" sz="1200" dirty="0">
                <a:cs typeface="Calibri" panose="020F0502020204030204"/>
              </a:rPr>
              <a:t>hydrogène</a:t>
            </a:r>
            <a:r>
              <a:rPr lang="fr-CA" dirty="0">
                <a:cs typeface="Calibri" panose="020F0502020204030204"/>
              </a:rPr>
              <a:t> </a:t>
            </a:r>
            <a:endParaRPr lang="fr-CA" sz="1200" dirty="0">
              <a:cs typeface="Calibri" panose="020F0502020204030204"/>
            </a:endParaRPr>
          </a:p>
          <a:p>
            <a:pPr marL="0" indent="0">
              <a:buNone/>
            </a:pPr>
            <a:r>
              <a:rPr lang="fr-CA" dirty="0">
                <a:cs typeface="Calibri" panose="020F0502020204030204"/>
              </a:rPr>
              <a:t>    1     Métaux</a:t>
            </a:r>
            <a:endParaRPr lang="fr-CA" dirty="0"/>
          </a:p>
        </p:txBody>
      </p:sp>
      <p:sp>
        <p:nvSpPr>
          <p:cNvPr id="4" name="Organigramme : Procédé 3">
            <a:extLst>
              <a:ext uri="{FF2B5EF4-FFF2-40B4-BE49-F238E27FC236}">
                <a16:creationId xmlns:a16="http://schemas.microsoft.com/office/drawing/2014/main" id="{DAE221A8-4FFF-4E52-9BF4-E55E3E2621D1}"/>
              </a:ext>
            </a:extLst>
          </p:cNvPr>
          <p:cNvSpPr/>
          <p:nvPr/>
        </p:nvSpPr>
        <p:spPr>
          <a:xfrm>
            <a:off x="4833668" y="3022034"/>
            <a:ext cx="1020791" cy="63260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Organigramme : Procédé 4">
            <a:extLst>
              <a:ext uri="{FF2B5EF4-FFF2-40B4-BE49-F238E27FC236}">
                <a16:creationId xmlns:a16="http://schemas.microsoft.com/office/drawing/2014/main" id="{F3965A4F-F96A-4574-B186-68FD56C02C38}"/>
              </a:ext>
            </a:extLst>
          </p:cNvPr>
          <p:cNvSpPr/>
          <p:nvPr/>
        </p:nvSpPr>
        <p:spPr>
          <a:xfrm>
            <a:off x="922127" y="2316645"/>
            <a:ext cx="661359" cy="690114"/>
          </a:xfrm>
          <a:prstGeom prst="flowChartProcess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79F9752-E154-4221-B81F-E3BF033F783C}"/>
              </a:ext>
            </a:extLst>
          </p:cNvPr>
          <p:cNvSpPr txBox="1"/>
          <p:nvPr/>
        </p:nvSpPr>
        <p:spPr>
          <a:xfrm>
            <a:off x="5671509" y="5369583"/>
            <a:ext cx="416655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métalloïdes</a:t>
            </a:r>
          </a:p>
        </p:txBody>
      </p:sp>
      <p:sp>
        <p:nvSpPr>
          <p:cNvPr id="7" name="Organigramme : Procédé 6">
            <a:extLst>
              <a:ext uri="{FF2B5EF4-FFF2-40B4-BE49-F238E27FC236}">
                <a16:creationId xmlns:a16="http://schemas.microsoft.com/office/drawing/2014/main" id="{E269305D-095D-4689-AFB5-766C2FFDD6DA}"/>
              </a:ext>
            </a:extLst>
          </p:cNvPr>
          <p:cNvSpPr/>
          <p:nvPr/>
        </p:nvSpPr>
        <p:spPr>
          <a:xfrm>
            <a:off x="920330" y="3436283"/>
            <a:ext cx="661359" cy="80513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Lithium</a:t>
            </a:r>
          </a:p>
          <a:p>
            <a:pPr algn="ctr"/>
            <a:r>
              <a:rPr lang="fr-CA" sz="1200" dirty="0">
                <a:cs typeface="Calibri"/>
              </a:rPr>
              <a:t>3</a:t>
            </a:r>
          </a:p>
        </p:txBody>
      </p:sp>
      <p:sp>
        <p:nvSpPr>
          <p:cNvPr id="8" name="Organigramme : Procédé 7">
            <a:extLst>
              <a:ext uri="{FF2B5EF4-FFF2-40B4-BE49-F238E27FC236}">
                <a16:creationId xmlns:a16="http://schemas.microsoft.com/office/drawing/2014/main" id="{3A5E1581-6940-4724-8853-131806F0BB3F}"/>
              </a:ext>
            </a:extLst>
          </p:cNvPr>
          <p:cNvSpPr/>
          <p:nvPr/>
        </p:nvSpPr>
        <p:spPr>
          <a:xfrm>
            <a:off x="1695810" y="3550403"/>
            <a:ext cx="704488" cy="6901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 err="1">
                <a:cs typeface="Calibri"/>
              </a:rPr>
              <a:t>Bérilium</a:t>
            </a:r>
            <a:endParaRPr lang="fr-FR" dirty="0" err="1"/>
          </a:p>
          <a:p>
            <a:pPr algn="ctr"/>
            <a:r>
              <a:rPr lang="fr-CA" sz="1200" dirty="0">
                <a:cs typeface="Calibri"/>
              </a:rPr>
              <a:t>4</a:t>
            </a:r>
          </a:p>
        </p:txBody>
      </p:sp>
      <p:sp>
        <p:nvSpPr>
          <p:cNvPr id="9" name="Organigramme : Procédé 8">
            <a:extLst>
              <a:ext uri="{FF2B5EF4-FFF2-40B4-BE49-F238E27FC236}">
                <a16:creationId xmlns:a16="http://schemas.microsoft.com/office/drawing/2014/main" id="{A0501FA6-2C74-4309-9EA9-8A0122E66BC2}"/>
              </a:ext>
            </a:extLst>
          </p:cNvPr>
          <p:cNvSpPr/>
          <p:nvPr/>
        </p:nvSpPr>
        <p:spPr>
          <a:xfrm>
            <a:off x="918535" y="4369013"/>
            <a:ext cx="661357" cy="6757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Sodium</a:t>
            </a:r>
            <a:endParaRPr lang="fr-CA" dirty="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11</a:t>
            </a:r>
          </a:p>
        </p:txBody>
      </p:sp>
      <p:sp>
        <p:nvSpPr>
          <p:cNvPr id="10" name="Organigramme : Procédé 9">
            <a:extLst>
              <a:ext uri="{FF2B5EF4-FFF2-40B4-BE49-F238E27FC236}">
                <a16:creationId xmlns:a16="http://schemas.microsoft.com/office/drawing/2014/main" id="{DC62D617-E2A6-4F2A-BA94-E822F61D790B}"/>
              </a:ext>
            </a:extLst>
          </p:cNvPr>
          <p:cNvSpPr/>
          <p:nvPr/>
        </p:nvSpPr>
        <p:spPr>
          <a:xfrm>
            <a:off x="1694012" y="4368114"/>
            <a:ext cx="1035170" cy="6757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Magnésium</a:t>
            </a:r>
            <a:endParaRPr lang="fr-CA" dirty="0" err="1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12</a:t>
            </a:r>
          </a:p>
        </p:txBody>
      </p:sp>
      <p:sp>
        <p:nvSpPr>
          <p:cNvPr id="11" name="Organigramme : Procédé 10">
            <a:extLst>
              <a:ext uri="{FF2B5EF4-FFF2-40B4-BE49-F238E27FC236}">
                <a16:creationId xmlns:a16="http://schemas.microsoft.com/office/drawing/2014/main" id="{2A70D1FE-CA79-456F-8976-731AC0181518}"/>
              </a:ext>
            </a:extLst>
          </p:cNvPr>
          <p:cNvSpPr/>
          <p:nvPr/>
        </p:nvSpPr>
        <p:spPr>
          <a:xfrm>
            <a:off x="830471" y="5215478"/>
            <a:ext cx="819508" cy="6757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 err="1">
                <a:cs typeface="Calibri"/>
              </a:rPr>
              <a:t>Potasium</a:t>
            </a:r>
            <a:endParaRPr lang="fr-CA" sz="120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19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0742006-2064-4595-B5D3-7AC5DF2D13A3}"/>
              </a:ext>
            </a:extLst>
          </p:cNvPr>
          <p:cNvSpPr txBox="1"/>
          <p:nvPr/>
        </p:nvSpPr>
        <p:spPr>
          <a:xfrm>
            <a:off x="6600645" y="277626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Non métaux</a:t>
            </a:r>
          </a:p>
        </p:txBody>
      </p:sp>
      <p:sp>
        <p:nvSpPr>
          <p:cNvPr id="13" name="Organigramme : Procédé 12">
            <a:extLst>
              <a:ext uri="{FF2B5EF4-FFF2-40B4-BE49-F238E27FC236}">
                <a16:creationId xmlns:a16="http://schemas.microsoft.com/office/drawing/2014/main" id="{BDB129C9-627B-4308-BA6F-A4D0611523E0}"/>
              </a:ext>
            </a:extLst>
          </p:cNvPr>
          <p:cNvSpPr/>
          <p:nvPr/>
        </p:nvSpPr>
        <p:spPr>
          <a:xfrm>
            <a:off x="1964488" y="5170550"/>
            <a:ext cx="761998" cy="6757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Calcium</a:t>
            </a:r>
            <a:endParaRPr lang="fr-CA" dirty="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20</a:t>
            </a:r>
          </a:p>
        </p:txBody>
      </p:sp>
      <p:sp>
        <p:nvSpPr>
          <p:cNvPr id="14" name="Organigramme : Procédé 13">
            <a:extLst>
              <a:ext uri="{FF2B5EF4-FFF2-40B4-BE49-F238E27FC236}">
                <a16:creationId xmlns:a16="http://schemas.microsoft.com/office/drawing/2014/main" id="{09A3EF17-98BA-4505-8172-9E6F7E50F8F2}"/>
              </a:ext>
            </a:extLst>
          </p:cNvPr>
          <p:cNvSpPr/>
          <p:nvPr/>
        </p:nvSpPr>
        <p:spPr>
          <a:xfrm>
            <a:off x="7125059" y="4551426"/>
            <a:ext cx="891395" cy="71886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Phosphore</a:t>
            </a:r>
            <a:endParaRPr lang="fr-CA" dirty="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15</a:t>
            </a:r>
          </a:p>
        </p:txBody>
      </p:sp>
      <p:sp>
        <p:nvSpPr>
          <p:cNvPr id="15" name="Organigramme : Procédé 14">
            <a:extLst>
              <a:ext uri="{FF2B5EF4-FFF2-40B4-BE49-F238E27FC236}">
                <a16:creationId xmlns:a16="http://schemas.microsoft.com/office/drawing/2014/main" id="{3F707783-DFFC-44C4-86BD-AD138DAF8168}"/>
              </a:ext>
            </a:extLst>
          </p:cNvPr>
          <p:cNvSpPr/>
          <p:nvPr/>
        </p:nvSpPr>
        <p:spPr>
          <a:xfrm>
            <a:off x="6232765" y="4550528"/>
            <a:ext cx="747623" cy="71886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Silicium</a:t>
            </a:r>
            <a:endParaRPr lang="fr-CA" dirty="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14</a:t>
            </a:r>
          </a:p>
        </p:txBody>
      </p:sp>
      <p:sp>
        <p:nvSpPr>
          <p:cNvPr id="16" name="Organigramme : Procédé 15">
            <a:extLst>
              <a:ext uri="{FF2B5EF4-FFF2-40B4-BE49-F238E27FC236}">
                <a16:creationId xmlns:a16="http://schemas.microsoft.com/office/drawing/2014/main" id="{E8A2831B-B80E-42B1-A6B2-D9A5209E6411}"/>
              </a:ext>
            </a:extLst>
          </p:cNvPr>
          <p:cNvSpPr/>
          <p:nvPr/>
        </p:nvSpPr>
        <p:spPr>
          <a:xfrm>
            <a:off x="8072167" y="4549629"/>
            <a:ext cx="790754" cy="71886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 err="1">
                <a:cs typeface="Calibri"/>
              </a:rPr>
              <a:t>Soufr</a:t>
            </a:r>
            <a:endParaRPr lang="fr-CA" dirty="0" err="1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16</a:t>
            </a:r>
          </a:p>
        </p:txBody>
      </p:sp>
      <p:sp>
        <p:nvSpPr>
          <p:cNvPr id="17" name="Organigramme : Procédé 16">
            <a:extLst>
              <a:ext uri="{FF2B5EF4-FFF2-40B4-BE49-F238E27FC236}">
                <a16:creationId xmlns:a16="http://schemas.microsoft.com/office/drawing/2014/main" id="{37FDBC02-C985-40C3-AF77-81B928F67490}"/>
              </a:ext>
            </a:extLst>
          </p:cNvPr>
          <p:cNvSpPr/>
          <p:nvPr/>
        </p:nvSpPr>
        <p:spPr>
          <a:xfrm>
            <a:off x="9120817" y="4548731"/>
            <a:ext cx="776377" cy="71886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Chlore</a:t>
            </a:r>
            <a:endParaRPr lang="fr-CA" dirty="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17</a:t>
            </a:r>
          </a:p>
        </p:txBody>
      </p:sp>
      <p:sp>
        <p:nvSpPr>
          <p:cNvPr id="18" name="Organigramme : Procédé 17">
            <a:extLst>
              <a:ext uri="{FF2B5EF4-FFF2-40B4-BE49-F238E27FC236}">
                <a16:creationId xmlns:a16="http://schemas.microsoft.com/office/drawing/2014/main" id="{AA54DBE7-8F24-4B6E-8767-8C77C6E947C1}"/>
              </a:ext>
            </a:extLst>
          </p:cNvPr>
          <p:cNvSpPr/>
          <p:nvPr/>
        </p:nvSpPr>
        <p:spPr>
          <a:xfrm>
            <a:off x="9996936" y="4547832"/>
            <a:ext cx="762000" cy="71886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Argon</a:t>
            </a:r>
            <a:endParaRPr lang="fr-CA" dirty="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18</a:t>
            </a:r>
          </a:p>
        </p:txBody>
      </p:sp>
      <p:sp>
        <p:nvSpPr>
          <p:cNvPr id="19" name="Organigramme : Procédé 18">
            <a:extLst>
              <a:ext uri="{FF2B5EF4-FFF2-40B4-BE49-F238E27FC236}">
                <a16:creationId xmlns:a16="http://schemas.microsoft.com/office/drawing/2014/main" id="{488D4411-AF1C-4C72-BF91-5FED4ABC16DC}"/>
              </a:ext>
            </a:extLst>
          </p:cNvPr>
          <p:cNvSpPr/>
          <p:nvPr/>
        </p:nvSpPr>
        <p:spPr>
          <a:xfrm>
            <a:off x="5222756" y="4546934"/>
            <a:ext cx="877018" cy="71886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Aluminium</a:t>
            </a:r>
            <a:endParaRPr lang="fr-CA" dirty="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13</a:t>
            </a:r>
          </a:p>
        </p:txBody>
      </p:sp>
      <p:sp>
        <p:nvSpPr>
          <p:cNvPr id="20" name="Organigramme : Procédé 19">
            <a:extLst>
              <a:ext uri="{FF2B5EF4-FFF2-40B4-BE49-F238E27FC236}">
                <a16:creationId xmlns:a16="http://schemas.microsoft.com/office/drawing/2014/main" id="{8811FC31-B238-43BD-B4AB-A4E644477CD0}"/>
              </a:ext>
            </a:extLst>
          </p:cNvPr>
          <p:cNvSpPr/>
          <p:nvPr/>
        </p:nvSpPr>
        <p:spPr>
          <a:xfrm>
            <a:off x="8068574" y="3798413"/>
            <a:ext cx="790753" cy="6901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Oxygène</a:t>
            </a:r>
            <a:endParaRPr lang="fr-CA" dirty="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8</a:t>
            </a:r>
          </a:p>
        </p:txBody>
      </p:sp>
      <p:sp>
        <p:nvSpPr>
          <p:cNvPr id="21" name="Organigramme : Procédé 20">
            <a:extLst>
              <a:ext uri="{FF2B5EF4-FFF2-40B4-BE49-F238E27FC236}">
                <a16:creationId xmlns:a16="http://schemas.microsoft.com/office/drawing/2014/main" id="{E195C49C-355C-4D6D-98E0-BB4BE4A0121E}"/>
              </a:ext>
            </a:extLst>
          </p:cNvPr>
          <p:cNvSpPr/>
          <p:nvPr/>
        </p:nvSpPr>
        <p:spPr>
          <a:xfrm rot="-10800000" flipH="1" flipV="1">
            <a:off x="9117221" y="3797513"/>
            <a:ext cx="776378" cy="69011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Fluor</a:t>
            </a:r>
            <a:endParaRPr lang="fr-FR" dirty="0"/>
          </a:p>
          <a:p>
            <a:pPr algn="ctr"/>
            <a:r>
              <a:rPr lang="fr-CA" sz="1200" dirty="0">
                <a:cs typeface="Calibri"/>
              </a:rPr>
              <a:t>9</a:t>
            </a:r>
          </a:p>
        </p:txBody>
      </p:sp>
      <p:sp>
        <p:nvSpPr>
          <p:cNvPr id="22" name="Organigramme : Procédé 21">
            <a:extLst>
              <a:ext uri="{FF2B5EF4-FFF2-40B4-BE49-F238E27FC236}">
                <a16:creationId xmlns:a16="http://schemas.microsoft.com/office/drawing/2014/main" id="{B31EF350-C26F-4EB2-83C9-35189FD62616}"/>
              </a:ext>
            </a:extLst>
          </p:cNvPr>
          <p:cNvSpPr/>
          <p:nvPr/>
        </p:nvSpPr>
        <p:spPr>
          <a:xfrm rot="-10800000" flipH="1" flipV="1">
            <a:off x="9993341" y="3796615"/>
            <a:ext cx="762001" cy="69011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 panose="020F0502020204030204"/>
              </a:rPr>
              <a:t>Néon</a:t>
            </a:r>
          </a:p>
          <a:p>
            <a:pPr algn="ctr"/>
            <a:r>
              <a:rPr lang="fr-CA" sz="1200" dirty="0">
                <a:cs typeface="Calibri" panose="020F0502020204030204"/>
              </a:rPr>
              <a:t>10</a:t>
            </a:r>
          </a:p>
        </p:txBody>
      </p:sp>
      <p:sp>
        <p:nvSpPr>
          <p:cNvPr id="23" name="Organigramme : Procédé 22">
            <a:extLst>
              <a:ext uri="{FF2B5EF4-FFF2-40B4-BE49-F238E27FC236}">
                <a16:creationId xmlns:a16="http://schemas.microsoft.com/office/drawing/2014/main" id="{EDE2DB04-29EA-4DE2-A5CD-1760918E053F}"/>
              </a:ext>
            </a:extLst>
          </p:cNvPr>
          <p:cNvSpPr/>
          <p:nvPr/>
        </p:nvSpPr>
        <p:spPr>
          <a:xfrm rot="-10800000" flipH="1" flipV="1">
            <a:off x="9992443" y="2933075"/>
            <a:ext cx="776378" cy="7907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Hélium</a:t>
            </a:r>
          </a:p>
          <a:p>
            <a:pPr algn="ctr"/>
            <a:r>
              <a:rPr lang="fr-CA" sz="1200" dirty="0">
                <a:cs typeface="Calibri"/>
              </a:rPr>
              <a:t>2</a:t>
            </a:r>
          </a:p>
        </p:txBody>
      </p:sp>
      <p:sp>
        <p:nvSpPr>
          <p:cNvPr id="25" name="Organigramme : Procédé 24">
            <a:extLst>
              <a:ext uri="{FF2B5EF4-FFF2-40B4-BE49-F238E27FC236}">
                <a16:creationId xmlns:a16="http://schemas.microsoft.com/office/drawing/2014/main" id="{655F4064-D065-4B86-BD8F-BEE491D246A6}"/>
              </a:ext>
            </a:extLst>
          </p:cNvPr>
          <p:cNvSpPr/>
          <p:nvPr/>
        </p:nvSpPr>
        <p:spPr>
          <a:xfrm rot="-10800000" flipH="1" flipV="1">
            <a:off x="6238156" y="3793919"/>
            <a:ext cx="747623" cy="69011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Carbone</a:t>
            </a:r>
            <a:endParaRPr lang="fr-CA" dirty="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6</a:t>
            </a:r>
          </a:p>
        </p:txBody>
      </p:sp>
      <p:sp>
        <p:nvSpPr>
          <p:cNvPr id="26" name="Organigramme : Procédé 25">
            <a:extLst>
              <a:ext uri="{FF2B5EF4-FFF2-40B4-BE49-F238E27FC236}">
                <a16:creationId xmlns:a16="http://schemas.microsoft.com/office/drawing/2014/main" id="{85E68C09-DBB5-4A89-80D5-8DCC3409B73C}"/>
              </a:ext>
            </a:extLst>
          </p:cNvPr>
          <p:cNvSpPr/>
          <p:nvPr/>
        </p:nvSpPr>
        <p:spPr>
          <a:xfrm flipH="1">
            <a:off x="5355745" y="3788527"/>
            <a:ext cx="747623" cy="69011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Bore</a:t>
            </a:r>
            <a:endParaRPr lang="fr-CA" dirty="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5</a:t>
            </a:r>
          </a:p>
        </p:txBody>
      </p:sp>
      <p:sp>
        <p:nvSpPr>
          <p:cNvPr id="27" name="Rectangle : avec coin arrondi 26">
            <a:extLst>
              <a:ext uri="{FF2B5EF4-FFF2-40B4-BE49-F238E27FC236}">
                <a16:creationId xmlns:a16="http://schemas.microsoft.com/office/drawing/2014/main" id="{2788B224-5897-4FAD-87AF-E02AEBF50731}"/>
              </a:ext>
            </a:extLst>
          </p:cNvPr>
          <p:cNvSpPr/>
          <p:nvPr/>
        </p:nvSpPr>
        <p:spPr>
          <a:xfrm flipV="1">
            <a:off x="5225450" y="3794902"/>
            <a:ext cx="86264" cy="690115"/>
          </a:xfrm>
          <a:prstGeom prst="round1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21A874-27EC-46F8-AB71-1AE4135FD411}"/>
              </a:ext>
            </a:extLst>
          </p:cNvPr>
          <p:cNvSpPr/>
          <p:nvPr/>
        </p:nvSpPr>
        <p:spPr>
          <a:xfrm flipH="1" flipV="1">
            <a:off x="5310816" y="4412230"/>
            <a:ext cx="934529" cy="12939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79A175-513F-4F11-B402-BA82BB06B73E}"/>
              </a:ext>
            </a:extLst>
          </p:cNvPr>
          <p:cNvSpPr/>
          <p:nvPr/>
        </p:nvSpPr>
        <p:spPr>
          <a:xfrm flipH="1" flipV="1">
            <a:off x="6172558" y="4483218"/>
            <a:ext cx="71888" cy="8338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Organigramme : Procédé 29">
            <a:extLst>
              <a:ext uri="{FF2B5EF4-FFF2-40B4-BE49-F238E27FC236}">
                <a16:creationId xmlns:a16="http://schemas.microsoft.com/office/drawing/2014/main" id="{E7A113F2-6623-4812-B8F9-55090DC9926A}"/>
              </a:ext>
            </a:extLst>
          </p:cNvPr>
          <p:cNvSpPr/>
          <p:nvPr/>
        </p:nvSpPr>
        <p:spPr>
          <a:xfrm>
            <a:off x="7120566" y="3784933"/>
            <a:ext cx="776377" cy="6901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1200" dirty="0">
                <a:cs typeface="Calibri"/>
              </a:rPr>
              <a:t>Azote</a:t>
            </a:r>
            <a:endParaRPr lang="fr-CA" dirty="0">
              <a:cs typeface="Calibri"/>
            </a:endParaRPr>
          </a:p>
          <a:p>
            <a:pPr algn="ctr"/>
            <a:r>
              <a:rPr lang="fr-CA" sz="1200" dirty="0">
                <a:cs typeface="Calibri"/>
              </a:rPr>
              <a:t>7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F38B62A-55F7-4E72-A3FE-F3F4C7F65C4B}"/>
              </a:ext>
            </a:extLst>
          </p:cNvPr>
          <p:cNvSpPr txBox="1"/>
          <p:nvPr/>
        </p:nvSpPr>
        <p:spPr>
          <a:xfrm>
            <a:off x="9195758" y="5313872"/>
            <a:ext cx="17367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Gaz inerte </a:t>
            </a:r>
          </a:p>
          <a:p>
            <a:r>
              <a:rPr lang="fr-CA" dirty="0">
                <a:cs typeface="Calibri"/>
              </a:rPr>
              <a:t>Gaz rare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4567E5D-2A24-41AA-BD94-964E6C46E84D}"/>
              </a:ext>
            </a:extLst>
          </p:cNvPr>
          <p:cNvSpPr txBox="1"/>
          <p:nvPr/>
        </p:nvSpPr>
        <p:spPr>
          <a:xfrm rot="-10800000" flipV="1">
            <a:off x="6261879" y="5777600"/>
            <a:ext cx="177991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r-CA" dirty="0">
              <a:cs typeface="Calibri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E96B0551-D5CD-49BC-A127-B6E4E2565E28}"/>
              </a:ext>
            </a:extLst>
          </p:cNvPr>
          <p:cNvSpPr txBox="1"/>
          <p:nvPr/>
        </p:nvSpPr>
        <p:spPr>
          <a:xfrm flipH="1">
            <a:off x="924105" y="6025450"/>
            <a:ext cx="96615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alcalin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DEB66C3B-91F3-42A8-AA8A-FACE0942211C}"/>
              </a:ext>
            </a:extLst>
          </p:cNvPr>
          <p:cNvSpPr txBox="1"/>
          <p:nvPr/>
        </p:nvSpPr>
        <p:spPr>
          <a:xfrm>
            <a:off x="2867025" y="5264143"/>
            <a:ext cx="189493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 err="1">
                <a:cs typeface="Calibri"/>
              </a:rPr>
              <a:t>Alino</a:t>
            </a:r>
            <a:r>
              <a:rPr lang="fr-CA" dirty="0">
                <a:cs typeface="Calibri"/>
              </a:rPr>
              <a:t> terreux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62C95A-5C0A-489B-A1B9-E0CDBA2DA56C}"/>
              </a:ext>
            </a:extLst>
          </p:cNvPr>
          <p:cNvSpPr/>
          <p:nvPr/>
        </p:nvSpPr>
        <p:spPr>
          <a:xfrm flipH="1">
            <a:off x="966158" y="3431875"/>
            <a:ext cx="445700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dirty="0">
                <a:cs typeface="Calibri" panose="020F0502020204030204"/>
              </a:rPr>
              <a:t>Li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CE30575C-CB63-4CA8-945E-82A95A7718E1}"/>
              </a:ext>
            </a:extLst>
          </p:cNvPr>
          <p:cNvSpPr txBox="1"/>
          <p:nvPr/>
        </p:nvSpPr>
        <p:spPr>
          <a:xfrm rot="-10800000" flipV="1">
            <a:off x="1761765" y="3336085"/>
            <a:ext cx="87414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Be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AC17D63-3CD1-4DB2-BAE8-3BBEDFC75C52}"/>
              </a:ext>
            </a:extLst>
          </p:cNvPr>
          <p:cNvSpPr txBox="1"/>
          <p:nvPr/>
        </p:nvSpPr>
        <p:spPr>
          <a:xfrm rot="-10800000" flipV="1">
            <a:off x="970112" y="215624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H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EAADB8A-EB91-4172-B488-605429E4E84B}"/>
              </a:ext>
            </a:extLst>
          </p:cNvPr>
          <p:cNvSpPr txBox="1"/>
          <p:nvPr/>
        </p:nvSpPr>
        <p:spPr>
          <a:xfrm>
            <a:off x="804238" y="4213795"/>
            <a:ext cx="176554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Na                   Mg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DA35582A-08F3-4A98-9BE7-4B581801B527}"/>
              </a:ext>
            </a:extLst>
          </p:cNvPr>
          <p:cNvSpPr txBox="1"/>
          <p:nvPr/>
        </p:nvSpPr>
        <p:spPr>
          <a:xfrm>
            <a:off x="810164" y="5051485"/>
            <a:ext cx="185180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      K                  Ca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F26A996D-926A-4969-8B28-459B65911661}"/>
              </a:ext>
            </a:extLst>
          </p:cNvPr>
          <p:cNvSpPr txBox="1"/>
          <p:nvPr/>
        </p:nvSpPr>
        <p:spPr>
          <a:xfrm>
            <a:off x="9838247" y="2836473"/>
            <a:ext cx="113293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        He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6E18CA67-64C0-4D25-9278-F3CD1005655B}"/>
              </a:ext>
            </a:extLst>
          </p:cNvPr>
          <p:cNvSpPr txBox="1"/>
          <p:nvPr/>
        </p:nvSpPr>
        <p:spPr>
          <a:xfrm>
            <a:off x="5265348" y="4417083"/>
            <a:ext cx="550365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     Al              Si                P               S                  Cl             Ar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FEE913A2-591F-41F5-89CC-2BF9FA1A2D07}"/>
              </a:ext>
            </a:extLst>
          </p:cNvPr>
          <p:cNvSpPr txBox="1"/>
          <p:nvPr/>
        </p:nvSpPr>
        <p:spPr>
          <a:xfrm rot="-10800000" flipV="1">
            <a:off x="5350714" y="3577819"/>
            <a:ext cx="550365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    B                C              N                O                 F               Ne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C4A6029F-5872-4063-8250-FA560BBDF43B}"/>
              </a:ext>
            </a:extLst>
          </p:cNvPr>
          <p:cNvSpPr txBox="1"/>
          <p:nvPr/>
        </p:nvSpPr>
        <p:spPr>
          <a:xfrm>
            <a:off x="7377022" y="5507966"/>
            <a:ext cx="13342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halogène</a:t>
            </a:r>
          </a:p>
        </p:txBody>
      </p:sp>
    </p:spTree>
    <p:extLst>
      <p:ext uri="{BB962C8B-B14F-4D97-AF65-F5344CB8AC3E}">
        <p14:creationId xmlns:p14="http://schemas.microsoft.com/office/powerpoint/2010/main" val="31861545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Classification des éléments dans un tableau périodique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300</cp:revision>
  <dcterms:created xsi:type="dcterms:W3CDTF">2022-01-07T19:03:58Z</dcterms:created>
  <dcterms:modified xsi:type="dcterms:W3CDTF">2022-01-20T17:55:36Z</dcterms:modified>
</cp:coreProperties>
</file>