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A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38712D-1245-4C4B-ABEA-E3CBE4D1A962}" v="1132" dt="2022-01-07T19:31:47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5283" y="4558552"/>
            <a:ext cx="9201509" cy="204254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dirty="0">
                <a:ea typeface="+mj-lt"/>
                <a:cs typeface="+mj-lt"/>
              </a:rPr>
              <a:t>Classification des </a:t>
            </a:r>
            <a:r>
              <a:rPr lang="en-US" sz="4800" dirty="0" err="1">
                <a:ea typeface="+mj-lt"/>
                <a:cs typeface="+mj-lt"/>
              </a:rPr>
              <a:t>éléments</a:t>
            </a:r>
            <a:r>
              <a:rPr lang="en-US" sz="4800" dirty="0">
                <a:ea typeface="+mj-lt"/>
                <a:cs typeface="+mj-lt"/>
              </a:rPr>
              <a:t> dans un tableau </a:t>
            </a:r>
            <a:r>
              <a:rPr lang="en-US" sz="4800" dirty="0" err="1">
                <a:ea typeface="+mj-lt"/>
                <a:cs typeface="+mj-lt"/>
              </a:rPr>
              <a:t>périodique</a:t>
            </a:r>
            <a:br>
              <a:rPr lang="en-US" sz="4800" dirty="0">
                <a:ea typeface="+mj-lt"/>
                <a:cs typeface="+mj-lt"/>
              </a:rPr>
            </a:br>
            <a:br>
              <a:rPr lang="en-US" sz="4800" dirty="0">
                <a:ea typeface="+mj-lt"/>
                <a:cs typeface="+mj-lt"/>
              </a:rPr>
            </a:br>
            <a:r>
              <a:rPr lang="en-US" sz="4800" dirty="0">
                <a:cs typeface="Calibri Light"/>
              </a:rPr>
              <a:t>par Elliot Lagrange</a:t>
            </a:r>
            <a:br>
              <a:rPr lang="en-US" sz="4800" dirty="0">
                <a:cs typeface="Calibri Light"/>
              </a:rPr>
            </a:br>
            <a:r>
              <a:rPr lang="en-US" sz="4800" dirty="0">
                <a:cs typeface="Calibri Light"/>
              </a:rPr>
              <a:t>pour Daniel Blais</a:t>
            </a:r>
            <a:br>
              <a:rPr lang="en-US" sz="4800" dirty="0">
                <a:cs typeface="Calibri Light"/>
              </a:rPr>
            </a:br>
            <a:br>
              <a:rPr lang="en-US" sz="4800" dirty="0">
                <a:cs typeface="Calibri Light"/>
              </a:rPr>
            </a:br>
            <a:r>
              <a:rPr lang="en-US" sz="4800" dirty="0">
                <a:cs typeface="Calibri Light"/>
              </a:rPr>
              <a:t>MSI</a:t>
            </a:r>
            <a:br>
              <a:rPr lang="en-US" sz="4800" dirty="0">
                <a:cs typeface="Calibri Light"/>
              </a:rPr>
            </a:br>
            <a:br>
              <a:rPr lang="en-US" sz="4800" dirty="0">
                <a:cs typeface="Calibri Light"/>
              </a:rPr>
            </a:br>
            <a:r>
              <a:rPr lang="en-US" sz="4800" dirty="0">
                <a:cs typeface="Calibri Light"/>
              </a:rPr>
              <a:t>7 Janvier 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329FBD-B40E-4EA4-A9C8-A20C32C9D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216259"/>
              </p:ext>
            </p:extLst>
          </p:nvPr>
        </p:nvGraphicFramePr>
        <p:xfrm>
          <a:off x="1163416" y="1455621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7426FE6-CCB7-4F75-AC7D-B55AFF209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010641"/>
              </p:ext>
            </p:extLst>
          </p:nvPr>
        </p:nvGraphicFramePr>
        <p:xfrm>
          <a:off x="1206547" y="3109017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AA78F096-A8C1-439F-B72E-10753FBF8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104297"/>
              </p:ext>
            </p:extLst>
          </p:nvPr>
        </p:nvGraphicFramePr>
        <p:xfrm>
          <a:off x="2198585" y="3123395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7DF15AEF-8840-4F07-A1AD-BA3656863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36790"/>
              </p:ext>
            </p:extLst>
          </p:nvPr>
        </p:nvGraphicFramePr>
        <p:xfrm>
          <a:off x="2184208" y="4029168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81F57D7C-6178-47A3-B860-43AF33F09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464077"/>
              </p:ext>
            </p:extLst>
          </p:nvPr>
        </p:nvGraphicFramePr>
        <p:xfrm>
          <a:off x="1235302" y="4043546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6F632D73-60C0-4C48-BDEC-F56315BF3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41787"/>
              </p:ext>
            </p:extLst>
          </p:nvPr>
        </p:nvGraphicFramePr>
        <p:xfrm>
          <a:off x="1249679" y="4934941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E2A133E0-2F2D-4664-BDF3-7717DDCFE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69046"/>
              </p:ext>
            </p:extLst>
          </p:nvPr>
        </p:nvGraphicFramePr>
        <p:xfrm>
          <a:off x="2184208" y="4920564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1" name="Table 7">
            <a:extLst>
              <a:ext uri="{FF2B5EF4-FFF2-40B4-BE49-F238E27FC236}">
                <a16:creationId xmlns:a16="http://schemas.microsoft.com/office/drawing/2014/main" id="{3E143DDD-FA17-43A1-886D-DC0C77C8F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75628"/>
              </p:ext>
            </p:extLst>
          </p:nvPr>
        </p:nvGraphicFramePr>
        <p:xfrm>
          <a:off x="4096396" y="3885394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2" name="Table 7">
            <a:extLst>
              <a:ext uri="{FF2B5EF4-FFF2-40B4-BE49-F238E27FC236}">
                <a16:creationId xmlns:a16="http://schemas.microsoft.com/office/drawing/2014/main" id="{9A1F28A2-C3D2-40A5-9192-28E9FAB7C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629184"/>
              </p:ext>
            </p:extLst>
          </p:nvPr>
        </p:nvGraphicFramePr>
        <p:xfrm>
          <a:off x="5059679" y="3899771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0F790108-305F-4B9F-8A21-DACE18EAA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13353"/>
              </p:ext>
            </p:extLst>
          </p:nvPr>
        </p:nvGraphicFramePr>
        <p:xfrm>
          <a:off x="4139528" y="2965243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4" name="Table 7">
            <a:extLst>
              <a:ext uri="{FF2B5EF4-FFF2-40B4-BE49-F238E27FC236}">
                <a16:creationId xmlns:a16="http://schemas.microsoft.com/office/drawing/2014/main" id="{C6E305A8-CCB7-4037-BA4D-57592F24B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569749"/>
              </p:ext>
            </p:extLst>
          </p:nvPr>
        </p:nvGraphicFramePr>
        <p:xfrm>
          <a:off x="5102812" y="2979620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5" name="Table 7">
            <a:extLst>
              <a:ext uri="{FF2B5EF4-FFF2-40B4-BE49-F238E27FC236}">
                <a16:creationId xmlns:a16="http://schemas.microsoft.com/office/drawing/2014/main" id="{5F23E45F-7D20-4F6B-B8AB-E38223D38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715592"/>
              </p:ext>
            </p:extLst>
          </p:nvPr>
        </p:nvGraphicFramePr>
        <p:xfrm>
          <a:off x="6051716" y="2993997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6" name="Table 7">
            <a:extLst>
              <a:ext uri="{FF2B5EF4-FFF2-40B4-BE49-F238E27FC236}">
                <a16:creationId xmlns:a16="http://schemas.microsoft.com/office/drawing/2014/main" id="{A72ED225-6CF4-4C2F-9C75-C27E0A69E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623645"/>
              </p:ext>
            </p:extLst>
          </p:nvPr>
        </p:nvGraphicFramePr>
        <p:xfrm>
          <a:off x="6957490" y="2950865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7" name="Table 7">
            <a:extLst>
              <a:ext uri="{FF2B5EF4-FFF2-40B4-BE49-F238E27FC236}">
                <a16:creationId xmlns:a16="http://schemas.microsoft.com/office/drawing/2014/main" id="{75B4E0C4-2D4E-4938-AEFB-9240742ED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057762"/>
              </p:ext>
            </p:extLst>
          </p:nvPr>
        </p:nvGraphicFramePr>
        <p:xfrm>
          <a:off x="6037339" y="3842261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8" name="Table 7">
            <a:extLst>
              <a:ext uri="{FF2B5EF4-FFF2-40B4-BE49-F238E27FC236}">
                <a16:creationId xmlns:a16="http://schemas.microsoft.com/office/drawing/2014/main" id="{A300E163-56A8-48A5-9A80-178456435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11960"/>
              </p:ext>
            </p:extLst>
          </p:nvPr>
        </p:nvGraphicFramePr>
        <p:xfrm>
          <a:off x="6971868" y="3827884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29" name="Table 7">
            <a:extLst>
              <a:ext uri="{FF2B5EF4-FFF2-40B4-BE49-F238E27FC236}">
                <a16:creationId xmlns:a16="http://schemas.microsoft.com/office/drawing/2014/main" id="{6B48CB3D-78E2-4689-91F3-EBBCBD0BD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744752"/>
              </p:ext>
            </p:extLst>
          </p:nvPr>
        </p:nvGraphicFramePr>
        <p:xfrm>
          <a:off x="7892018" y="3827883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30" name="Table 7">
            <a:extLst>
              <a:ext uri="{FF2B5EF4-FFF2-40B4-BE49-F238E27FC236}">
                <a16:creationId xmlns:a16="http://schemas.microsoft.com/office/drawing/2014/main" id="{653A55DE-C807-465A-A96F-6AEF40E9B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905218"/>
              </p:ext>
            </p:extLst>
          </p:nvPr>
        </p:nvGraphicFramePr>
        <p:xfrm>
          <a:off x="8826547" y="3813506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31" name="Table 7">
            <a:extLst>
              <a:ext uri="{FF2B5EF4-FFF2-40B4-BE49-F238E27FC236}">
                <a16:creationId xmlns:a16="http://schemas.microsoft.com/office/drawing/2014/main" id="{B0C843EE-D1CD-4DD1-9C0A-D0F376E6F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22810"/>
              </p:ext>
            </p:extLst>
          </p:nvPr>
        </p:nvGraphicFramePr>
        <p:xfrm>
          <a:off x="7906396" y="2936488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32" name="Table 7">
            <a:extLst>
              <a:ext uri="{FF2B5EF4-FFF2-40B4-BE49-F238E27FC236}">
                <a16:creationId xmlns:a16="http://schemas.microsoft.com/office/drawing/2014/main" id="{7CF5768E-8C25-4ED0-8FE4-4511EFB5B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579757"/>
              </p:ext>
            </p:extLst>
          </p:nvPr>
        </p:nvGraphicFramePr>
        <p:xfrm>
          <a:off x="8840924" y="2922111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graphicFrame>
        <p:nvGraphicFramePr>
          <p:cNvPr id="35" name="Table 7">
            <a:extLst>
              <a:ext uri="{FF2B5EF4-FFF2-40B4-BE49-F238E27FC236}">
                <a16:creationId xmlns:a16="http://schemas.microsoft.com/office/drawing/2014/main" id="{7CA249A6-477F-4E78-BC7B-57121C1CD2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820297"/>
              </p:ext>
            </p:extLst>
          </p:nvPr>
        </p:nvGraphicFramePr>
        <p:xfrm>
          <a:off x="8840925" y="2016337"/>
          <a:ext cx="971717" cy="89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717">
                  <a:extLst>
                    <a:ext uri="{9D8B030D-6E8A-4147-A177-3AD203B41FA5}">
                      <a16:colId xmlns:a16="http://schemas.microsoft.com/office/drawing/2014/main" val="1962966943"/>
                    </a:ext>
                  </a:extLst>
                </a:gridCol>
              </a:tblGrid>
              <a:tr h="8991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53328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1F0211F6-C1BA-4415-8AED-3855625FD5FB}"/>
              </a:ext>
            </a:extLst>
          </p:cNvPr>
          <p:cNvSpPr txBox="1"/>
          <p:nvPr/>
        </p:nvSpPr>
        <p:spPr>
          <a:xfrm>
            <a:off x="5515154" y="1719533"/>
            <a:ext cx="2958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  <a:cs typeface="Calibri"/>
              </a:rPr>
              <a:t>non-</a:t>
            </a:r>
            <a:r>
              <a:rPr lang="en-US" sz="2800" dirty="0" err="1">
                <a:solidFill>
                  <a:srgbClr val="002060"/>
                </a:solidFill>
                <a:cs typeface="Calibri"/>
              </a:rPr>
              <a:t>métaux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719F0F-FF23-45EA-BE0C-197F04AC9501}"/>
              </a:ext>
            </a:extLst>
          </p:cNvPr>
          <p:cNvSpPr txBox="1"/>
          <p:nvPr/>
        </p:nvSpPr>
        <p:spPr>
          <a:xfrm>
            <a:off x="2380889" y="1978325"/>
            <a:ext cx="2958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solidFill>
                  <a:srgbClr val="002060"/>
                </a:solidFill>
                <a:cs typeface="Calibri"/>
              </a:rPr>
              <a:t>métaux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22C2D1-CDCE-48A0-968F-FAAA432D7C0B}"/>
              </a:ext>
            </a:extLst>
          </p:cNvPr>
          <p:cNvSpPr txBox="1"/>
          <p:nvPr/>
        </p:nvSpPr>
        <p:spPr>
          <a:xfrm rot="-900000">
            <a:off x="900021" y="5874590"/>
            <a:ext cx="2958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solidFill>
                  <a:srgbClr val="C00000"/>
                </a:solidFill>
                <a:cs typeface="Calibri"/>
              </a:rPr>
              <a:t>alcalin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A188E0-18A0-461C-A046-5B4FA6AE853D}"/>
              </a:ext>
            </a:extLst>
          </p:cNvPr>
          <p:cNvSpPr txBox="1"/>
          <p:nvPr/>
        </p:nvSpPr>
        <p:spPr>
          <a:xfrm>
            <a:off x="2926331" y="539690"/>
            <a:ext cx="658195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Tableau </a:t>
            </a:r>
            <a:r>
              <a:rPr lang="en-US" sz="3200" dirty="0" err="1"/>
              <a:t>périodique</a:t>
            </a:r>
            <a:r>
              <a:rPr lang="en-US" sz="3200" dirty="0"/>
              <a:t> de </a:t>
            </a:r>
            <a:r>
              <a:rPr lang="en-US" sz="3200" dirty="0" err="1"/>
              <a:t>Mendeleiv</a:t>
            </a:r>
            <a:endParaRPr lang="en-US" sz="3200" dirty="0" err="1">
              <a:cs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C9E5592-EF10-49A0-88F7-6ED87B2CCBEE}"/>
              </a:ext>
            </a:extLst>
          </p:cNvPr>
          <p:cNvSpPr txBox="1"/>
          <p:nvPr/>
        </p:nvSpPr>
        <p:spPr>
          <a:xfrm>
            <a:off x="1128263" y="1487697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H</a:t>
            </a:r>
          </a:p>
          <a:p>
            <a:pPr algn="l"/>
            <a:r>
              <a:rPr lang="en-US" sz="1600" dirty="0" err="1">
                <a:cs typeface="Calibri"/>
              </a:rPr>
              <a:t>Hydrogène</a:t>
            </a:r>
            <a:endParaRPr lang="en-US" sz="1600" dirty="0">
              <a:cs typeface="Calibri"/>
            </a:endParaRPr>
          </a:p>
          <a:p>
            <a:r>
              <a:rPr lang="en-US" sz="1600" dirty="0">
                <a:cs typeface="Calibri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B443BD-319C-4D28-8A43-8471DA07A2C5}"/>
              </a:ext>
            </a:extLst>
          </p:cNvPr>
          <p:cNvSpPr txBox="1"/>
          <p:nvPr/>
        </p:nvSpPr>
        <p:spPr>
          <a:xfrm>
            <a:off x="4494361" y="4983193"/>
            <a:ext cx="2958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solidFill>
                  <a:srgbClr val="002060"/>
                </a:solidFill>
                <a:cs typeface="Calibri"/>
              </a:rPr>
              <a:t>métalloïdes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78F5DD-F7ED-4FF3-93C2-651D06132B68}"/>
              </a:ext>
            </a:extLst>
          </p:cNvPr>
          <p:cNvSpPr txBox="1"/>
          <p:nvPr/>
        </p:nvSpPr>
        <p:spPr>
          <a:xfrm>
            <a:off x="8936964" y="4983193"/>
            <a:ext cx="295886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47ADA0"/>
                </a:solidFill>
                <a:cs typeface="Calibri"/>
              </a:rPr>
              <a:t>gaz</a:t>
            </a:r>
            <a:r>
              <a:rPr lang="en-US" sz="2800" dirty="0">
                <a:solidFill>
                  <a:srgbClr val="47ADA0"/>
                </a:solidFill>
                <a:cs typeface="Calibri"/>
              </a:rPr>
              <a:t> </a:t>
            </a:r>
            <a:r>
              <a:rPr lang="en-US" sz="2800" dirty="0" err="1">
                <a:solidFill>
                  <a:srgbClr val="47ADA0"/>
                </a:solidFill>
                <a:cs typeface="Calibri"/>
              </a:rPr>
              <a:t>inertes</a:t>
            </a:r>
            <a:endParaRPr lang="en-US" sz="2800" dirty="0">
              <a:solidFill>
                <a:srgbClr val="47ADA0"/>
              </a:solidFill>
              <a:cs typeface="Calibri"/>
            </a:endParaRPr>
          </a:p>
          <a:p>
            <a:r>
              <a:rPr lang="en-US" sz="2800" dirty="0" err="1">
                <a:solidFill>
                  <a:srgbClr val="47ADA0"/>
                </a:solidFill>
                <a:cs typeface="Calibri"/>
              </a:rPr>
              <a:t>gaz</a:t>
            </a:r>
            <a:r>
              <a:rPr lang="en-US" sz="2800" dirty="0">
                <a:solidFill>
                  <a:srgbClr val="47ADA0"/>
                </a:solidFill>
                <a:cs typeface="Calibri"/>
              </a:rPr>
              <a:t> </a:t>
            </a:r>
            <a:r>
              <a:rPr lang="en-US" sz="2800" dirty="0" err="1">
                <a:solidFill>
                  <a:srgbClr val="47ADA0"/>
                </a:solidFill>
                <a:cs typeface="Calibri"/>
              </a:rPr>
              <a:t>rares</a:t>
            </a:r>
            <a:endParaRPr lang="en-US" sz="2800" dirty="0">
              <a:solidFill>
                <a:srgbClr val="47ADA0"/>
              </a:solidFill>
              <a:cs typeface="Calibr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6A2B14-4F6C-45BA-A642-00827235CAB4}"/>
              </a:ext>
            </a:extLst>
          </p:cNvPr>
          <p:cNvSpPr txBox="1"/>
          <p:nvPr/>
        </p:nvSpPr>
        <p:spPr>
          <a:xfrm rot="-1680000">
            <a:off x="2193983" y="5788325"/>
            <a:ext cx="2958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solidFill>
                  <a:srgbClr val="538135"/>
                </a:solidFill>
                <a:cs typeface="Calibri"/>
              </a:rPr>
              <a:t>Alino-</a:t>
            </a:r>
            <a:r>
              <a:rPr lang="en-US" sz="2800" dirty="0" err="1">
                <a:solidFill>
                  <a:srgbClr val="538135"/>
                </a:solidFill>
                <a:cs typeface="Calibri"/>
              </a:rPr>
              <a:t>terreux</a:t>
            </a:r>
            <a:endParaRPr lang="en-US" sz="2800">
              <a:solidFill>
                <a:srgbClr val="538135"/>
              </a:solidFill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E4F9E5A-D45B-4F6A-9281-18AB0071BBEF}"/>
              </a:ext>
            </a:extLst>
          </p:cNvPr>
          <p:cNvSpPr txBox="1"/>
          <p:nvPr/>
        </p:nvSpPr>
        <p:spPr>
          <a:xfrm rot="-1440000">
            <a:off x="7125417" y="5241985"/>
            <a:ext cx="2958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solidFill>
                  <a:schemeClr val="accent4"/>
                </a:solidFill>
                <a:cs typeface="Calibri"/>
              </a:rPr>
              <a:t>halogène</a:t>
            </a:r>
            <a:endParaRPr lang="en-US" sz="2800">
              <a:solidFill>
                <a:schemeClr val="accent4"/>
              </a:solidFill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B3C3C8D-EEFE-4BB9-A1B2-2137ED8CDB99}"/>
              </a:ext>
            </a:extLst>
          </p:cNvPr>
          <p:cNvSpPr txBox="1"/>
          <p:nvPr/>
        </p:nvSpPr>
        <p:spPr>
          <a:xfrm>
            <a:off x="1214526" y="3169847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Li</a:t>
            </a:r>
          </a:p>
          <a:p>
            <a:r>
              <a:rPr lang="en-US" sz="1600" dirty="0">
                <a:cs typeface="Calibri"/>
              </a:rPr>
              <a:t>Lithium</a:t>
            </a:r>
          </a:p>
          <a:p>
            <a:r>
              <a:rPr lang="en-US" sz="1600" dirty="0">
                <a:cs typeface="Calibri"/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AF45BA-ADB1-4001-8940-16D4E8A3F2B0}"/>
              </a:ext>
            </a:extLst>
          </p:cNvPr>
          <p:cNvSpPr txBox="1"/>
          <p:nvPr/>
        </p:nvSpPr>
        <p:spPr>
          <a:xfrm>
            <a:off x="2134678" y="3169848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Be</a:t>
            </a:r>
          </a:p>
          <a:p>
            <a:r>
              <a:rPr lang="en-US" sz="1600" dirty="0" err="1">
                <a:cs typeface="Calibri"/>
              </a:rPr>
              <a:t>Béryllium</a:t>
            </a:r>
          </a:p>
          <a:p>
            <a:r>
              <a:rPr lang="en-US" sz="1600" dirty="0">
                <a:cs typeface="Calibri"/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DAD2BC-7EEC-4311-B52A-5AEA53DD23BD}"/>
              </a:ext>
            </a:extLst>
          </p:cNvPr>
          <p:cNvSpPr txBox="1"/>
          <p:nvPr/>
        </p:nvSpPr>
        <p:spPr>
          <a:xfrm>
            <a:off x="8820149" y="2077168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He</a:t>
            </a:r>
          </a:p>
          <a:p>
            <a:r>
              <a:rPr lang="en-US" sz="1600" dirty="0" err="1">
                <a:cs typeface="Calibri"/>
              </a:rPr>
              <a:t>Héllium</a:t>
            </a:r>
          </a:p>
          <a:p>
            <a:r>
              <a:rPr lang="en-US" sz="1600" dirty="0">
                <a:cs typeface="Calibri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6032F1A-AF5E-49C3-8FE4-6588EB9A9274}"/>
              </a:ext>
            </a:extLst>
          </p:cNvPr>
          <p:cNvSpPr txBox="1"/>
          <p:nvPr/>
        </p:nvSpPr>
        <p:spPr>
          <a:xfrm>
            <a:off x="4061244" y="3011697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B</a:t>
            </a:r>
          </a:p>
          <a:p>
            <a:r>
              <a:rPr lang="en-US" sz="1600" dirty="0">
                <a:cs typeface="Calibri"/>
              </a:rPr>
              <a:t>Bore</a:t>
            </a:r>
          </a:p>
          <a:p>
            <a:r>
              <a:rPr lang="en-US" sz="1600" dirty="0">
                <a:cs typeface="Calibri"/>
              </a:rPr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75F827-1BC0-4CE7-8722-888F72EDEBF7}"/>
              </a:ext>
            </a:extLst>
          </p:cNvPr>
          <p:cNvSpPr txBox="1"/>
          <p:nvPr/>
        </p:nvSpPr>
        <p:spPr>
          <a:xfrm>
            <a:off x="5024526" y="3011696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C</a:t>
            </a:r>
          </a:p>
          <a:p>
            <a:r>
              <a:rPr lang="en-US" sz="1600" dirty="0">
                <a:cs typeface="Calibri"/>
              </a:rPr>
              <a:t>Carbone</a:t>
            </a:r>
          </a:p>
          <a:p>
            <a:r>
              <a:rPr lang="en-US" sz="1600" dirty="0">
                <a:cs typeface="Calibri"/>
              </a:rPr>
              <a:t>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C4B2CF-196F-4BB4-BD10-14FC2A8262FF}"/>
              </a:ext>
            </a:extLst>
          </p:cNvPr>
          <p:cNvSpPr txBox="1"/>
          <p:nvPr/>
        </p:nvSpPr>
        <p:spPr>
          <a:xfrm>
            <a:off x="5973432" y="3011696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N</a:t>
            </a:r>
          </a:p>
          <a:p>
            <a:r>
              <a:rPr lang="en-US" sz="1600" dirty="0">
                <a:cs typeface="Calibri"/>
              </a:rPr>
              <a:t>Azote</a:t>
            </a:r>
          </a:p>
          <a:p>
            <a:r>
              <a:rPr lang="en-US" sz="1600" dirty="0">
                <a:cs typeface="Calibri"/>
              </a:rPr>
              <a:t>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C8E8DA2-CBA8-4F2C-B004-9617A8F8D3D1}"/>
              </a:ext>
            </a:extLst>
          </p:cNvPr>
          <p:cNvSpPr txBox="1"/>
          <p:nvPr/>
        </p:nvSpPr>
        <p:spPr>
          <a:xfrm>
            <a:off x="6893584" y="3011697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O</a:t>
            </a:r>
          </a:p>
          <a:p>
            <a:r>
              <a:rPr lang="en-US" sz="1600" dirty="0" err="1">
                <a:cs typeface="Calibri"/>
              </a:rPr>
              <a:t>Oxygène</a:t>
            </a:r>
          </a:p>
          <a:p>
            <a:r>
              <a:rPr lang="en-US" sz="1600" dirty="0">
                <a:cs typeface="Calibri"/>
              </a:rPr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2DA834C-B16D-43B6-B878-DC2A72E0563A}"/>
              </a:ext>
            </a:extLst>
          </p:cNvPr>
          <p:cNvSpPr txBox="1"/>
          <p:nvPr/>
        </p:nvSpPr>
        <p:spPr>
          <a:xfrm>
            <a:off x="7928753" y="3011696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F</a:t>
            </a:r>
          </a:p>
          <a:p>
            <a:r>
              <a:rPr lang="en-US" sz="1600" dirty="0">
                <a:cs typeface="Calibri"/>
              </a:rPr>
              <a:t>Fluor</a:t>
            </a:r>
          </a:p>
          <a:p>
            <a:r>
              <a:rPr lang="en-US" sz="1600" dirty="0">
                <a:cs typeface="Calibri"/>
              </a:rPr>
              <a:t>9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6FE2ACA-B968-4E0E-9414-70D2E8F7BA4B}"/>
              </a:ext>
            </a:extLst>
          </p:cNvPr>
          <p:cNvSpPr txBox="1"/>
          <p:nvPr/>
        </p:nvSpPr>
        <p:spPr>
          <a:xfrm>
            <a:off x="8820150" y="3011697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Ne</a:t>
            </a:r>
          </a:p>
          <a:p>
            <a:r>
              <a:rPr lang="en-US" sz="1600" dirty="0" err="1">
                <a:cs typeface="Calibri"/>
              </a:rPr>
              <a:t>Néon</a:t>
            </a:r>
          </a:p>
          <a:p>
            <a:r>
              <a:rPr lang="en-US" sz="1600" dirty="0">
                <a:cs typeface="Calibri"/>
              </a:rPr>
              <a:t>10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0F0D032-9418-4A5F-B503-70E185E343F7}"/>
              </a:ext>
            </a:extLst>
          </p:cNvPr>
          <p:cNvSpPr txBox="1"/>
          <p:nvPr/>
        </p:nvSpPr>
        <p:spPr>
          <a:xfrm>
            <a:off x="1286413" y="4147507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Na</a:t>
            </a:r>
          </a:p>
          <a:p>
            <a:r>
              <a:rPr lang="en-US" sz="1600" dirty="0">
                <a:cs typeface="Calibri"/>
              </a:rPr>
              <a:t>Sodium</a:t>
            </a:r>
          </a:p>
          <a:p>
            <a:r>
              <a:rPr lang="en-US" sz="1600" dirty="0">
                <a:cs typeface="Calibri"/>
              </a:rPr>
              <a:t>11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EC00A17-7FB2-4D08-A841-AB7A6BEF2324}"/>
              </a:ext>
            </a:extLst>
          </p:cNvPr>
          <p:cNvSpPr txBox="1"/>
          <p:nvPr/>
        </p:nvSpPr>
        <p:spPr>
          <a:xfrm>
            <a:off x="2134678" y="4147508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Mg</a:t>
            </a:r>
          </a:p>
          <a:p>
            <a:pPr algn="l"/>
            <a:r>
              <a:rPr lang="en-US" sz="1600" dirty="0" err="1">
                <a:cs typeface="Calibri"/>
              </a:rPr>
              <a:t>Magnésium</a:t>
            </a:r>
          </a:p>
          <a:p>
            <a:r>
              <a:rPr lang="en-US" sz="1600" dirty="0">
                <a:cs typeface="Calibri"/>
              </a:rPr>
              <a:t>12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D36405B-45D1-4E2A-B942-BA768D8F5660}"/>
              </a:ext>
            </a:extLst>
          </p:cNvPr>
          <p:cNvSpPr txBox="1"/>
          <p:nvPr/>
        </p:nvSpPr>
        <p:spPr>
          <a:xfrm>
            <a:off x="1214527" y="4981395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K</a:t>
            </a:r>
          </a:p>
          <a:p>
            <a:pPr algn="l"/>
            <a:r>
              <a:rPr lang="en-US" sz="1600" dirty="0">
                <a:cs typeface="Calibri"/>
              </a:rPr>
              <a:t>Potassium</a:t>
            </a:r>
          </a:p>
          <a:p>
            <a:r>
              <a:rPr lang="en-US" sz="1600" dirty="0">
                <a:cs typeface="Calibri"/>
              </a:rPr>
              <a:t>19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D7E7D07-A6B8-494F-878A-0FFA033876DD}"/>
              </a:ext>
            </a:extLst>
          </p:cNvPr>
          <p:cNvSpPr txBox="1"/>
          <p:nvPr/>
        </p:nvSpPr>
        <p:spPr>
          <a:xfrm>
            <a:off x="2134677" y="4981395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Ca</a:t>
            </a:r>
          </a:p>
          <a:p>
            <a:pPr algn="l"/>
            <a:r>
              <a:rPr lang="en-US" sz="1600" dirty="0">
                <a:cs typeface="Calibri"/>
              </a:rPr>
              <a:t>Calcium</a:t>
            </a:r>
          </a:p>
          <a:p>
            <a:r>
              <a:rPr lang="en-US" sz="1600" dirty="0">
                <a:cs typeface="Calibri"/>
              </a:rPr>
              <a:t>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18BB18A-0AC6-4D92-A764-ADC963D07420}"/>
              </a:ext>
            </a:extLst>
          </p:cNvPr>
          <p:cNvSpPr txBox="1"/>
          <p:nvPr/>
        </p:nvSpPr>
        <p:spPr>
          <a:xfrm>
            <a:off x="4061244" y="3845584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Al</a:t>
            </a:r>
          </a:p>
          <a:p>
            <a:r>
              <a:rPr lang="en-US" sz="1600" dirty="0" err="1">
                <a:cs typeface="Calibri"/>
              </a:rPr>
              <a:t>Aluminium</a:t>
            </a:r>
          </a:p>
          <a:p>
            <a:pPr algn="l"/>
            <a:r>
              <a:rPr lang="en-US" sz="1600" dirty="0">
                <a:cs typeface="Calibri"/>
              </a:rPr>
              <a:t>13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C59F73-426B-4E1A-B5C0-F112A6C4FDB8}"/>
              </a:ext>
            </a:extLst>
          </p:cNvPr>
          <p:cNvSpPr txBox="1"/>
          <p:nvPr/>
        </p:nvSpPr>
        <p:spPr>
          <a:xfrm>
            <a:off x="5024526" y="4003734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Si</a:t>
            </a:r>
          </a:p>
          <a:p>
            <a:r>
              <a:rPr lang="en-US" sz="1600" dirty="0" err="1">
                <a:cs typeface="Calibri"/>
              </a:rPr>
              <a:t>Silicium</a:t>
            </a:r>
          </a:p>
          <a:p>
            <a:r>
              <a:rPr lang="en-US" sz="1600" dirty="0">
                <a:cs typeface="Calibri"/>
              </a:rPr>
              <a:t>14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048E1B7-3160-4B36-940C-8142FC6DEDDD}"/>
              </a:ext>
            </a:extLst>
          </p:cNvPr>
          <p:cNvSpPr txBox="1"/>
          <p:nvPr/>
        </p:nvSpPr>
        <p:spPr>
          <a:xfrm>
            <a:off x="5973432" y="3845583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P</a:t>
            </a:r>
          </a:p>
          <a:p>
            <a:r>
              <a:rPr lang="en-US" sz="1600" dirty="0" err="1">
                <a:cs typeface="Calibri"/>
              </a:rPr>
              <a:t>Phosphore</a:t>
            </a:r>
          </a:p>
          <a:p>
            <a:pPr algn="l"/>
            <a:r>
              <a:rPr lang="en-US" sz="1600" dirty="0">
                <a:cs typeface="Calibri"/>
              </a:rPr>
              <a:t>15</a:t>
            </a:r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1416B14-C63D-42CF-97A3-A69F7D8A7A35}"/>
              </a:ext>
            </a:extLst>
          </p:cNvPr>
          <p:cNvSpPr txBox="1"/>
          <p:nvPr/>
        </p:nvSpPr>
        <p:spPr>
          <a:xfrm>
            <a:off x="6994225" y="3845584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S</a:t>
            </a:r>
          </a:p>
          <a:p>
            <a:r>
              <a:rPr lang="en-US" sz="1600" dirty="0" err="1">
                <a:cs typeface="Calibri"/>
              </a:rPr>
              <a:t>Soufre</a:t>
            </a:r>
          </a:p>
          <a:p>
            <a:pPr algn="l"/>
            <a:r>
              <a:rPr lang="en-US" sz="1600" dirty="0">
                <a:cs typeface="Calibri"/>
              </a:rPr>
              <a:t>16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6394AAA-E6D1-4F76-B211-69087A38EE03}"/>
              </a:ext>
            </a:extLst>
          </p:cNvPr>
          <p:cNvSpPr txBox="1"/>
          <p:nvPr/>
        </p:nvSpPr>
        <p:spPr>
          <a:xfrm>
            <a:off x="7928753" y="3831206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cs typeface="Calibri"/>
              </a:rPr>
              <a:t>Cl</a:t>
            </a:r>
          </a:p>
          <a:p>
            <a:pPr algn="l"/>
            <a:r>
              <a:rPr lang="en-US" sz="1600" dirty="0">
                <a:cs typeface="Calibri"/>
              </a:rPr>
              <a:t>Chlore</a:t>
            </a:r>
          </a:p>
          <a:p>
            <a:r>
              <a:rPr lang="en-US" sz="1600" dirty="0">
                <a:cs typeface="Calibri"/>
              </a:rPr>
              <a:t>17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B88ECF6-13D6-40B5-94E1-BDC95491207B}"/>
              </a:ext>
            </a:extLst>
          </p:cNvPr>
          <p:cNvSpPr txBox="1"/>
          <p:nvPr/>
        </p:nvSpPr>
        <p:spPr>
          <a:xfrm>
            <a:off x="8820150" y="3831206"/>
            <a:ext cx="136297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cs typeface="Calibri"/>
              </a:rPr>
              <a:t>Ar</a:t>
            </a:r>
          </a:p>
          <a:p>
            <a:r>
              <a:rPr lang="en-US" sz="1600" dirty="0">
                <a:cs typeface="Calibri"/>
              </a:rPr>
              <a:t>Argon</a:t>
            </a:r>
          </a:p>
          <a:p>
            <a:r>
              <a:rPr lang="en-US" sz="1600" dirty="0">
                <a:cs typeface="Calibri"/>
              </a:rPr>
              <a:t>18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D93DCDD7-BE88-4A20-8CEB-A8FD264AB942}"/>
              </a:ext>
            </a:extLst>
          </p:cNvPr>
          <p:cNvSpPr/>
          <p:nvPr/>
        </p:nvSpPr>
        <p:spPr>
          <a:xfrm>
            <a:off x="4978400" y="3848100"/>
            <a:ext cx="101600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177F66B-CBAD-49C1-BCCB-DD0BBF12F38E}"/>
              </a:ext>
            </a:extLst>
          </p:cNvPr>
          <p:cNvSpPr/>
          <p:nvPr/>
        </p:nvSpPr>
        <p:spPr>
          <a:xfrm rot="16200000">
            <a:off x="4559300" y="3352800"/>
            <a:ext cx="114300" cy="9779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CAFCD520-8848-4E20-A699-BF407ADD1AC1}"/>
              </a:ext>
            </a:extLst>
          </p:cNvPr>
          <p:cNvSpPr/>
          <p:nvPr/>
        </p:nvSpPr>
        <p:spPr>
          <a:xfrm>
            <a:off x="4025900" y="2984500"/>
            <a:ext cx="101600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7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Classification des éléments dans un tableau périodique  par Elliot Lagrange pour Daniel Blais  MSI  7 Janvier 2022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169</cp:revision>
  <dcterms:created xsi:type="dcterms:W3CDTF">2022-01-07T19:01:00Z</dcterms:created>
  <dcterms:modified xsi:type="dcterms:W3CDTF">2022-01-07T19:32:42Z</dcterms:modified>
</cp:coreProperties>
</file>