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F6F102-592E-45D8-B6B5-1F2C2ABDE179}" v="1057" dt="2022-01-07T19:37:42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12419 6763 16383 0 0,'0'3'0'0'0,"0"11"0"0"0,0 12 0 0 0,0 13 0 0 0,0 8 0 0 0,0 7 0 0 0,0 4 0 0 0,0-2 0 0 0,0-7 0 0 0,0-2 0 0 0,0-6 0 0 0,0-7 0 0 0,0-3 0 0 0,0-4 0 0 0,0 0 0 0 0,0 2 0 0 0,0 2 0 0 0,0 6 0 0 0,0-1 0 0 0,0 1 0 0 0,0 3 0 0 0,0-2 0 0 0,0-4 0 0 0,3-5 0 0 0,1-4 0 0 0,0-1 0 0 0,-1 0 0 0 0,0 2 0 0 0,-2-1 0 0 0,0-2 0 0 0,-1 6 0 0 0,0 1 0 0 0,0-2 0 0 0,0-3 0 0 0,0 2 0 0 0,-1-2 0 0 0,1-2 0 0 0,0-2 0 0 0,0 3 0 0 0,0 2 0 0 0,0 1 0 0 0,0 9 0 0 0,0 1 0 0 0,0 1 0 0 0,0 1 0 0 0,0-4 0 0 0,0-1 0 0 0,0-4 0 0 0,0-3 0 0 0,0-3 0 0 0,0 0 0 0 0,0-1 0 0 0,0-1 0 0 0,0-2 0 0 0,0 3 0 0 0,0 0 0 0 0,0 0 0 0 0,0-2 0 0 0,0 3 0 0 0,0-1 0 0 0,0 0 0 0 0,0-1 0 0 0,0 1 0 0 0,0 1 0 0 0,0-2 0 0 0,0 3 0 0 0,0 3 0 0 0,0 0 0 0 0,0 5 0 0 0,7 3 0 0 0,2-1 0 0 0,-1-1 0 0 0,-2-2 0 0 0,-1-4 0 0 0,-2-4 0 0 0,-1 0 0 0 0,-2-1 0 0 0,3-1 0 0 0,1-1 0 0 0,0 2 0 0 0,-1 0 0 0 0,-1-4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12455 5874 16383 0 0,'-3'3'0'0'0,"-1"4"0"0"0,0 5 0 0 0,1 2 0 0 0,0 6 0 0 0,2 2 0 0 0,0 1 0 0 0,4-1 0 0 0,1 2 0 0 0,0 1 0 0 0,0-1 0 0 0,-2-2 0 0 0,0 2 0 0 0,2 3 0 0 0,0 1 0 0 0,0 4 0 0 0,3 4 0 0 0,-1 2 0 0 0,-1 1 0 0 0,-1-3 0 0 0,-1-1 0 0 0,-2-4 0 0 0,3-1 0 0 0,0 2 0 0 0,4 4 0 0 0,2 3 0 0 0,1-3 0 0 0,-3-3 0 0 0,-1 1 0 0 0,0 3 0 0 0,-1 3 0 0 0,-1 3 0 0 0,-1 3 0 0 0,-2 0 0 0 0,2 2 0 0 0,1-1 0 0 0,-1-1 0 0 0,-1 0 0 0 0,-1 3 0 0 0,-1-4 0 0 0,0-3 0 0 0,-1 1 0 0 0,0-4 0 0 0,0-2 0 0 0,3 2 0 0 0,1-2 0 0 0,3 3 0 0 0,4-3 0 0 0,3-4 0 0 0,-1-2 0 0 0,-3 1 0 0 0,-3-3 0 0 0,-3 1 0 0 0,-1-2 0 0 0,-2-3 0 0 0,-1-2 0 0 0,-1 1 0 0 0,1 0 0 0 0,-1-2 0 0 0,1-1 0 0 0,-1 3 0 0 0,1-1 0 0 0,0 0 0 0 0,-3-2 0 0 0,-7-10 0 0 0,-2-10 0 0 0,-2-19 0 0 0,1-6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12419 5813 16383 0 0,'-3'-3'0'0'0,"-4"1"0"0"0,-1 6 0 0 0,1 10 0 0 0,1 7 0 0 0,3 6 0 0 0,1 5 0 0 0,1-1 0 0 0,0-1 0 0 0,1-4 0 0 0,1 1 0 0 0,-1-2 0 0 0,0-2 0 0 0,1-1 0 0 0,-1 1 0 0 0,0 0 0 0 0,0-1 0 0 0,0 6 0 0 0,0 1 0 0 0,0-1 0 0 0,3-2 0 0 0,1 0 0 0 0,0-1 0 0 0,-1 2 0 0 0,3 2 0 0 0,-1-1 0 0 0,3 1 0 0 0,-1 5 0 0 0,0 0 0 0 0,-3-3 0 0 0,-1-1 0 0 0,-2-2 0 0 0,3-3 0 0 0,3-2 0 0 0,1 0 0 0 0,-1 0 0 0 0,-2-1 0 0 0,-2-1 0 0 0,-1 2 0 0 0,-1 1 0 0 0,-1 1 0 0 0,0 4 0 0 0,0 0 0 0 0,0 1 0 0 0,-1 2 0 0 0,1-2 0 0 0,0-2 0 0 0,0-3 0 0 0,0 4 0 0 0,0 0 0 0 0,0-2 0 0 0,0 1 0 0 0,-3 2 0 0 0,-1-1 0 0 0,0 0 0 0 0,0-1 0 0 0,2-2 0 0 0,1-3 0 0 0,-3-2 0 0 0,-1-2 0 0 0,2 0 0 0 0,-1-1 0 0 0,2 0 0 0 0,1 3 0 0 0,0 1 0 0 0,1 0 0 0 0,0-1 0 0 0,1 2 0 0 0,-1 1 0 0 0,0-2 0 0 0,0 0 0 0 0,0 1 0 0 0,0 1 0 0 0,0-1 0 0 0,0-2 0 0 0,0 3 0 0 0,0 0 0 0 0,0-1 0 0 0,0 5 0 0 0,0 2 0 0 0,0-3 0 0 0,0-1 0 0 0,0 0 0 0 0,0-1 0 0 0,0-1 0 0 0,0-3 0 0 0,0 2 0 0 0,0 0 0 0 0,0 0 0 0 0,0-2 0 0 0,0 2 0 0 0,0 0 0 0 0,0 0 0 0 0,0-1 0 0 0,3-2 0 0 0,5-1 0 0 0,0 0 0 0 0,-1 0 0 0 0,2 2 0 0 0,2-2 0 0 0,5-4 0 0 0,3-5 0 0 0,2-3 0 0 0,0-4 0 0 0,2-6 0 0 0,1-1 0 0 0,0-1 0 0 0,-2 1 0 0 0,5 1 0 0 0,2 1 0 0 0,-2 1 0 0 0,1 0 0 0 0,2 1 0 0 0,6 0 0 0 0,6 0 0 0 0,10 1 0 0 0,10-1 0 0 0,7 0 0 0 0,-5 0 0 0 0,-7 0 0 0 0,-6 0 0 0 0,-10 0 0 0 0,-8 0 0 0 0,-6 0 0 0 0,-3 0 0 0 0,-1 0 0 0 0,-2 0 0 0 0,-1 0 0 0 0,-1-3 0 0 0,-1-4 0 0 0,0-1 0 0 0,0 0 0 0 0,0 3 0 0 0,3 1 0 0 0,0 2 0 0 0,1 1 0 0 0,-1 4 0 0 0,3 1 0 0 0,3 4 0 0 0,11-1 0 0 0,9 3 0 0 0,5 0 0 0 0,13 1 0 0 0,7 2 0 0 0,6-1 0 0 0,-4 1 0 0 0,-1-3 0 0 0,-8-2 0 0 0,-3-2 0 0 0,0 0 0 0 0,-7 0 0 0 0,-10-1 0 0 0,-9-2 0 0 0,-5-1 0 0 0,-5-1 0 0 0,-3-1 0 0 0,-3 0 0 0 0,1 0 0 0 0,1-1 0 0 0,-1 1 0 0 0,-1 0 0 0 0,3 0 0 0 0,-1 0 0 0 0,4 0 0 0 0,2 0 0 0 0,0 0 0 0 0,2 0 0 0 0,9 0 0 0 0,8 0 0 0 0,-1 0 0 0 0,-6 0 0 0 0,-5 0 0 0 0,-7 3 0 0 0,-8 4 0 0 0,-6 4 0 0 0,-7 3 0 0 0,-4 3 0 0 0,-3 4 0 0 0,-1 1 0 0 0,0 1 0 0 0,-1-1 0 0 0,1 2 0 0 0,0 1 0 0 0,1-2 0 0 0,-1-1 0 0 0,-2-1 0 0 0,-1-1 0 0 0,0-2 0 0 0,1 0 0 0 0,1 0 0 0 0,0 3 0 0 0,2 1 0 0 0,-1 0 0 0 0,1-1 0 0 0,0 3 0 0 0,1 0 0 0 0,-1-1 0 0 0,0-1 0 0 0,0 2 0 0 0,0-1 0 0 0,0 0 0 0 0,0-1 0 0 0,0 2 0 0 0,0 0 0 0 0,0-2 0 0 0,0 0 0 0 0,0 1 0 0 0,0 1 0 0 0,0-2 0 0 0,0-1 0 0 0,0 3 0 0 0,3-1 0 0 0,1 0 0 0 0,0-1 0 0 0,2-2 0 0 0,4-1 0 0 0,-1-1 0 0 0,-1 0 0 0 0,-3 0 0 0 0,-1 3 0 0 0,-2 1 0 0 0,2 0 0 0 0,0-1 0 0 0,0 2 0 0 0,-1 1 0 0 0,-1-1 0 0 0,-1-1 0 0 0,-1-2 0 0 0,0 0 0 0 0,0 2 0 0 0,0 0 0 0 0,0 4 0 0 0,0-1 0 0 0,0 0 0 0 0,0-3 0 0 0,-1 3 0 0 0,1-1 0 0 0,0-1 0 0 0,0-1 0 0 0,0 5 0 0 0,0 1 0 0 0,0-1 0 0 0,0 2 0 0 0,0-2 0 0 0,0-2 0 0 0,0-2 0 0 0,0 1 0 0 0,0 0 0 0 0,0-1 0 0 0,0-2 0 0 0,0 3 0 0 0,0-1 0 0 0,0-1 0 0 0,0 0 0 0 0,0 1 0 0 0,0 0 0 0 0,0 0 0 0 0,-3-2 0 0 0,-1 3 0 0 0,0-1 0 0 0,1 0 0 0 0,1 6 0 0 0,1 3 0 0 0,-3 4 0 0 0,-1 1 0 0 0,-2-2 0 0 0,-4 3 0 0 0,1-2 0 0 0,1-4 0 0 0,0-1 0 0 0,-3 1 0 0 0,2-3 0 0 0,2-2 0 0 0,-1-3 0 0 0,1-3 0 0 0,2-1 0 0 0,2-2 0 0 0,2 0 0 0 0,1 2 0 0 0,1 6 0 0 0,0 0 0 0 0,-3 2 0 0 0,-4 4 0 0 0,-7 1 0 0 0,-8 3 0 0 0,-4-2 0 0 0,-3 0 0 0 0,2-3 0 0 0,4-3 0 0 0,2-4 0 0 0,5-9 0 0 0,4-10 0 0 0,6-5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8C66D-86D5-44ED-AC7E-CDC193220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625"/>
            <a:ext cx="10515600" cy="5875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cs typeface="Calibri" panose="020F0502020204030204"/>
              </a:rPr>
              <a:t>Clasifications</a:t>
            </a:r>
            <a:r>
              <a:rPr lang="en-US" dirty="0">
                <a:cs typeface="Calibri" panose="020F0502020204030204"/>
              </a:rPr>
              <a:t> des </a:t>
            </a:r>
            <a:r>
              <a:rPr lang="en-US" dirty="0" err="1">
                <a:cs typeface="Calibri" panose="020F0502020204030204"/>
              </a:rPr>
              <a:t>élément</a:t>
            </a:r>
          </a:p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dans un tableau </a:t>
            </a:r>
            <a:r>
              <a:rPr lang="en-US" dirty="0" err="1">
                <a:cs typeface="Calibri" panose="020F0502020204030204"/>
              </a:rPr>
              <a:t>périodique</a:t>
            </a:r>
          </a:p>
          <a:p>
            <a:pPr marL="0" indent="0" algn="ctr">
              <a:buNone/>
            </a:pPr>
            <a:endParaRPr lang="en-US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Par Anthony Bernard</a:t>
            </a:r>
          </a:p>
          <a:p>
            <a:pPr marL="0" indent="0" algn="ctr">
              <a:buNone/>
            </a:pPr>
            <a:endParaRPr lang="en-US" dirty="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Pour Daniel Blais</a:t>
            </a:r>
          </a:p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MSI</a:t>
            </a:r>
          </a:p>
          <a:p>
            <a:pPr marL="0" indent="0" algn="ctr">
              <a:buNone/>
            </a:pPr>
            <a:r>
              <a:rPr lang="en-US" dirty="0">
                <a:cs typeface="Calibri" panose="020F0502020204030204"/>
              </a:rPr>
              <a:t>2022-1-7</a:t>
            </a:r>
          </a:p>
        </p:txBody>
      </p:sp>
    </p:spTree>
    <p:extLst>
      <p:ext uri="{BB962C8B-B14F-4D97-AF65-F5344CB8AC3E}">
        <p14:creationId xmlns:p14="http://schemas.microsoft.com/office/powerpoint/2010/main" val="8639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B8D4-B465-4283-9A46-12936B56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Tableau de </a:t>
            </a:r>
            <a:r>
              <a:rPr lang="en-US" dirty="0" err="1">
                <a:cs typeface="Calibri Light"/>
              </a:rPr>
              <a:t>Mendeleiv</a:t>
            </a:r>
            <a:endParaRPr lang="en-US" dirty="0" err="1"/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071E8D4C-370F-4D28-A87C-4AED64C41D07}"/>
              </a:ext>
            </a:extLst>
          </p:cNvPr>
          <p:cNvSpPr/>
          <p:nvPr/>
        </p:nvSpPr>
        <p:spPr>
          <a:xfrm>
            <a:off x="1253706" y="149803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D616826F-8A64-414A-9FD3-A596F7E40039}"/>
              </a:ext>
            </a:extLst>
          </p:cNvPr>
          <p:cNvSpPr/>
          <p:nvPr/>
        </p:nvSpPr>
        <p:spPr>
          <a:xfrm>
            <a:off x="1253705" y="296452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ADB6040F-E85A-47A5-AB68-1FC4B4690F11}"/>
              </a:ext>
            </a:extLst>
          </p:cNvPr>
          <p:cNvSpPr/>
          <p:nvPr/>
        </p:nvSpPr>
        <p:spPr>
          <a:xfrm>
            <a:off x="1253704" y="3855921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91CEC801-1C62-40CA-8433-65C83CEB16A8}"/>
              </a:ext>
            </a:extLst>
          </p:cNvPr>
          <p:cNvSpPr/>
          <p:nvPr/>
        </p:nvSpPr>
        <p:spPr>
          <a:xfrm>
            <a:off x="1253705" y="4747317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CC544548-403E-494D-85FA-A9D3E6E067AC}"/>
              </a:ext>
            </a:extLst>
          </p:cNvPr>
          <p:cNvSpPr/>
          <p:nvPr/>
        </p:nvSpPr>
        <p:spPr>
          <a:xfrm>
            <a:off x="2188233" y="2964524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D74F6781-829D-487E-9BB2-F686E32EA346}"/>
              </a:ext>
            </a:extLst>
          </p:cNvPr>
          <p:cNvSpPr/>
          <p:nvPr/>
        </p:nvSpPr>
        <p:spPr>
          <a:xfrm>
            <a:off x="2188232" y="3855920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0E78932A-FBAD-4777-A42A-B833971DB502}"/>
              </a:ext>
            </a:extLst>
          </p:cNvPr>
          <p:cNvSpPr/>
          <p:nvPr/>
        </p:nvSpPr>
        <p:spPr>
          <a:xfrm>
            <a:off x="2188231" y="4747316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ED51390A-0E26-46F1-AC0C-D18C031470A5}"/>
              </a:ext>
            </a:extLst>
          </p:cNvPr>
          <p:cNvSpPr/>
          <p:nvPr/>
        </p:nvSpPr>
        <p:spPr>
          <a:xfrm>
            <a:off x="4833664" y="3036410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53140882-469D-4FBF-9208-429F8917B344}"/>
              </a:ext>
            </a:extLst>
          </p:cNvPr>
          <p:cNvSpPr/>
          <p:nvPr/>
        </p:nvSpPr>
        <p:spPr>
          <a:xfrm>
            <a:off x="5768192" y="3036409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91C0C39C-9967-4D29-8D30-2D0229AAA1C0}"/>
              </a:ext>
            </a:extLst>
          </p:cNvPr>
          <p:cNvSpPr/>
          <p:nvPr/>
        </p:nvSpPr>
        <p:spPr>
          <a:xfrm>
            <a:off x="9506306" y="2145014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C8E01174-D4DB-4653-90F0-AB06446A65AE}"/>
              </a:ext>
            </a:extLst>
          </p:cNvPr>
          <p:cNvSpPr/>
          <p:nvPr/>
        </p:nvSpPr>
        <p:spPr>
          <a:xfrm>
            <a:off x="9506305" y="3036409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FE45759B-9CEA-42CC-81D1-783154D62245}"/>
              </a:ext>
            </a:extLst>
          </p:cNvPr>
          <p:cNvSpPr/>
          <p:nvPr/>
        </p:nvSpPr>
        <p:spPr>
          <a:xfrm>
            <a:off x="8571777" y="3036410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203B471F-C7E0-4071-93F5-4C537499D17E}"/>
              </a:ext>
            </a:extLst>
          </p:cNvPr>
          <p:cNvSpPr/>
          <p:nvPr/>
        </p:nvSpPr>
        <p:spPr>
          <a:xfrm>
            <a:off x="7637248" y="3036409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B2C2F673-6530-44AF-A7ED-17780235C64F}"/>
              </a:ext>
            </a:extLst>
          </p:cNvPr>
          <p:cNvSpPr/>
          <p:nvPr/>
        </p:nvSpPr>
        <p:spPr>
          <a:xfrm>
            <a:off x="6702720" y="3036409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4D03B968-8888-471F-AB62-3AFD5A658C59}"/>
              </a:ext>
            </a:extLst>
          </p:cNvPr>
          <p:cNvSpPr/>
          <p:nvPr/>
        </p:nvSpPr>
        <p:spPr>
          <a:xfrm>
            <a:off x="9506305" y="392780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23E11E62-825C-4CEB-A373-560734D6554E}"/>
              </a:ext>
            </a:extLst>
          </p:cNvPr>
          <p:cNvSpPr/>
          <p:nvPr/>
        </p:nvSpPr>
        <p:spPr>
          <a:xfrm>
            <a:off x="8571777" y="392780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33A0A85F-C349-4825-91C2-13D77C9196E2}"/>
              </a:ext>
            </a:extLst>
          </p:cNvPr>
          <p:cNvSpPr/>
          <p:nvPr/>
        </p:nvSpPr>
        <p:spPr>
          <a:xfrm>
            <a:off x="7637248" y="392780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ED5DA35F-8621-4AE8-ADB7-BD5DB0CDDCD1}"/>
              </a:ext>
            </a:extLst>
          </p:cNvPr>
          <p:cNvSpPr/>
          <p:nvPr/>
        </p:nvSpPr>
        <p:spPr>
          <a:xfrm>
            <a:off x="6702720" y="392780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C9AAB15A-5F27-453E-AB0A-AF7A8CC5F556}"/>
              </a:ext>
            </a:extLst>
          </p:cNvPr>
          <p:cNvSpPr/>
          <p:nvPr/>
        </p:nvSpPr>
        <p:spPr>
          <a:xfrm>
            <a:off x="5768191" y="3927804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1F7B61CB-1EE4-464B-9826-17C52782C956}"/>
              </a:ext>
            </a:extLst>
          </p:cNvPr>
          <p:cNvSpPr/>
          <p:nvPr/>
        </p:nvSpPr>
        <p:spPr>
          <a:xfrm>
            <a:off x="4833663" y="3927805"/>
            <a:ext cx="934527" cy="891395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cs typeface="Calibri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E17D387A-413A-4224-8C8D-6FBDA9286B0D}"/>
                  </a:ext>
                </a:extLst>
              </p14:cNvPr>
              <p14:cNvContentPartPr/>
              <p14:nvPr/>
            </p14:nvContentPartPr>
            <p14:xfrm>
              <a:off x="4855937" y="3569694"/>
              <a:ext cx="28575" cy="866775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E17D387A-413A-4224-8C8D-6FBDA9286B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37268" y="3551968"/>
                <a:ext cx="66294" cy="902589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6A283BA7-308D-4F5B-A637-C0099612B5B3}"/>
              </a:ext>
            </a:extLst>
          </p:cNvPr>
          <p:cNvSpPr txBox="1"/>
          <p:nvPr/>
        </p:nvSpPr>
        <p:spPr>
          <a:xfrm>
            <a:off x="2391674" y="2046617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err="1">
                <a:solidFill>
                  <a:schemeClr val="accent1"/>
                </a:solidFill>
                <a:cs typeface="Calibri"/>
              </a:rPr>
              <a:t>Métaux</a:t>
            </a:r>
            <a:endParaRPr lang="en-US" sz="3600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C1E864-49C4-41E0-BB9B-A9004FD6A380}"/>
              </a:ext>
            </a:extLst>
          </p:cNvPr>
          <p:cNvSpPr txBox="1"/>
          <p:nvPr/>
        </p:nvSpPr>
        <p:spPr>
          <a:xfrm>
            <a:off x="6805522" y="246355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solidFill>
                  <a:schemeClr val="accent1"/>
                </a:solidFill>
                <a:cs typeface="Calibri"/>
              </a:rPr>
              <a:t>Non-</a:t>
            </a:r>
            <a:r>
              <a:rPr lang="en-US" sz="3600" dirty="0" err="1">
                <a:solidFill>
                  <a:schemeClr val="accent1"/>
                </a:solidFill>
                <a:cs typeface="Calibri"/>
              </a:rPr>
              <a:t>Métaux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9A08B0-4915-42DD-B4CC-A06D85021328}"/>
              </a:ext>
            </a:extLst>
          </p:cNvPr>
          <p:cNvSpPr txBox="1"/>
          <p:nvPr/>
        </p:nvSpPr>
        <p:spPr>
          <a:xfrm rot="-840000">
            <a:off x="1083333" y="572721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err="1">
                <a:solidFill>
                  <a:srgbClr val="FF0000"/>
                </a:solidFill>
                <a:cs typeface="Calibri"/>
              </a:rPr>
              <a:t>Alcalin</a:t>
            </a:r>
            <a:endParaRPr lang="en-US" sz="3600">
              <a:solidFill>
                <a:srgbClr val="FF0000"/>
              </a:solidFill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BB0FB42-3F96-48DC-94DB-536DB29B2B66}"/>
              </a:ext>
            </a:extLst>
          </p:cNvPr>
          <p:cNvSpPr txBox="1"/>
          <p:nvPr/>
        </p:nvSpPr>
        <p:spPr>
          <a:xfrm rot="-2220000">
            <a:off x="2305408" y="551155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solidFill>
                  <a:srgbClr val="92D050"/>
                </a:solidFill>
                <a:cs typeface="Calibri"/>
              </a:rPr>
              <a:t>Alino-</a:t>
            </a:r>
            <a:r>
              <a:rPr lang="en-US" sz="3600" dirty="0" err="1">
                <a:solidFill>
                  <a:srgbClr val="92D050"/>
                </a:solidFill>
                <a:cs typeface="Calibri"/>
              </a:rPr>
              <a:t>Terreux</a:t>
            </a:r>
            <a:endParaRPr lang="en-US" sz="3600" dirty="0">
              <a:solidFill>
                <a:srgbClr val="92D050"/>
              </a:solidFill>
              <a:cs typeface="Calibri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149F45A-C957-4C4B-A8EC-6634C661AB64}"/>
              </a:ext>
            </a:extLst>
          </p:cNvPr>
          <p:cNvSpPr txBox="1"/>
          <p:nvPr/>
        </p:nvSpPr>
        <p:spPr>
          <a:xfrm>
            <a:off x="4346993" y="5339030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err="1">
                <a:solidFill>
                  <a:schemeClr val="accent1"/>
                </a:solidFill>
                <a:cs typeface="Calibri"/>
              </a:rPr>
              <a:t>Métalloïdes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082D285-53AA-4711-9E51-3CC627BB9C63}"/>
              </a:ext>
            </a:extLst>
          </p:cNvPr>
          <p:cNvSpPr txBox="1"/>
          <p:nvPr/>
        </p:nvSpPr>
        <p:spPr>
          <a:xfrm rot="19380000">
            <a:off x="5767842" y="5732401"/>
            <a:ext cx="24268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 err="1">
                <a:solidFill>
                  <a:schemeClr val="accent4"/>
                </a:solidFill>
                <a:cs typeface="Calibri"/>
              </a:rPr>
              <a:t>Halogène</a:t>
            </a:r>
            <a:endParaRPr lang="en-US" sz="3600">
              <a:solidFill>
                <a:schemeClr val="accent4"/>
              </a:solidFill>
              <a:cs typeface="Calibri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37C8D1-831F-484F-95F6-AE0E8FE05017}"/>
              </a:ext>
            </a:extLst>
          </p:cNvPr>
          <p:cNvSpPr txBox="1"/>
          <p:nvPr/>
        </p:nvSpPr>
        <p:spPr>
          <a:xfrm>
            <a:off x="8930860" y="5401722"/>
            <a:ext cx="24268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00B0F0"/>
                </a:solidFill>
                <a:cs typeface="Calibri"/>
              </a:rPr>
              <a:t>Gaz </a:t>
            </a:r>
            <a:r>
              <a:rPr lang="en-US" sz="3600" dirty="0" err="1">
                <a:solidFill>
                  <a:srgbClr val="00B0F0"/>
                </a:solidFill>
                <a:cs typeface="Calibri"/>
              </a:rPr>
              <a:t>inrtes</a:t>
            </a:r>
            <a:endParaRPr lang="en-US" sz="3600" dirty="0">
              <a:solidFill>
                <a:srgbClr val="00B0F0"/>
              </a:solidFill>
              <a:cs typeface="Calibri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512620-DE1A-4514-9EDB-24040522AA6F}"/>
              </a:ext>
            </a:extLst>
          </p:cNvPr>
          <p:cNvSpPr txBox="1"/>
          <p:nvPr/>
        </p:nvSpPr>
        <p:spPr>
          <a:xfrm>
            <a:off x="8930859" y="6048703"/>
            <a:ext cx="24268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00B0F0"/>
                </a:solidFill>
                <a:cs typeface="Calibri"/>
              </a:rPr>
              <a:t>Gaz rare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DB2746D-E275-4623-A334-7C7CF703F499}"/>
              </a:ext>
            </a:extLst>
          </p:cNvPr>
          <p:cNvSpPr txBox="1"/>
          <p:nvPr/>
        </p:nvSpPr>
        <p:spPr>
          <a:xfrm>
            <a:off x="1297198" y="1498481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H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Hydrogéne</a:t>
            </a:r>
          </a:p>
          <a:p>
            <a:r>
              <a:rPr lang="en-US" sz="1050" dirty="0">
                <a:cs typeface="Calibri"/>
              </a:rPr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27EC898-A0AE-4677-B273-1FE740864F88}"/>
              </a:ext>
            </a:extLst>
          </p:cNvPr>
          <p:cNvSpPr txBox="1"/>
          <p:nvPr/>
        </p:nvSpPr>
        <p:spPr>
          <a:xfrm>
            <a:off x="9506669" y="2217348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He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Hélium</a:t>
            </a:r>
          </a:p>
          <a:p>
            <a:r>
              <a:rPr lang="en-US" sz="1050" dirty="0">
                <a:cs typeface="Calibri"/>
              </a:rPr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070D6C0-D33B-4A79-A9B5-5FCFECA88D26}"/>
              </a:ext>
            </a:extLst>
          </p:cNvPr>
          <p:cNvSpPr txBox="1"/>
          <p:nvPr/>
        </p:nvSpPr>
        <p:spPr>
          <a:xfrm>
            <a:off x="1297198" y="3036858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Li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Lithium</a:t>
            </a:r>
          </a:p>
          <a:p>
            <a:r>
              <a:rPr lang="en-US" sz="1050" dirty="0">
                <a:cs typeface="Calibri"/>
              </a:rPr>
              <a:t>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1F6C78B-E67C-478A-8E0C-20E6FD2E122A}"/>
              </a:ext>
            </a:extLst>
          </p:cNvPr>
          <p:cNvSpPr txBox="1"/>
          <p:nvPr/>
        </p:nvSpPr>
        <p:spPr>
          <a:xfrm>
            <a:off x="2188594" y="3036858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Be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Béryllium</a:t>
            </a:r>
          </a:p>
          <a:p>
            <a:r>
              <a:rPr lang="en-US" sz="1050" dirty="0">
                <a:cs typeface="Calibri"/>
              </a:rPr>
              <a:t>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0F394C-00F2-4D87-A1C9-96EE75008AF5}"/>
              </a:ext>
            </a:extLst>
          </p:cNvPr>
          <p:cNvSpPr txBox="1"/>
          <p:nvPr/>
        </p:nvSpPr>
        <p:spPr>
          <a:xfrm>
            <a:off x="1254066" y="3928254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Na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Sodium</a:t>
            </a:r>
          </a:p>
          <a:p>
            <a:r>
              <a:rPr lang="en-US" sz="1050" dirty="0">
                <a:cs typeface="Calibri"/>
              </a:rPr>
              <a:t>11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3B76A8-06AA-4C84-A842-423E45C8CDD3}"/>
              </a:ext>
            </a:extLst>
          </p:cNvPr>
          <p:cNvSpPr txBox="1"/>
          <p:nvPr/>
        </p:nvSpPr>
        <p:spPr>
          <a:xfrm>
            <a:off x="2217348" y="3928254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Mg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Magnésium</a:t>
            </a:r>
          </a:p>
          <a:p>
            <a:r>
              <a:rPr lang="en-US" sz="1050" dirty="0">
                <a:cs typeface="Calibri"/>
              </a:rPr>
              <a:t>12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E9A270E-4413-42B8-97F4-F8C1C6CD1C56}"/>
              </a:ext>
            </a:extLst>
          </p:cNvPr>
          <p:cNvSpPr txBox="1"/>
          <p:nvPr/>
        </p:nvSpPr>
        <p:spPr>
          <a:xfrm>
            <a:off x="1254065" y="4819650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K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Potassium</a:t>
            </a:r>
          </a:p>
          <a:p>
            <a:r>
              <a:rPr lang="en-US" sz="1050" dirty="0">
                <a:cs typeface="Calibri"/>
              </a:rPr>
              <a:t>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F8EF8B-9822-4FC9-98E7-791E7DD3FAAD}"/>
              </a:ext>
            </a:extLst>
          </p:cNvPr>
          <p:cNvSpPr txBox="1"/>
          <p:nvPr/>
        </p:nvSpPr>
        <p:spPr>
          <a:xfrm>
            <a:off x="5768556" y="3108745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C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Carbone</a:t>
            </a:r>
          </a:p>
          <a:p>
            <a:r>
              <a:rPr lang="en-US" sz="1050" dirty="0">
                <a:cs typeface="Calibri"/>
              </a:rPr>
              <a:t>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54DAA77-7D90-425C-BCE8-B88F642E4D8F}"/>
              </a:ext>
            </a:extLst>
          </p:cNvPr>
          <p:cNvSpPr txBox="1"/>
          <p:nvPr/>
        </p:nvSpPr>
        <p:spPr>
          <a:xfrm>
            <a:off x="4862782" y="3108744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B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Bore</a:t>
            </a:r>
          </a:p>
          <a:p>
            <a:r>
              <a:rPr lang="en-US" sz="1050" dirty="0">
                <a:cs typeface="Calibri"/>
              </a:rPr>
              <a:t>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847A1B6-E799-4162-B07E-AA8E918C2911}"/>
              </a:ext>
            </a:extLst>
          </p:cNvPr>
          <p:cNvSpPr txBox="1"/>
          <p:nvPr/>
        </p:nvSpPr>
        <p:spPr>
          <a:xfrm>
            <a:off x="2217349" y="4747764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CA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Calcium</a:t>
            </a:r>
          </a:p>
          <a:p>
            <a:r>
              <a:rPr lang="en-US" sz="1050" dirty="0">
                <a:cs typeface="Calibri"/>
              </a:rPr>
              <a:t>20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3C2D5F-C1F4-4945-A33B-57347FD92A86}"/>
              </a:ext>
            </a:extLst>
          </p:cNvPr>
          <p:cNvSpPr txBox="1"/>
          <p:nvPr/>
        </p:nvSpPr>
        <p:spPr>
          <a:xfrm>
            <a:off x="6803725" y="3123122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N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Azote</a:t>
            </a:r>
          </a:p>
          <a:p>
            <a:r>
              <a:rPr lang="en-US" sz="1050" dirty="0">
                <a:cs typeface="Calibri"/>
              </a:rPr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0E55EA8-14EB-49F8-8A1C-E2C8CA8E0510}"/>
              </a:ext>
            </a:extLst>
          </p:cNvPr>
          <p:cNvSpPr txBox="1"/>
          <p:nvPr/>
        </p:nvSpPr>
        <p:spPr>
          <a:xfrm>
            <a:off x="6703084" y="4000141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P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Phosphore</a:t>
            </a:r>
          </a:p>
          <a:p>
            <a:r>
              <a:rPr lang="en-US" sz="1050" dirty="0">
                <a:cs typeface="Calibri"/>
              </a:rPr>
              <a:t>15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49E483F-6F4C-4F5C-8818-052799E96C97}"/>
              </a:ext>
            </a:extLst>
          </p:cNvPr>
          <p:cNvSpPr txBox="1"/>
          <p:nvPr/>
        </p:nvSpPr>
        <p:spPr>
          <a:xfrm>
            <a:off x="5811689" y="4000141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Si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Silicium</a:t>
            </a:r>
          </a:p>
          <a:p>
            <a:r>
              <a:rPr lang="en-US" sz="1050" dirty="0">
                <a:cs typeface="Calibri"/>
              </a:rPr>
              <a:t>14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D39FC97-4427-4F8F-A6B7-A4B4CC9097A1}"/>
              </a:ext>
            </a:extLst>
          </p:cNvPr>
          <p:cNvSpPr txBox="1"/>
          <p:nvPr/>
        </p:nvSpPr>
        <p:spPr>
          <a:xfrm>
            <a:off x="4862782" y="4000141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Al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Aluminium</a:t>
            </a:r>
          </a:p>
          <a:p>
            <a:r>
              <a:rPr lang="en-US" sz="1050" dirty="0">
                <a:cs typeface="Calibri"/>
              </a:rPr>
              <a:t>13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BBCF3AA-DA43-4038-A701-F2FE145BAE40}"/>
              </a:ext>
            </a:extLst>
          </p:cNvPr>
          <p:cNvSpPr txBox="1"/>
          <p:nvPr/>
        </p:nvSpPr>
        <p:spPr>
          <a:xfrm>
            <a:off x="8572141" y="4000141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Cl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Chlore</a:t>
            </a:r>
          </a:p>
          <a:p>
            <a:r>
              <a:rPr lang="en-US" sz="1050" dirty="0">
                <a:cs typeface="Calibri"/>
              </a:rPr>
              <a:t>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CB87375-7148-4221-B4B7-8B77BFF3EE3F}"/>
              </a:ext>
            </a:extLst>
          </p:cNvPr>
          <p:cNvSpPr txBox="1"/>
          <p:nvPr/>
        </p:nvSpPr>
        <p:spPr>
          <a:xfrm>
            <a:off x="7738254" y="4072027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S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Soufre</a:t>
            </a:r>
          </a:p>
          <a:p>
            <a:r>
              <a:rPr lang="en-US" sz="1050" dirty="0">
                <a:cs typeface="Calibri"/>
              </a:rPr>
              <a:t>16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E99FBBF-B8A7-4DC3-8B00-3D797E9B9A4E}"/>
              </a:ext>
            </a:extLst>
          </p:cNvPr>
          <p:cNvSpPr txBox="1"/>
          <p:nvPr/>
        </p:nvSpPr>
        <p:spPr>
          <a:xfrm>
            <a:off x="7637613" y="3137499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O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Oxygène</a:t>
            </a:r>
          </a:p>
          <a:p>
            <a:r>
              <a:rPr lang="en-US" sz="1050" dirty="0">
                <a:cs typeface="Calibri"/>
              </a:rPr>
              <a:t>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40DD6D5-5BD2-4993-B9B8-BB673585652B}"/>
              </a:ext>
            </a:extLst>
          </p:cNvPr>
          <p:cNvSpPr txBox="1"/>
          <p:nvPr/>
        </p:nvSpPr>
        <p:spPr>
          <a:xfrm>
            <a:off x="9549801" y="4000140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 err="1">
                <a:cs typeface="Calibri"/>
              </a:rPr>
              <a:t>Ar</a:t>
            </a:r>
            <a:endParaRPr lang="en-US" sz="1050">
              <a:cs typeface="Calibri"/>
            </a:endParaRP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Argon</a:t>
            </a:r>
          </a:p>
          <a:p>
            <a:r>
              <a:rPr lang="en-US" sz="1050" dirty="0">
                <a:cs typeface="Calibri"/>
              </a:rPr>
              <a:t>18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48EC882-F300-40A3-8075-C88D65E9C377}"/>
              </a:ext>
            </a:extLst>
          </p:cNvPr>
          <p:cNvSpPr txBox="1"/>
          <p:nvPr/>
        </p:nvSpPr>
        <p:spPr>
          <a:xfrm>
            <a:off x="9549801" y="3108745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Ne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 err="1">
                <a:cs typeface="Calibri"/>
              </a:rPr>
              <a:t>Néon</a:t>
            </a:r>
          </a:p>
          <a:p>
            <a:r>
              <a:rPr lang="en-US" sz="1050" dirty="0">
                <a:cs typeface="Calibri"/>
              </a:rPr>
              <a:t>10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EE4F734-B8BC-4A13-9C00-82799A89D77B}"/>
              </a:ext>
            </a:extLst>
          </p:cNvPr>
          <p:cNvSpPr txBox="1"/>
          <p:nvPr/>
        </p:nvSpPr>
        <p:spPr>
          <a:xfrm>
            <a:off x="8572141" y="3137500"/>
            <a:ext cx="83101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050" dirty="0">
                <a:cs typeface="Calibri"/>
              </a:rPr>
              <a:t>F</a:t>
            </a:r>
          </a:p>
          <a:p>
            <a:endParaRPr lang="en-US" sz="1050" dirty="0">
              <a:cs typeface="Calibri"/>
            </a:endParaRPr>
          </a:p>
          <a:p>
            <a:r>
              <a:rPr lang="en-US" sz="1050" dirty="0">
                <a:cs typeface="Calibri"/>
              </a:rPr>
              <a:t>Fluor</a:t>
            </a:r>
          </a:p>
          <a:p>
            <a:r>
              <a:rPr lang="en-US" sz="1050" dirty="0">
                <a:cs typeface="Calibri"/>
              </a:rPr>
              <a:t>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5973A951-201A-4DE0-B706-29CC164EA8A8}"/>
                  </a:ext>
                </a:extLst>
              </p14:cNvPr>
              <p14:cNvContentPartPr/>
              <p14:nvPr/>
            </p14:nvContentPartPr>
            <p14:xfrm>
              <a:off x="4865435" y="3077506"/>
              <a:ext cx="85725" cy="72390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5973A951-201A-4DE0-B706-29CC164EA8A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46880" y="3059561"/>
                <a:ext cx="122464" cy="7594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1FDA3CF5-FFF9-4794-A3FD-0D55208ED49C}"/>
                  </a:ext>
                </a:extLst>
              </p14:cNvPr>
              <p14:cNvContentPartPr/>
              <p14:nvPr/>
            </p14:nvContentPartPr>
            <p14:xfrm>
              <a:off x="4835093" y="3041108"/>
              <a:ext cx="990600" cy="192405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1FDA3CF5-FFF9-4794-A3FD-0D55208ED49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7115" y="3023096"/>
                <a:ext cx="1026197" cy="195971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2305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Tableau de Mendeleiv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201</cp:revision>
  <dcterms:created xsi:type="dcterms:W3CDTF">2022-01-07T19:03:36Z</dcterms:created>
  <dcterms:modified xsi:type="dcterms:W3CDTF">2022-01-07T19:37:43Z</dcterms:modified>
</cp:coreProperties>
</file>