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CA"/>
          </a:p>
        </p:txBody>
      </p:sp>
      <p:sp>
        <p:nvSpPr>
          <p:cNvPr id="4" name="Espace réservé de la date 3"/>
          <p:cNvSpPr>
            <a:spLocks noGrp="1"/>
          </p:cNvSpPr>
          <p:nvPr>
            <p:ph type="dt" sz="half" idx="10"/>
          </p:nvPr>
        </p:nvSpPr>
        <p:spPr/>
        <p:txBody>
          <a:bodyPr/>
          <a:lstStyle/>
          <a:p>
            <a:fld id="{3EB283E9-6F74-4504-ACC1-D82EAACC7730}" type="datetimeFigureOut">
              <a:rPr lang="fr-CA" smtClean="0"/>
              <a:t>2019-05-23</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AAA94DE1-2BD7-4607-A85B-E0775606EF1D}" type="slidenum">
              <a:rPr lang="fr-CA" smtClean="0"/>
              <a:t>‹N°›</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3EB283E9-6F74-4504-ACC1-D82EAACC7730}" type="datetimeFigureOut">
              <a:rPr lang="fr-CA" smtClean="0"/>
              <a:t>2019-05-23</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AAA94DE1-2BD7-4607-A85B-E0775606EF1D}" type="slidenum">
              <a:rPr lang="fr-CA" smtClean="0"/>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3EB283E9-6F74-4504-ACC1-D82EAACC7730}" type="datetimeFigureOut">
              <a:rPr lang="fr-CA" smtClean="0"/>
              <a:t>2019-05-23</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AAA94DE1-2BD7-4607-A85B-E0775606EF1D}" type="slidenum">
              <a:rPr lang="fr-CA" smtClean="0"/>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3EB283E9-6F74-4504-ACC1-D82EAACC7730}" type="datetimeFigureOut">
              <a:rPr lang="fr-CA" smtClean="0"/>
              <a:t>2019-05-23</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AAA94DE1-2BD7-4607-A85B-E0775606EF1D}" type="slidenum">
              <a:rPr lang="fr-CA" smtClean="0"/>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3EB283E9-6F74-4504-ACC1-D82EAACC7730}" type="datetimeFigureOut">
              <a:rPr lang="fr-CA" smtClean="0"/>
              <a:t>2019-05-23</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AAA94DE1-2BD7-4607-A85B-E0775606EF1D}" type="slidenum">
              <a:rPr lang="fr-CA" smtClean="0"/>
              <a:t>‹N°›</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e la date 4"/>
          <p:cNvSpPr>
            <a:spLocks noGrp="1"/>
          </p:cNvSpPr>
          <p:nvPr>
            <p:ph type="dt" sz="half" idx="10"/>
          </p:nvPr>
        </p:nvSpPr>
        <p:spPr/>
        <p:txBody>
          <a:bodyPr/>
          <a:lstStyle/>
          <a:p>
            <a:fld id="{3EB283E9-6F74-4504-ACC1-D82EAACC7730}" type="datetimeFigureOut">
              <a:rPr lang="fr-CA" smtClean="0"/>
              <a:t>2019-05-23</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AAA94DE1-2BD7-4607-A85B-E0775606EF1D}" type="slidenum">
              <a:rPr lang="fr-CA" smtClean="0"/>
              <a:t>‹N°›</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Espace réservé de la date 6"/>
          <p:cNvSpPr>
            <a:spLocks noGrp="1"/>
          </p:cNvSpPr>
          <p:nvPr>
            <p:ph type="dt" sz="half" idx="10"/>
          </p:nvPr>
        </p:nvSpPr>
        <p:spPr/>
        <p:txBody>
          <a:bodyPr/>
          <a:lstStyle/>
          <a:p>
            <a:fld id="{3EB283E9-6F74-4504-ACC1-D82EAACC7730}" type="datetimeFigureOut">
              <a:rPr lang="fr-CA" smtClean="0"/>
              <a:t>2019-05-23</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AAA94DE1-2BD7-4607-A85B-E0775606EF1D}" type="slidenum">
              <a:rPr lang="fr-CA" smtClean="0"/>
              <a:t>‹N°›</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e la date 2"/>
          <p:cNvSpPr>
            <a:spLocks noGrp="1"/>
          </p:cNvSpPr>
          <p:nvPr>
            <p:ph type="dt" sz="half" idx="10"/>
          </p:nvPr>
        </p:nvSpPr>
        <p:spPr/>
        <p:txBody>
          <a:bodyPr/>
          <a:lstStyle/>
          <a:p>
            <a:fld id="{3EB283E9-6F74-4504-ACC1-D82EAACC7730}" type="datetimeFigureOut">
              <a:rPr lang="fr-CA" smtClean="0"/>
              <a:t>2019-05-23</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AAA94DE1-2BD7-4607-A85B-E0775606EF1D}" type="slidenum">
              <a:rPr lang="fr-CA" smtClean="0"/>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EB283E9-6F74-4504-ACC1-D82EAACC7730}" type="datetimeFigureOut">
              <a:rPr lang="fr-CA" smtClean="0"/>
              <a:t>2019-05-23</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AAA94DE1-2BD7-4607-A85B-E0775606EF1D}" type="slidenum">
              <a:rPr lang="fr-CA" smtClean="0"/>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EB283E9-6F74-4504-ACC1-D82EAACC7730}" type="datetimeFigureOut">
              <a:rPr lang="fr-CA" smtClean="0"/>
              <a:t>2019-05-23</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AAA94DE1-2BD7-4607-A85B-E0775606EF1D}" type="slidenum">
              <a:rPr lang="fr-CA" smtClean="0"/>
              <a:t>‹N°›</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EB283E9-6F74-4504-ACC1-D82EAACC7730}" type="datetimeFigureOut">
              <a:rPr lang="fr-CA" smtClean="0"/>
              <a:t>2019-05-23</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AAA94DE1-2BD7-4607-A85B-E0775606EF1D}" type="slidenum">
              <a:rPr lang="fr-CA" smtClean="0"/>
              <a:t>‹N°›</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CA"/>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B283E9-6F74-4504-ACC1-D82EAACC7730}" type="datetimeFigureOut">
              <a:rPr lang="fr-CA" smtClean="0"/>
              <a:t>2019-05-23</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A94DE1-2BD7-4607-A85B-E0775606EF1D}" type="slidenum">
              <a:rPr lang="fr-CA" smtClean="0"/>
              <a:t>‹N°›</a:t>
            </a:fld>
            <a:endParaRPr lang="fr-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www.google.com/url?sa=i&amp;rct=j&amp;q=&amp;esrc=s&amp;source=images&amp;cd=&amp;ved=2ahUKEwibqKDCtbLiAhVB7lQKHRThDlgQjRx6BAgBEAU&amp;url=https%3A%2F%2Ffr.123rf.com%2Fphoto_64622920_treponema-pallidum-sur-fond-color%25C3%25A9-bact%25C3%25A9rie-responsable-de-la-syphilis-une-bact%25C3%25A9rie-transmise-sexuellement.html&amp;psig=AOvVaw1243uEWikaw8HyrR4hVqqc&amp;ust=1558727215723024"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oogle.com/url?sa=i&amp;rct=j&amp;q=&amp;esrc=s&amp;source=images&amp;cd=&amp;ved=2ahUKEwi6pvPRqrLiAhWYjp4KHdr_BtYQjRx6BAgBEAU&amp;url=https%3A%2F%2Ffr.wikipedia.org%2Fwiki%2FPou_du_pubis&amp;psig=AOvVaw3EdztagDIn6xv6sRxjrme1&amp;ust=155872424405290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m/url?sa=i&amp;rct=j&amp;q=&amp;esrc=s&amp;source=images&amp;cd=&amp;cad=rja&amp;uact=8&amp;ved=2ahUKEwjCuP6OrrLiAhUF0lQKHVXJC_UQjRx6BAgBEAU&amp;url=%2Furl%3Fsa%3Di%26rct%3Dj%26q%3D%26esrc%3Ds%26source%3Dimages%26cd%3D%26ved%3D2ahUKEwidv_ONrrLiAhWLwlQKHQQwBXAQjRx6BAgBEAU%26url%3Dhttps%253A%252F%252Fwww.santeplusmag.com%252Fles-3-remedes-les-plus-efficaces-pour-vous-debarrasser-des-verrues-genitales%252F%26psig%3DAOvVaw2ercX0_WVwaWYQyxdM8gwY%26ust%3D1558725047196033&amp;psig=AOvVaw2ercX0_WVwaWYQyxdM8gwY&amp;ust=1558725047196033"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google.com/url?sa=i&amp;rct=j&amp;q=&amp;esrc=s&amp;source=images&amp;cd=&amp;ved=2ahUKEwi5kav3sLLiAhURwcQHHWJpADAQjRx6BAgBEAU&amp;url=https%3A%2F%2Fen.wikipedia.org%2Fwiki%2FGenital_herpes&amp;psig=AOvVaw2hTw7pmoO6U07PNCxuFJtL&amp;ust=1558725899138807"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google.com/url?sa=i&amp;rct=j&amp;q=&amp;esrc=s&amp;source=images&amp;cd=&amp;ved=2ahUKEwib1oa0sbLiAhXpwFQKHRJhCTcQjRx6BAgBEAU&amp;url=https%3A%2F%2Fwww.sexandu.ca%2Ffr%2Fstis%2Ftrichomoniasis%2F&amp;psig=AOvVaw12TaxSrhK91ZHW1os8JdQL&amp;ust=1558726100379682"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m/url?sa=i&amp;rct=j&amp;q=&amp;esrc=s&amp;source=images&amp;cd=&amp;ved=2ahUKEwie6OSbsrLiAhWCFHwKHUVuA4EQjRx6BAgBEAU&amp;url=http%3A%2F%2Fhepatoweb.com%2Fhepatite-B-virus.php&amp;psig=AOvVaw0j23368zii3RKXMPT8vllZ&amp;ust=1558726301841999"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google.com/url?sa=i&amp;rct=j&amp;q=&amp;esrc=s&amp;source=images&amp;cd=&amp;ved=2ahUKEwjZucmjs7LiAhVOGTQIHZZqC1QQjRx6BAgBEAU&amp;url=https%3A%2F%2Fdigitalcongo.net%2Farticle%2F5c484b7b4b730f00049ac1f3%2F&amp;psig=AOvVaw2oWGstuKg7FByVW_lWWSge&amp;ust=1558726612651792"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m/url?sa=i&amp;rct=j&amp;q=&amp;esrc=s&amp;source=images&amp;cd=&amp;ved=2ahUKEwj5mvrXs7LiAhUHvZ4KHXUzAhcQjRx6BAgBEAU&amp;url=http%3A%2F%2Fmonsystemeimmunitaire.fr%2Fchlamydia-une-bacterie-qui-se-cache%2F&amp;psig=AOvVaw2bI_jhyawNVZ_eylvqTHUn&amp;ust=1558726708683869" TargetMode="External"/><Relationship Id="rId1" Type="http://schemas.openxmlformats.org/officeDocument/2006/relationships/slideLayout" Target="../slideLayouts/slideLayout2.xml"/><Relationship Id="rId4" Type="http://schemas.openxmlformats.org/officeDocument/2006/relationships/hyperlink" Target="http://www.google.com/url?sa=i&amp;rct=j&amp;q=&amp;esrc=s&amp;source=images&amp;cd=&amp;cad=rja&amp;uact=8&amp;ved=2ahUKEwj5mvrXs7LiAhUHvZ4KHXUzAhcQjRx6BAgBEAU&amp;url=http%3A%2F%2Fmonsystemeimmunitaire.fr%2Fchlamydia-une-bacterie-qui-se-cache%2F&amp;psig=AOvVaw2bI_jhyawNVZ_eylvqTHUn&amp;ust=1558726708683869"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www.google.com/url?sa=i&amp;rct=j&amp;q=&amp;esrc=s&amp;source=images&amp;cd=&amp;cad=rja&amp;uact=8&amp;ved=2ahUKEwjn98bftLLiAhVK4VQKHXCEDU0QjRx6BAgBEAU&amp;url=https%3A%2F%2Ffr.123rf.com%2Fphoto_66212834_les-bact%25C3%25A9ries-neisseria-gonorrhoeae-ou-neisseria-meningitidis-gonocoques-et-m%25C3%25A9ningocoques-3d-illustratio.html&amp;psig=AOvVaw0XmhJpdP0zYRjJCWCmBE0s&amp;ust=155872700608652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CA" dirty="0" smtClean="0"/>
              <a:t>Agents infectieux/ des maladies dégueulasses .</a:t>
            </a:r>
            <a:endParaRPr lang="fr-CA" dirty="0"/>
          </a:p>
        </p:txBody>
      </p:sp>
      <p:sp>
        <p:nvSpPr>
          <p:cNvPr id="3" name="Sous-titre 2"/>
          <p:cNvSpPr>
            <a:spLocks noGrp="1"/>
          </p:cNvSpPr>
          <p:nvPr>
            <p:ph type="subTitle" idx="1"/>
          </p:nvPr>
        </p:nvSpPr>
        <p:spPr/>
        <p:txBody>
          <a:bodyPr/>
          <a:lstStyle/>
          <a:p>
            <a:r>
              <a:rPr lang="fr-CA" dirty="0" smtClean="0"/>
              <a:t>Fait par Patrick Doyon</a:t>
            </a:r>
            <a:endParaRPr lang="fr-C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Résultats de recherche d'images pour « Treponema pallidum »">
            <a:hlinkClick r:id="rId2"/>
          </p:cNvPr>
          <p:cNvPicPr>
            <a:picLocks noChangeAspect="1" noChangeArrowheads="1"/>
          </p:cNvPicPr>
          <p:nvPr/>
        </p:nvPicPr>
        <p:blipFill>
          <a:blip r:embed="rId3" cstate="print"/>
          <a:srcRect/>
          <a:stretch>
            <a:fillRect/>
          </a:stretch>
        </p:blipFill>
        <p:spPr bwMode="auto">
          <a:xfrm>
            <a:off x="2915816" y="908720"/>
            <a:ext cx="6057900" cy="4038601"/>
          </a:xfrm>
          <a:prstGeom prst="rect">
            <a:avLst/>
          </a:prstGeom>
          <a:noFill/>
        </p:spPr>
      </p:pic>
      <p:sp>
        <p:nvSpPr>
          <p:cNvPr id="2" name="Titre 1"/>
          <p:cNvSpPr>
            <a:spLocks noGrp="1"/>
          </p:cNvSpPr>
          <p:nvPr>
            <p:ph type="title"/>
          </p:nvPr>
        </p:nvSpPr>
        <p:spPr/>
        <p:txBody>
          <a:bodyPr>
            <a:normAutofit fontScale="90000"/>
          </a:bodyPr>
          <a:lstStyle/>
          <a:p>
            <a:r>
              <a:rPr lang="fr-CA" dirty="0" err="1" smtClean="0"/>
              <a:t>Treponema</a:t>
            </a:r>
            <a:r>
              <a:rPr lang="fr-CA" dirty="0" smtClean="0"/>
              <a:t> pallidum</a:t>
            </a:r>
            <a:br>
              <a:rPr lang="fr-CA" dirty="0" smtClean="0"/>
            </a:br>
            <a:endParaRPr lang="fr-CA" dirty="0"/>
          </a:p>
        </p:txBody>
      </p:sp>
      <p:sp>
        <p:nvSpPr>
          <p:cNvPr id="3" name="Espace réservé du contenu 2"/>
          <p:cNvSpPr>
            <a:spLocks noGrp="1"/>
          </p:cNvSpPr>
          <p:nvPr>
            <p:ph idx="1"/>
          </p:nvPr>
        </p:nvSpPr>
        <p:spPr/>
        <p:txBody>
          <a:bodyPr>
            <a:normAutofit fontScale="77500" lnSpcReduction="20000"/>
          </a:bodyPr>
          <a:lstStyle/>
          <a:p>
            <a:r>
              <a:rPr lang="fr-CA" dirty="0" smtClean="0"/>
              <a:t>règne des monères</a:t>
            </a:r>
          </a:p>
          <a:p>
            <a:r>
              <a:rPr lang="fr-CA" dirty="0"/>
              <a:t>tréponème pâle </a:t>
            </a:r>
            <a:endParaRPr lang="fr-CA" dirty="0" smtClean="0"/>
          </a:p>
          <a:p>
            <a:r>
              <a:rPr lang="fr-CA" dirty="0" smtClean="0"/>
              <a:t>bactérie</a:t>
            </a:r>
          </a:p>
          <a:p>
            <a:r>
              <a:rPr lang="fr-CA" dirty="0" smtClean="0"/>
              <a:t>Syphilis</a:t>
            </a:r>
          </a:p>
          <a:p>
            <a:r>
              <a:rPr lang="fr-CA" dirty="0" smtClean="0"/>
              <a:t>Antibiotiques</a:t>
            </a:r>
          </a:p>
          <a:p>
            <a:r>
              <a:rPr lang="fr-FR" dirty="0"/>
              <a:t>une éruption cutanée ne provoquant pas de démangeaisons qui commence sur le tronc et se propage à tout le corps, y compris la paume des mains et la plante des pieds. ... • plaies orales, anales et génitales semblables à des verrues. •douleurs musculaires. •fièvre. •gorge irritée. •des ganglions lymphatiques enflés. • perte de cheveux inégale. •maux de tête.</a:t>
            </a:r>
            <a:endParaRPr lang="fr-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Phtirius pubis/morpion</a:t>
            </a:r>
            <a:endParaRPr lang="fr-CA" dirty="0"/>
          </a:p>
        </p:txBody>
      </p:sp>
      <p:sp>
        <p:nvSpPr>
          <p:cNvPr id="3" name="Espace réservé du contenu 2"/>
          <p:cNvSpPr>
            <a:spLocks noGrp="1"/>
          </p:cNvSpPr>
          <p:nvPr>
            <p:ph idx="1"/>
          </p:nvPr>
        </p:nvSpPr>
        <p:spPr/>
        <p:txBody>
          <a:bodyPr/>
          <a:lstStyle/>
          <a:p>
            <a:r>
              <a:rPr lang="fr-CA" dirty="0" smtClean="0"/>
              <a:t>Morpion</a:t>
            </a:r>
          </a:p>
          <a:p>
            <a:r>
              <a:rPr lang="fr-CA" dirty="0" smtClean="0"/>
              <a:t>Poux de pubis</a:t>
            </a:r>
          </a:p>
          <a:p>
            <a:r>
              <a:rPr lang="fr-CA" dirty="0" smtClean="0"/>
              <a:t>Phtirius pubis</a:t>
            </a:r>
          </a:p>
          <a:p>
            <a:r>
              <a:rPr lang="fr-CA" dirty="0" smtClean="0"/>
              <a:t>Arthropode</a:t>
            </a:r>
          </a:p>
          <a:p>
            <a:r>
              <a:rPr lang="fr-CA" dirty="0" smtClean="0"/>
              <a:t>Sa gratte</a:t>
            </a:r>
          </a:p>
          <a:p>
            <a:r>
              <a:rPr lang="fr-CA" dirty="0" smtClean="0"/>
              <a:t>Crèmes, lotion ou shampoings</a:t>
            </a:r>
            <a:endParaRPr lang="fr-CA" dirty="0"/>
          </a:p>
        </p:txBody>
      </p:sp>
      <p:pic>
        <p:nvPicPr>
          <p:cNvPr id="1026" name="Picture 2" descr="Résultats de recherche d'images pour « Phtirius pubis »">
            <a:hlinkClick r:id="rId2"/>
          </p:cNvPr>
          <p:cNvPicPr>
            <a:picLocks noChangeAspect="1" noChangeArrowheads="1"/>
          </p:cNvPicPr>
          <p:nvPr/>
        </p:nvPicPr>
        <p:blipFill>
          <a:blip r:embed="rId3" cstate="print"/>
          <a:srcRect/>
          <a:stretch>
            <a:fillRect/>
          </a:stretch>
        </p:blipFill>
        <p:spPr bwMode="auto">
          <a:xfrm>
            <a:off x="4139952" y="2636912"/>
            <a:ext cx="2752725" cy="204787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Image associée">
            <a:hlinkClick r:id="rId2"/>
          </p:cNvPr>
          <p:cNvPicPr>
            <a:picLocks noChangeAspect="1" noChangeArrowheads="1"/>
          </p:cNvPicPr>
          <p:nvPr/>
        </p:nvPicPr>
        <p:blipFill>
          <a:blip r:embed="rId3" cstate="print"/>
          <a:srcRect/>
          <a:stretch>
            <a:fillRect/>
          </a:stretch>
        </p:blipFill>
        <p:spPr bwMode="auto">
          <a:xfrm>
            <a:off x="1691680" y="332656"/>
            <a:ext cx="6905625" cy="3571875"/>
          </a:xfrm>
          <a:prstGeom prst="rect">
            <a:avLst/>
          </a:prstGeom>
          <a:noFill/>
        </p:spPr>
      </p:pic>
      <p:sp>
        <p:nvSpPr>
          <p:cNvPr id="2" name="Titre 1"/>
          <p:cNvSpPr>
            <a:spLocks noGrp="1"/>
          </p:cNvSpPr>
          <p:nvPr>
            <p:ph type="title"/>
          </p:nvPr>
        </p:nvSpPr>
        <p:spPr/>
        <p:txBody>
          <a:bodyPr/>
          <a:lstStyle/>
          <a:p>
            <a:r>
              <a:rPr lang="fr-CA" dirty="0" smtClean="0"/>
              <a:t>VPH</a:t>
            </a:r>
            <a:endParaRPr lang="fr-CA" dirty="0"/>
          </a:p>
        </p:txBody>
      </p:sp>
      <p:sp>
        <p:nvSpPr>
          <p:cNvPr id="3" name="Espace réservé du contenu 2"/>
          <p:cNvSpPr>
            <a:spLocks noGrp="1"/>
          </p:cNvSpPr>
          <p:nvPr>
            <p:ph idx="1"/>
          </p:nvPr>
        </p:nvSpPr>
        <p:spPr/>
        <p:txBody>
          <a:bodyPr/>
          <a:lstStyle/>
          <a:p>
            <a:r>
              <a:rPr lang="fr-FR" b="1" dirty="0" smtClean="0"/>
              <a:t>Papillomavirus humain</a:t>
            </a:r>
          </a:p>
          <a:p>
            <a:r>
              <a:rPr lang="fr-FR" i="1" dirty="0" smtClean="0"/>
              <a:t>HPV</a:t>
            </a:r>
          </a:p>
          <a:p>
            <a:r>
              <a:rPr lang="fr-FR" i="1" dirty="0" smtClean="0"/>
              <a:t>VPH</a:t>
            </a:r>
          </a:p>
          <a:p>
            <a:r>
              <a:rPr lang="fr-FR" i="1" dirty="0" smtClean="0"/>
              <a:t>Virus</a:t>
            </a:r>
          </a:p>
          <a:p>
            <a:r>
              <a:rPr lang="fr-FR" i="1" dirty="0" smtClean="0"/>
              <a:t>Verrues, avoir mal, vomir de voir ses verrues</a:t>
            </a:r>
          </a:p>
          <a:p>
            <a:r>
              <a:rPr lang="fr-FR" i="1" dirty="0" smtClean="0"/>
              <a:t>Cryothérapie (azote liquide, crèmes</a:t>
            </a:r>
            <a:endParaRPr lang="fr-FR" i="1" dirty="0"/>
          </a:p>
          <a:p>
            <a:endParaRPr lang="fr-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VHS-II</a:t>
            </a:r>
            <a:endParaRPr lang="fr-CA" dirty="0"/>
          </a:p>
        </p:txBody>
      </p:sp>
      <p:sp>
        <p:nvSpPr>
          <p:cNvPr id="3" name="Espace réservé du contenu 2"/>
          <p:cNvSpPr>
            <a:spLocks noGrp="1"/>
          </p:cNvSpPr>
          <p:nvPr>
            <p:ph idx="1"/>
          </p:nvPr>
        </p:nvSpPr>
        <p:spPr/>
        <p:txBody>
          <a:bodyPr/>
          <a:lstStyle/>
          <a:p>
            <a:r>
              <a:rPr lang="fr-CA" dirty="0"/>
              <a:t>V</a:t>
            </a:r>
            <a:r>
              <a:rPr lang="fr-CA" dirty="0" smtClean="0"/>
              <a:t>irus de l'herpès simplex de type 2</a:t>
            </a:r>
          </a:p>
          <a:p>
            <a:r>
              <a:rPr lang="fr-CA" dirty="0" smtClean="0"/>
              <a:t>Herpès génital</a:t>
            </a:r>
          </a:p>
          <a:p>
            <a:r>
              <a:rPr lang="fr-CA" dirty="0" smtClean="0"/>
              <a:t>Virus</a:t>
            </a:r>
          </a:p>
          <a:p>
            <a:r>
              <a:rPr lang="fr-CA" dirty="0" smtClean="0"/>
              <a:t>Douleurs, verrues</a:t>
            </a:r>
            <a:endParaRPr lang="fr-CA" dirty="0"/>
          </a:p>
          <a:p>
            <a:r>
              <a:rPr lang="fr-CA" dirty="0" smtClean="0"/>
              <a:t>Antiviraux</a:t>
            </a:r>
            <a:endParaRPr lang="fr-CA" dirty="0"/>
          </a:p>
        </p:txBody>
      </p:sp>
      <p:pic>
        <p:nvPicPr>
          <p:cNvPr id="16386" name="Picture 2" descr="Résultats de recherche d'images pour « herpes »">
            <a:hlinkClick r:id="rId2"/>
          </p:cNvPr>
          <p:cNvPicPr>
            <a:picLocks noChangeAspect="1" noChangeArrowheads="1"/>
          </p:cNvPicPr>
          <p:nvPr/>
        </p:nvPicPr>
        <p:blipFill>
          <a:blip r:embed="rId3" cstate="print"/>
          <a:srcRect/>
          <a:stretch>
            <a:fillRect/>
          </a:stretch>
        </p:blipFill>
        <p:spPr bwMode="auto">
          <a:xfrm>
            <a:off x="5148064" y="2708920"/>
            <a:ext cx="2857500" cy="2133601"/>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Trichomonas </a:t>
            </a:r>
            <a:r>
              <a:rPr lang="fr-CA" dirty="0" err="1" smtClean="0"/>
              <a:t>vaginalis</a:t>
            </a:r>
            <a:endParaRPr lang="fr-CA" dirty="0"/>
          </a:p>
        </p:txBody>
      </p:sp>
      <p:sp>
        <p:nvSpPr>
          <p:cNvPr id="3" name="Espace réservé du contenu 2"/>
          <p:cNvSpPr>
            <a:spLocks noGrp="1"/>
          </p:cNvSpPr>
          <p:nvPr>
            <p:ph idx="1"/>
          </p:nvPr>
        </p:nvSpPr>
        <p:spPr/>
        <p:txBody>
          <a:bodyPr/>
          <a:lstStyle/>
          <a:p>
            <a:r>
              <a:rPr lang="fr-CA" dirty="0" smtClean="0"/>
              <a:t>Trichomonas</a:t>
            </a:r>
          </a:p>
          <a:p>
            <a:r>
              <a:rPr lang="fr-CA" dirty="0" smtClean="0"/>
              <a:t>Morpion</a:t>
            </a:r>
          </a:p>
          <a:p>
            <a:r>
              <a:rPr lang="fr-CA" dirty="0" err="1" smtClean="0"/>
              <a:t>Trichomonase</a:t>
            </a:r>
            <a:endParaRPr lang="fr-CA" dirty="0" smtClean="0"/>
          </a:p>
          <a:p>
            <a:r>
              <a:rPr lang="fr-CA" dirty="0" smtClean="0"/>
              <a:t>Antibiotiques</a:t>
            </a:r>
          </a:p>
          <a:p>
            <a:r>
              <a:rPr lang="fr-CA" dirty="0" smtClean="0"/>
              <a:t>Grattement</a:t>
            </a:r>
            <a:endParaRPr lang="fr-CA" dirty="0"/>
          </a:p>
        </p:txBody>
      </p:sp>
      <p:pic>
        <p:nvPicPr>
          <p:cNvPr id="17410" name="Picture 2" descr="Résultats de recherche d'images pour « Trichomonas vaginalis vagin »">
            <a:hlinkClick r:id="rId2"/>
          </p:cNvPr>
          <p:cNvPicPr>
            <a:picLocks noChangeAspect="1" noChangeArrowheads="1"/>
          </p:cNvPicPr>
          <p:nvPr/>
        </p:nvPicPr>
        <p:blipFill>
          <a:blip r:embed="rId3" cstate="print"/>
          <a:srcRect/>
          <a:stretch>
            <a:fillRect/>
          </a:stretch>
        </p:blipFill>
        <p:spPr bwMode="auto">
          <a:xfrm>
            <a:off x="5868144" y="1412776"/>
            <a:ext cx="2819400" cy="2733676"/>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VHB</a:t>
            </a:r>
            <a:endParaRPr lang="fr-CA" dirty="0"/>
          </a:p>
        </p:txBody>
      </p:sp>
      <p:sp>
        <p:nvSpPr>
          <p:cNvPr id="3" name="Espace réservé du contenu 2"/>
          <p:cNvSpPr>
            <a:spLocks noGrp="1"/>
          </p:cNvSpPr>
          <p:nvPr>
            <p:ph idx="1"/>
          </p:nvPr>
        </p:nvSpPr>
        <p:spPr/>
        <p:txBody>
          <a:bodyPr>
            <a:normAutofit fontScale="92500" lnSpcReduction="10000"/>
          </a:bodyPr>
          <a:lstStyle/>
          <a:p>
            <a:r>
              <a:rPr lang="fr-CA" dirty="0"/>
              <a:t>Virus de l'hépatite </a:t>
            </a:r>
            <a:r>
              <a:rPr lang="fr-CA" dirty="0" smtClean="0"/>
              <a:t>B</a:t>
            </a:r>
          </a:p>
          <a:p>
            <a:r>
              <a:rPr lang="fr-CA" dirty="0" smtClean="0"/>
              <a:t>l'hépatite B</a:t>
            </a:r>
          </a:p>
          <a:p>
            <a:r>
              <a:rPr lang="fr-CA" dirty="0" smtClean="0"/>
              <a:t>Virus</a:t>
            </a:r>
          </a:p>
          <a:p>
            <a:r>
              <a:rPr lang="fr-CA" dirty="0" smtClean="0"/>
              <a:t>Aucun</a:t>
            </a:r>
          </a:p>
          <a:p>
            <a:r>
              <a:rPr lang="fr-CA" dirty="0"/>
              <a:t>L'</a:t>
            </a:r>
            <a:r>
              <a:rPr lang="fr-CA" b="1" dirty="0"/>
              <a:t>hépatite B</a:t>
            </a:r>
            <a:r>
              <a:rPr lang="fr-CA" dirty="0"/>
              <a:t> (</a:t>
            </a:r>
            <a:r>
              <a:rPr lang="fr-CA" b="1" dirty="0"/>
              <a:t>VHB</a:t>
            </a:r>
            <a:r>
              <a:rPr lang="fr-CA" dirty="0"/>
              <a:t>) est un </a:t>
            </a:r>
            <a:r>
              <a:rPr lang="fr-CA" b="1" dirty="0"/>
              <a:t>virus</a:t>
            </a:r>
            <a:r>
              <a:rPr lang="fr-CA" dirty="0"/>
              <a:t> qui s'attaque aux cellules du foie et qui entraine l'inflammation de ce dernier. ... Ce </a:t>
            </a:r>
            <a:r>
              <a:rPr lang="fr-CA" b="1" dirty="0"/>
              <a:t>virus</a:t>
            </a:r>
            <a:r>
              <a:rPr lang="fr-CA" dirty="0"/>
              <a:t> est essentiellement présent dans le sang, le sperme et dans les sécrétions </a:t>
            </a:r>
            <a:r>
              <a:rPr lang="fr-CA" b="1" dirty="0"/>
              <a:t>vaginales</a:t>
            </a:r>
            <a:r>
              <a:rPr lang="fr-CA" dirty="0"/>
              <a:t> d'une personne infectée</a:t>
            </a:r>
            <a:endParaRPr lang="fr-CA" dirty="0" smtClean="0"/>
          </a:p>
          <a:p>
            <a:endParaRPr lang="fr-CA" dirty="0"/>
          </a:p>
          <a:p>
            <a:endParaRPr lang="fr-CA" dirty="0"/>
          </a:p>
        </p:txBody>
      </p:sp>
      <p:pic>
        <p:nvPicPr>
          <p:cNvPr id="18434" name="Picture 2" descr="Résultats de recherche d'images pour « VHB virus »">
            <a:hlinkClick r:id="rId2"/>
          </p:cNvPr>
          <p:cNvPicPr>
            <a:picLocks noChangeAspect="1" noChangeArrowheads="1"/>
          </p:cNvPicPr>
          <p:nvPr/>
        </p:nvPicPr>
        <p:blipFill>
          <a:blip r:embed="rId3" cstate="print"/>
          <a:srcRect/>
          <a:stretch>
            <a:fillRect/>
          </a:stretch>
        </p:blipFill>
        <p:spPr bwMode="auto">
          <a:xfrm>
            <a:off x="5724128" y="836712"/>
            <a:ext cx="3076525" cy="236711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Résultats de recherche d'images pour « VIH »">
            <a:hlinkClick r:id="rId2"/>
          </p:cNvPr>
          <p:cNvPicPr>
            <a:picLocks noChangeAspect="1" noChangeArrowheads="1"/>
          </p:cNvPicPr>
          <p:nvPr/>
        </p:nvPicPr>
        <p:blipFill>
          <a:blip r:embed="rId3" cstate="print"/>
          <a:srcRect/>
          <a:stretch>
            <a:fillRect/>
          </a:stretch>
        </p:blipFill>
        <p:spPr bwMode="auto">
          <a:xfrm>
            <a:off x="2195736" y="260648"/>
            <a:ext cx="6734175" cy="4038601"/>
          </a:xfrm>
          <a:prstGeom prst="rect">
            <a:avLst/>
          </a:prstGeom>
          <a:noFill/>
        </p:spPr>
      </p:pic>
      <p:sp>
        <p:nvSpPr>
          <p:cNvPr id="2" name="Titre 1"/>
          <p:cNvSpPr>
            <a:spLocks noGrp="1"/>
          </p:cNvSpPr>
          <p:nvPr>
            <p:ph type="title"/>
          </p:nvPr>
        </p:nvSpPr>
        <p:spPr/>
        <p:txBody>
          <a:bodyPr/>
          <a:lstStyle/>
          <a:p>
            <a:r>
              <a:rPr lang="fr-CA" dirty="0" smtClean="0"/>
              <a:t>VIH</a:t>
            </a:r>
            <a:endParaRPr lang="fr-CA" dirty="0"/>
          </a:p>
        </p:txBody>
      </p:sp>
      <p:sp>
        <p:nvSpPr>
          <p:cNvPr id="3" name="Espace réservé du contenu 2"/>
          <p:cNvSpPr>
            <a:spLocks noGrp="1"/>
          </p:cNvSpPr>
          <p:nvPr>
            <p:ph idx="1"/>
          </p:nvPr>
        </p:nvSpPr>
        <p:spPr/>
        <p:txBody>
          <a:bodyPr/>
          <a:lstStyle/>
          <a:p>
            <a:r>
              <a:rPr lang="fr-CA" dirty="0"/>
              <a:t>Le </a:t>
            </a:r>
            <a:r>
              <a:rPr lang="fr-CA" b="1" dirty="0"/>
              <a:t>virus</a:t>
            </a:r>
            <a:r>
              <a:rPr lang="fr-CA" dirty="0"/>
              <a:t> de l'immunodéficience humaine (</a:t>
            </a:r>
            <a:r>
              <a:rPr lang="fr-CA" b="1" dirty="0" smtClean="0"/>
              <a:t>VIH)</a:t>
            </a:r>
          </a:p>
          <a:p>
            <a:r>
              <a:rPr lang="fr-CA" b="1" dirty="0" smtClean="0"/>
              <a:t>Sida</a:t>
            </a:r>
          </a:p>
          <a:p>
            <a:r>
              <a:rPr lang="fr-CA" b="1" dirty="0" smtClean="0"/>
              <a:t>Virus</a:t>
            </a:r>
          </a:p>
          <a:p>
            <a:r>
              <a:rPr lang="fr-CA" b="1" dirty="0" smtClean="0"/>
              <a:t>Trithérapie</a:t>
            </a:r>
          </a:p>
          <a:p>
            <a:r>
              <a:rPr lang="fr-CA" dirty="0"/>
              <a:t>L'infection au </a:t>
            </a:r>
            <a:r>
              <a:rPr lang="fr-CA" b="1" dirty="0"/>
              <a:t>VIH</a:t>
            </a:r>
            <a:r>
              <a:rPr lang="fr-CA" dirty="0"/>
              <a:t> atteint le système immunitaire, </a:t>
            </a:r>
            <a:r>
              <a:rPr lang="fr-CA" b="1" dirty="0"/>
              <a:t>c'est</a:t>
            </a:r>
            <a:r>
              <a:rPr lang="fr-CA" dirty="0"/>
              <a:t>-à-dire les défenses naturelles du corps contre la </a:t>
            </a:r>
            <a:r>
              <a:rPr lang="fr-CA" b="1" dirty="0"/>
              <a:t>maladie</a:t>
            </a:r>
            <a:r>
              <a:rPr lang="fr-CA" dirty="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8" name="Picture 18" descr="Résultats de recherche d'images pour « Chlamydia trachomatis »">
            <a:hlinkClick r:id="rId2"/>
          </p:cNvPr>
          <p:cNvPicPr>
            <a:picLocks noChangeAspect="1" noChangeArrowheads="1"/>
          </p:cNvPicPr>
          <p:nvPr/>
        </p:nvPicPr>
        <p:blipFill>
          <a:blip r:embed="rId3" cstate="print"/>
          <a:srcRect/>
          <a:stretch>
            <a:fillRect/>
          </a:stretch>
        </p:blipFill>
        <p:spPr bwMode="auto">
          <a:xfrm>
            <a:off x="5724128" y="692696"/>
            <a:ext cx="3141577" cy="2094385"/>
          </a:xfrm>
          <a:prstGeom prst="rect">
            <a:avLst/>
          </a:prstGeom>
          <a:noFill/>
        </p:spPr>
      </p:pic>
      <p:sp>
        <p:nvSpPr>
          <p:cNvPr id="2" name="Titre 1"/>
          <p:cNvSpPr>
            <a:spLocks noGrp="1"/>
          </p:cNvSpPr>
          <p:nvPr>
            <p:ph type="title"/>
          </p:nvPr>
        </p:nvSpPr>
        <p:spPr/>
        <p:txBody>
          <a:bodyPr/>
          <a:lstStyle/>
          <a:p>
            <a:r>
              <a:rPr lang="fr-CA" dirty="0" smtClean="0"/>
              <a:t>Chlamydia </a:t>
            </a:r>
            <a:r>
              <a:rPr lang="fr-CA" dirty="0" err="1" smtClean="0"/>
              <a:t>trachomatis</a:t>
            </a:r>
            <a:endParaRPr lang="fr-CA" dirty="0"/>
          </a:p>
        </p:txBody>
      </p:sp>
      <p:sp>
        <p:nvSpPr>
          <p:cNvPr id="3" name="Espace réservé du contenu 2"/>
          <p:cNvSpPr>
            <a:spLocks noGrp="1"/>
          </p:cNvSpPr>
          <p:nvPr>
            <p:ph idx="1"/>
          </p:nvPr>
        </p:nvSpPr>
        <p:spPr/>
        <p:txBody>
          <a:bodyPr>
            <a:normAutofit fontScale="70000" lnSpcReduction="20000"/>
          </a:bodyPr>
          <a:lstStyle/>
          <a:p>
            <a:r>
              <a:rPr lang="fr-CA" dirty="0" smtClean="0"/>
              <a:t>Chlamydia</a:t>
            </a:r>
          </a:p>
          <a:p>
            <a:r>
              <a:rPr lang="fr-CA" dirty="0" smtClean="0"/>
              <a:t>Règne des monères</a:t>
            </a:r>
          </a:p>
          <a:p>
            <a:r>
              <a:rPr lang="fr-CA" dirty="0" smtClean="0"/>
              <a:t>Antibiotiques</a:t>
            </a:r>
          </a:p>
          <a:p>
            <a:r>
              <a:rPr lang="fr-CA" dirty="0" err="1" smtClean="0"/>
              <a:t>Chlamydiose</a:t>
            </a:r>
            <a:endParaRPr lang="fr-CA" dirty="0" smtClean="0"/>
          </a:p>
          <a:p>
            <a:pPr>
              <a:buNone/>
            </a:pPr>
            <a:r>
              <a:rPr lang="fr-CA" dirty="0" smtClean="0"/>
              <a:t>      Génitale</a:t>
            </a:r>
          </a:p>
          <a:p>
            <a:pPr>
              <a:buNone/>
            </a:pPr>
            <a:r>
              <a:rPr lang="fr-CA" dirty="0"/>
              <a:t>Chez l'homme, l'</a:t>
            </a:r>
            <a:r>
              <a:rPr lang="fr-CA" b="1" dirty="0"/>
              <a:t>infection</a:t>
            </a:r>
            <a:r>
              <a:rPr lang="fr-CA" dirty="0"/>
              <a:t> loge souvent dans l'urètre au départ. On observe par la suite des </a:t>
            </a:r>
            <a:r>
              <a:rPr lang="fr-CA" b="1" dirty="0"/>
              <a:t>écoulements</a:t>
            </a:r>
            <a:r>
              <a:rPr lang="fr-CA" dirty="0"/>
              <a:t> qui peuvent être laiteux ou purulents au niveau du pénis. Le malade peut aussi ressentir des démangeaisons et une sensation de brûlure, ou avoir un gonflement et des rougeurs sur l'ouverture du pénis</a:t>
            </a:r>
            <a:r>
              <a:rPr lang="fr-CA" dirty="0" smtClean="0"/>
              <a:t>.</a:t>
            </a:r>
            <a:r>
              <a:rPr lang="fr-CA" dirty="0"/>
              <a:t> Lorsque les femmes ont des symptômes, elles peuvent éprouver des </a:t>
            </a:r>
            <a:r>
              <a:rPr lang="fr-CA" b="1" dirty="0"/>
              <a:t>saignements</a:t>
            </a:r>
            <a:r>
              <a:rPr lang="fr-CA" dirty="0"/>
              <a:t> entre les périodes menstruelles, des </a:t>
            </a:r>
            <a:r>
              <a:rPr lang="fr-CA" b="1" dirty="0"/>
              <a:t>saignements</a:t>
            </a:r>
            <a:r>
              <a:rPr lang="fr-CA" dirty="0"/>
              <a:t> vaginaux après les relations sexuelles, des </a:t>
            </a:r>
            <a:r>
              <a:rPr lang="fr-CA" b="1" dirty="0"/>
              <a:t>douleurs</a:t>
            </a:r>
            <a:r>
              <a:rPr lang="fr-CA" dirty="0"/>
              <a:t> abdominales, des relations sexuelles douloureuses, de la fièvre, une </a:t>
            </a:r>
            <a:r>
              <a:rPr lang="fr-CA" b="1" dirty="0"/>
              <a:t>douleur</a:t>
            </a:r>
            <a:r>
              <a:rPr lang="fr-CA" dirty="0"/>
              <a:t> au passage de l'urine, une urgence plus fréquente à uriner, </a:t>
            </a:r>
          </a:p>
        </p:txBody>
      </p:sp>
      <p:sp>
        <p:nvSpPr>
          <p:cNvPr id="20482" name="AutoShape 2" descr="Résultats de recherche d'images pour « Chlamydia trachomatis »"/>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CA"/>
          </a:p>
        </p:txBody>
      </p:sp>
      <p:sp>
        <p:nvSpPr>
          <p:cNvPr id="20484" name="AutoShape 4" descr="Résultats de recherche d'images pour « Chlamydia trachomatis »"/>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CA"/>
          </a:p>
        </p:txBody>
      </p:sp>
      <p:sp>
        <p:nvSpPr>
          <p:cNvPr id="20486" name="AutoShape 6" descr="Résultats de recherche d'images pour « Chlamydia trachomatis »">
            <a:hlinkClick r:id="rId4"/>
          </p:cNvPr>
          <p:cNvSpPr>
            <a:spLocks noChangeAspect="1" noChangeArrowheads="1"/>
          </p:cNvSpPr>
          <p:nvPr/>
        </p:nvSpPr>
        <p:spPr bwMode="auto">
          <a:xfrm>
            <a:off x="114300" y="-1935163"/>
            <a:ext cx="6057900" cy="4038601"/>
          </a:xfrm>
          <a:prstGeom prst="rect">
            <a:avLst/>
          </a:prstGeom>
          <a:noFill/>
        </p:spPr>
        <p:txBody>
          <a:bodyPr vert="horz" wrap="square" lIns="91440" tIns="45720" rIns="91440" bIns="45720" numCol="1" anchor="t" anchorCtr="0" compatLnSpc="1">
            <a:prstTxWarp prst="textNoShape">
              <a:avLst/>
            </a:prstTxWarp>
          </a:bodyPr>
          <a:lstStyle/>
          <a:p>
            <a:endParaRPr lang="fr-CA"/>
          </a:p>
        </p:txBody>
      </p:sp>
      <p:sp>
        <p:nvSpPr>
          <p:cNvPr id="20488" name="AutoShape 8" descr="Résultats de recherche d'images pour « Chlamydia trachomatis »">
            <a:hlinkClick r:id="rId4"/>
          </p:cNvPr>
          <p:cNvSpPr>
            <a:spLocks noChangeAspect="1" noChangeArrowheads="1"/>
          </p:cNvSpPr>
          <p:nvPr/>
        </p:nvSpPr>
        <p:spPr bwMode="auto">
          <a:xfrm>
            <a:off x="114300" y="-1935163"/>
            <a:ext cx="6057900" cy="4038601"/>
          </a:xfrm>
          <a:prstGeom prst="rect">
            <a:avLst/>
          </a:prstGeom>
          <a:noFill/>
        </p:spPr>
        <p:txBody>
          <a:bodyPr vert="horz" wrap="square" lIns="91440" tIns="45720" rIns="91440" bIns="45720" numCol="1" anchor="t" anchorCtr="0" compatLnSpc="1">
            <a:prstTxWarp prst="textNoShape">
              <a:avLst/>
            </a:prstTxWarp>
          </a:bodyPr>
          <a:lstStyle/>
          <a:p>
            <a:endParaRPr lang="fr-CA"/>
          </a:p>
        </p:txBody>
      </p:sp>
      <p:sp>
        <p:nvSpPr>
          <p:cNvPr id="20490" name="AutoShape 10" descr="Résultats de recherche d'images pour « Chlamydia trachomatis »">
            <a:hlinkClick r:id="rId4"/>
          </p:cNvPr>
          <p:cNvSpPr>
            <a:spLocks noChangeAspect="1" noChangeArrowheads="1"/>
          </p:cNvSpPr>
          <p:nvPr/>
        </p:nvSpPr>
        <p:spPr bwMode="auto">
          <a:xfrm>
            <a:off x="114300" y="-1935163"/>
            <a:ext cx="6057900" cy="4038601"/>
          </a:xfrm>
          <a:prstGeom prst="rect">
            <a:avLst/>
          </a:prstGeom>
          <a:noFill/>
        </p:spPr>
        <p:txBody>
          <a:bodyPr vert="horz" wrap="square" lIns="91440" tIns="45720" rIns="91440" bIns="45720" numCol="1" anchor="t" anchorCtr="0" compatLnSpc="1">
            <a:prstTxWarp prst="textNoShape">
              <a:avLst/>
            </a:prstTxWarp>
          </a:bodyPr>
          <a:lstStyle/>
          <a:p>
            <a:endParaRPr lang="fr-CA"/>
          </a:p>
        </p:txBody>
      </p:sp>
      <p:sp>
        <p:nvSpPr>
          <p:cNvPr id="20492" name="AutoShape 12" descr="Résultats de recherche d'images pour « Chlamydia trachomatis »">
            <a:hlinkClick r:id="rId4"/>
          </p:cNvPr>
          <p:cNvSpPr>
            <a:spLocks noChangeAspect="1" noChangeArrowheads="1"/>
          </p:cNvSpPr>
          <p:nvPr/>
        </p:nvSpPr>
        <p:spPr bwMode="auto">
          <a:xfrm>
            <a:off x="114300" y="-1935163"/>
            <a:ext cx="6057900" cy="4038601"/>
          </a:xfrm>
          <a:prstGeom prst="rect">
            <a:avLst/>
          </a:prstGeom>
          <a:noFill/>
        </p:spPr>
        <p:txBody>
          <a:bodyPr vert="horz" wrap="square" lIns="91440" tIns="45720" rIns="91440" bIns="45720" numCol="1" anchor="t" anchorCtr="0" compatLnSpc="1">
            <a:prstTxWarp prst="textNoShape">
              <a:avLst/>
            </a:prstTxWarp>
          </a:bodyPr>
          <a:lstStyle/>
          <a:p>
            <a:endParaRPr lang="fr-CA"/>
          </a:p>
        </p:txBody>
      </p:sp>
      <p:sp>
        <p:nvSpPr>
          <p:cNvPr id="20494" name="AutoShape 14" descr="Résultats de recherche d'images pour « Chlamydia trachomatis »">
            <a:hlinkClick r:id="rId4"/>
          </p:cNvPr>
          <p:cNvSpPr>
            <a:spLocks noChangeAspect="1" noChangeArrowheads="1"/>
          </p:cNvSpPr>
          <p:nvPr/>
        </p:nvSpPr>
        <p:spPr bwMode="auto">
          <a:xfrm>
            <a:off x="114300" y="-1935163"/>
            <a:ext cx="6057900" cy="4038601"/>
          </a:xfrm>
          <a:prstGeom prst="rect">
            <a:avLst/>
          </a:prstGeom>
          <a:noFill/>
        </p:spPr>
        <p:txBody>
          <a:bodyPr vert="horz" wrap="square" lIns="91440" tIns="45720" rIns="91440" bIns="45720" numCol="1" anchor="t" anchorCtr="0" compatLnSpc="1">
            <a:prstTxWarp prst="textNoShape">
              <a:avLst/>
            </a:prstTxWarp>
          </a:bodyPr>
          <a:lstStyle/>
          <a:p>
            <a:endParaRPr lang="fr-CA"/>
          </a:p>
        </p:txBody>
      </p:sp>
      <p:sp>
        <p:nvSpPr>
          <p:cNvPr id="20496" name="AutoShape 16" descr="Résultats de recherche d'images pour « Chlamydia trachomatis »">
            <a:hlinkClick r:id="rId4"/>
          </p:cNvPr>
          <p:cNvSpPr>
            <a:spLocks noChangeAspect="1" noChangeArrowheads="1"/>
          </p:cNvSpPr>
          <p:nvPr/>
        </p:nvSpPr>
        <p:spPr bwMode="auto">
          <a:xfrm>
            <a:off x="114300" y="-1935163"/>
            <a:ext cx="6057900" cy="4038601"/>
          </a:xfrm>
          <a:prstGeom prst="rect">
            <a:avLst/>
          </a:prstGeom>
          <a:noFill/>
        </p:spPr>
        <p:txBody>
          <a:bodyPr vert="horz" wrap="square" lIns="91440" tIns="45720" rIns="91440" bIns="45720" numCol="1" anchor="t" anchorCtr="0" compatLnSpc="1">
            <a:prstTxWarp prst="textNoShape">
              <a:avLst/>
            </a:prstTxWarp>
          </a:bodyPr>
          <a:lstStyle/>
          <a:p>
            <a:endParaRPr lang="fr-CA"/>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https://previews.123rf.com/images/drmicrobe/drmicrobe1611/drmicrobe161100161/66212834-les-bact%C3%A9ries-neisseria-gonorrhoeae-ou-neisseria-meningitidis-gonocoques-et-m%C3%A9ningocoques-3d-illustratio.jpg">
            <a:hlinkClick r:id="rId2"/>
          </p:cNvPr>
          <p:cNvPicPr>
            <a:picLocks noChangeAspect="1" noChangeArrowheads="1"/>
          </p:cNvPicPr>
          <p:nvPr/>
        </p:nvPicPr>
        <p:blipFill>
          <a:blip r:embed="rId3" cstate="print"/>
          <a:srcRect/>
          <a:stretch>
            <a:fillRect/>
          </a:stretch>
        </p:blipFill>
        <p:spPr bwMode="auto">
          <a:xfrm>
            <a:off x="4355976" y="3645024"/>
            <a:ext cx="4608512" cy="3072342"/>
          </a:xfrm>
          <a:prstGeom prst="rect">
            <a:avLst/>
          </a:prstGeom>
          <a:noFill/>
        </p:spPr>
      </p:pic>
      <p:sp>
        <p:nvSpPr>
          <p:cNvPr id="2" name="Titre 1"/>
          <p:cNvSpPr>
            <a:spLocks noGrp="1"/>
          </p:cNvSpPr>
          <p:nvPr>
            <p:ph type="title"/>
          </p:nvPr>
        </p:nvSpPr>
        <p:spPr/>
        <p:txBody>
          <a:bodyPr/>
          <a:lstStyle/>
          <a:p>
            <a:r>
              <a:rPr lang="fr-CA" dirty="0" err="1" smtClean="0"/>
              <a:t>Neisseria</a:t>
            </a:r>
            <a:r>
              <a:rPr lang="fr-CA" dirty="0" smtClean="0"/>
              <a:t> </a:t>
            </a:r>
            <a:r>
              <a:rPr lang="fr-CA" dirty="0" err="1" smtClean="0"/>
              <a:t>gonorrhoeae</a:t>
            </a:r>
            <a:endParaRPr lang="fr-CA" dirty="0"/>
          </a:p>
        </p:txBody>
      </p:sp>
      <p:sp>
        <p:nvSpPr>
          <p:cNvPr id="3" name="Espace réservé du contenu 2"/>
          <p:cNvSpPr>
            <a:spLocks noGrp="1"/>
          </p:cNvSpPr>
          <p:nvPr>
            <p:ph idx="1"/>
          </p:nvPr>
        </p:nvSpPr>
        <p:spPr/>
        <p:txBody>
          <a:bodyPr>
            <a:normAutofit fontScale="70000" lnSpcReduction="20000"/>
          </a:bodyPr>
          <a:lstStyle/>
          <a:p>
            <a:r>
              <a:rPr lang="fr-CA" b="1" dirty="0" err="1"/>
              <a:t>Neisseria</a:t>
            </a:r>
            <a:r>
              <a:rPr lang="fr-CA" b="1" dirty="0"/>
              <a:t> </a:t>
            </a:r>
            <a:r>
              <a:rPr lang="fr-CA" b="1" dirty="0" err="1"/>
              <a:t>gonorrhoeae</a:t>
            </a:r>
            <a:r>
              <a:rPr lang="fr-CA" dirty="0"/>
              <a:t>, également appelé gonocoque, est la bactérie responsable chez l'Homme de la gonococcie (ou gonorrhée, ou encore blennorragie</a:t>
            </a:r>
            <a:r>
              <a:rPr lang="fr-CA" dirty="0" smtClean="0"/>
              <a:t>).</a:t>
            </a:r>
          </a:p>
          <a:p>
            <a:r>
              <a:rPr lang="fr-CA" dirty="0"/>
              <a:t>Chez l'homme, l'</a:t>
            </a:r>
            <a:r>
              <a:rPr lang="fr-CA" b="1" dirty="0"/>
              <a:t>infection</a:t>
            </a:r>
            <a:r>
              <a:rPr lang="fr-CA" dirty="0"/>
              <a:t> loge souvent dans l'urètre au départ. On observe par la suite des </a:t>
            </a:r>
            <a:r>
              <a:rPr lang="fr-CA" b="1" dirty="0"/>
              <a:t>écoulements</a:t>
            </a:r>
            <a:r>
              <a:rPr lang="fr-CA" dirty="0"/>
              <a:t> qui peuvent être laiteux ou purulents au niveau du pénis. Le malade peut aussi ressentir des démangeaisons et une sensation de brûlure, ou avoir un gonflement et des rougeurs sur l'ouverture du pénis</a:t>
            </a:r>
            <a:r>
              <a:rPr lang="fr-CA" dirty="0" smtClean="0"/>
              <a:t>.</a:t>
            </a:r>
            <a:r>
              <a:rPr lang="fr-CA" dirty="0"/>
              <a:t> Lorsque les femmes ont des symptômes, elles peuvent éprouver des </a:t>
            </a:r>
            <a:r>
              <a:rPr lang="fr-CA" b="1" dirty="0"/>
              <a:t>saignements</a:t>
            </a:r>
            <a:r>
              <a:rPr lang="fr-CA" dirty="0"/>
              <a:t> entre les périodes menstruelles, des </a:t>
            </a:r>
            <a:r>
              <a:rPr lang="fr-CA" b="1" dirty="0"/>
              <a:t>saignements</a:t>
            </a:r>
            <a:r>
              <a:rPr lang="fr-CA" dirty="0"/>
              <a:t> vaginaux après les relations sexuelles, des </a:t>
            </a:r>
            <a:r>
              <a:rPr lang="fr-CA" b="1" dirty="0"/>
              <a:t>douleurs</a:t>
            </a:r>
            <a:r>
              <a:rPr lang="fr-CA" dirty="0"/>
              <a:t> abdominales, des relations sexuelles douloureuses, de la fièvre, une </a:t>
            </a:r>
            <a:r>
              <a:rPr lang="fr-CA" b="1" dirty="0"/>
              <a:t>douleur</a:t>
            </a:r>
            <a:r>
              <a:rPr lang="fr-CA" dirty="0"/>
              <a:t> au passage de l'urine, une urgence plus fréquente à </a:t>
            </a:r>
            <a:r>
              <a:rPr lang="fr-CA" dirty="0" smtClean="0"/>
              <a:t>uriner</a:t>
            </a:r>
          </a:p>
          <a:p>
            <a:r>
              <a:rPr lang="fr-CA" dirty="0" smtClean="0"/>
              <a:t>Antibiotiques</a:t>
            </a:r>
          </a:p>
          <a:p>
            <a:r>
              <a:rPr lang="fr-CA" dirty="0" smtClean="0"/>
              <a:t>Règne des monères</a:t>
            </a:r>
            <a:endParaRPr lang="fr-CA"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487</Words>
  <Application>Microsoft Office PowerPoint</Application>
  <PresentationFormat>Affichage à l'écran (4:3)</PresentationFormat>
  <Paragraphs>59</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Office</vt:lpstr>
      <vt:lpstr>Agents infectieux/ des maladies dégueulasses .</vt:lpstr>
      <vt:lpstr>Phtirius pubis/morpion</vt:lpstr>
      <vt:lpstr>VPH</vt:lpstr>
      <vt:lpstr>VHS-II</vt:lpstr>
      <vt:lpstr>Trichomonas vaginalis</vt:lpstr>
      <vt:lpstr>VHB</vt:lpstr>
      <vt:lpstr>VIH</vt:lpstr>
      <vt:lpstr>Chlamydia trachomatis</vt:lpstr>
      <vt:lpstr>Neisseria gonorrhoeae</vt:lpstr>
      <vt:lpstr>Treponema pallidum </vt:lpstr>
    </vt:vector>
  </TitlesOfParts>
  <Company>Commission Scolaire de la Beauce-Etchemin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Agents infectieux/ des maladies dégueulasses .</dc:title>
  <dc:creator>CSBE</dc:creator>
  <cp:lastModifiedBy>CSBE</cp:lastModifiedBy>
  <cp:revision>6</cp:revision>
  <dcterms:created xsi:type="dcterms:W3CDTF">2019-05-23T18:56:24Z</dcterms:created>
  <dcterms:modified xsi:type="dcterms:W3CDTF">2019-05-23T19:53:56Z</dcterms:modified>
</cp:coreProperties>
</file>