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F47E-326C-4581-981C-16CF6583C789}" type="datetimeFigureOut">
              <a:rPr lang="fr-CA" smtClean="0"/>
              <a:pPr/>
              <a:t>2019-05-23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63F0-1719-4965-BF23-71FCC11ACBD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url?sa=i&amp;rct=j&amp;q=&amp;esrc=s&amp;source=images&amp;cd=&amp;ved=2ahUKEwiq8MyQtbLiAhUtHDQIHTCcAo4QjRx6BAgBEAU&amp;url=https%3A%2F%2Fwww.drugtargetreview.com%2Fnews%2F32711%2Fsuccess-culturing-treponema-pallidum%2F&amp;psig=AOvVaw3YQdcuIAAUEzy4nP2Yu5_K&amp;ust=15587271111056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in-YDIrLLiAhWJEXwKHXOECtcQjRx6BAgBEAU&amp;url=https%3A%2F%2Ffr.wikipedia.org%2Fwiki%2FPou_du_pubis&amp;psig=AOvVaw0AEK9VUeoW-27SF300Fjj1&amp;ust=15587247775727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jZ69XjrbLiAhUJIDQIHRM7CtoQjRx6BAgBEAU&amp;url=https%3A%2F%2Fen.wikipedia.org%2Fwiki%2FTrichomonas_vaginalis&amp;psig=AOvVaw3EscpWeepXMjRLmOgiMtaw&amp;ust=15587251303753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ved=2ahUKEwjx06fDrrLiAhWToFsKHXH4Bw8QjRx6BAgBEAU&amp;url=http%3A%2F%2Fmonsystemeimmunitaire.fr%2Fchlamydia-une-bacterie-qui-se-cache%2F&amp;psig=AOvVaw2cIcNdBgC994BqcpXiEekD&amp;ust=155872531959619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rct=j&amp;q=&amp;esrc=s&amp;source=images&amp;cd=&amp;ved=2ahUKEwiVpb3ir7LiAhWCiVQKHYVkA-8QjRx6BAgBEAU&amp;url=https%3A%2F%2Fwww.ledevoir.com%2Fsociete%2Fscience%2F486273%2Fl-origine-du-vph-qui-cause-des-cancers-du-col-de-l-uterus&amp;psig=AOvVaw2-fuo-vbgTng-QoSXby9Jm&amp;ust=155872565813654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source=images&amp;cd=&amp;cad=rja&amp;uact=8&amp;ved=2ahUKEwj_w6XOsLLiAhWI0VQKHclQA-MQjRx6BAgBEAU&amp;url=http%3A%2F%2Fwww.google.ca%2Furl%3Fsa%3Di%26rct%3Dj%26q%3D%26esrc%3Ds%26source%3Dimages%26cd%3D%26ved%3D2ahUKEwjFlpPJsLLiAhWQEnwKHS6-BtQQjRx6BAgBEAU%26url%3Dhttp%253A%252F%252Funt-ori2.crihan.fr%252Funspf%252F2010_Lille_Goffard_VHB%252Fco%252F03_generalites.html%26psig%3DAOvVaw2yr51LnMcGEHnGj2oO3w4r%26ust%3D1558725882481343&amp;psig=AOvVaw2yr51LnMcGEHnGj2oO3w4r&amp;ust=15587258824813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rct=j&amp;q=&amp;esrc=s&amp;source=images&amp;cd=&amp;ved=2ahUKEwjjjMHvsbLiAhUoiVQKHY3oAk0QjRx6BAgBEAU&amp;url=https%3A%2F%2Fen.wikipedia.org%2Fwiki%2FNeisseria_gonorrhoeae&amp;psig=AOvVaw21X2vLKNVVc15qRajwoQTb&amp;ust=15587262283615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ved=2ahUKEwjpj4qVs7LiAhX2GjQIHUsJBz8QjRx6BAgBEAU&amp;url=https%3A%2F%2Fwww.saludconsultas.org%2Ffr%2Fpruebas-de-herpes-genital-durante-el-embarazo-podria-usted-estar-infectado-con-vhs-2-y-no-saberlo%2F124798&amp;psig=AOvVaw3hHQRYHYCubbFyyuIY7Fvl&amp;ust=1558726507176205" TargetMode="External"/><Relationship Id="rId2" Type="http://schemas.openxmlformats.org/officeDocument/2006/relationships/hyperlink" Target="https://www.google.ca/url?sa=i&amp;rct=j&amp;q=&amp;esrc=s&amp;source=images&amp;cd=&amp;ved=2ahUKEwi4zb_xsrLiAhUKxFQKHeJPC74QjRx6BAgBEAU&amp;url=https%3A%2F%2Fwww.saludconsultas.org%2Ffr%2Fpruebas-de-herpes-genital-durante-el-embarazo-podria-usted-estar-infectado-con-vhs-2-y-no-saberlo%2F124798&amp;psig=AOvVaw3hHQRYHYCubbFyyuIY7Fvl&amp;ust=155872650717620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google.ca/url?sa=i&amp;rct=j&amp;q=&amp;esrc=s&amp;source=images&amp;cd=&amp;ved=2ahUKEwjcycews7LiAhUEsZ4KHdDrB9wQjRx6BAgBEAU&amp;url=https%3A%2F%2Ffr.wikipedia.org%2Fwiki%2FHerp%25C3%25A8s&amp;psig=AOvVaw3b4sNW9xytyY5sT7UFbYoV&amp;ust=155872661909495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rct=j&amp;q=&amp;esrc=s&amp;source=images&amp;cd=&amp;ved=2ahUKEwiEqpf9s7LiAhUXKDQIHdyBBUAQjRx6BAgBEAU&amp;url=https%3A%2F%2Fwww.aides.org%2Fvih-sida-c-quoi&amp;psig=AOvVaw2ng8FHCFxr42EQxozp7hCJ&amp;ust=15587267917958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agents infectieux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 </a:t>
            </a:r>
            <a:r>
              <a:rPr lang="fr-CA" sz="2800" dirty="0" smtClean="0"/>
              <a:t>tréponème pâle </a:t>
            </a:r>
            <a:endParaRPr lang="fr-CA" sz="2800" dirty="0" smtClean="0"/>
          </a:p>
          <a:p>
            <a:r>
              <a:rPr lang="fr-CA" sz="2800" dirty="0" smtClean="0"/>
              <a:t>Nom </a:t>
            </a:r>
            <a:r>
              <a:rPr lang="fr-CA" sz="2800" dirty="0" smtClean="0"/>
              <a:t>scientifique </a:t>
            </a:r>
            <a:r>
              <a:rPr lang="fr-CA" sz="2800" dirty="0" smtClean="0"/>
              <a:t>: </a:t>
            </a:r>
            <a:r>
              <a:rPr lang="fr-CA" sz="2400" dirty="0" err="1" smtClean="0"/>
              <a:t>Treponema</a:t>
            </a:r>
            <a:r>
              <a:rPr lang="fr-CA" sz="2400" dirty="0" smtClean="0"/>
              <a:t> pallidum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smtClean="0"/>
              <a:t>: monères</a:t>
            </a:r>
            <a:endParaRPr lang="fr-CA" sz="2800" dirty="0" smtClean="0"/>
          </a:p>
          <a:p>
            <a:r>
              <a:rPr lang="fr-CA" sz="2800" dirty="0" smtClean="0"/>
              <a:t>Photo :</a:t>
            </a:r>
          </a:p>
          <a:p>
            <a:pPr>
              <a:buNone/>
            </a:pPr>
            <a:r>
              <a:rPr lang="fr-CA" sz="2800" dirty="0" smtClean="0"/>
              <a:t> </a:t>
            </a:r>
          </a:p>
          <a:p>
            <a:endParaRPr lang="fr-CA" sz="2800" dirty="0" smtClean="0"/>
          </a:p>
          <a:p>
            <a:pPr>
              <a:buNone/>
            </a:pPr>
            <a:endParaRPr lang="fr-CA" sz="2800" dirty="0" smtClean="0"/>
          </a:p>
          <a:p>
            <a:r>
              <a:rPr lang="fr-CA" sz="2800" dirty="0" smtClean="0"/>
              <a:t>Symptômes : </a:t>
            </a:r>
            <a:r>
              <a:rPr lang="fr-FR" sz="2800" dirty="0" smtClean="0"/>
              <a:t>une éruption cutanée ne provoquant pas de démangeaisons qui commence sur le tronc et se propage à tout le corps, y compris la paume des mains et la plante des pieds. ...</a:t>
            </a:r>
            <a:endParaRPr lang="fr-CA" sz="2800" dirty="0" smtClean="0"/>
          </a:p>
          <a:p>
            <a:r>
              <a:rPr lang="fr-CA" sz="2800" dirty="0" smtClean="0"/>
              <a:t>Traitements: Antibiotiques 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23554" name="Picture 2" descr="Résultats de recherche d'images pour « Treponema pallidu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924944"/>
            <a:ext cx="2520280" cy="1680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Phtirius pubis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fr-CA" sz="2800" dirty="0" smtClean="0"/>
              <a:t>Nom: Morpions</a:t>
            </a:r>
          </a:p>
          <a:p>
            <a:r>
              <a:rPr lang="fr-CA" sz="2800" dirty="0" smtClean="0"/>
              <a:t>Autre nom : Pou de pubis</a:t>
            </a:r>
          </a:p>
          <a:p>
            <a:r>
              <a:rPr lang="fr-CA" sz="2800" dirty="0" smtClean="0"/>
              <a:t>Nom scientifique : Phtirius pubis</a:t>
            </a:r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Arthropode  </a:t>
            </a:r>
          </a:p>
          <a:p>
            <a:r>
              <a:rPr lang="fr-CA" sz="2800" dirty="0" smtClean="0"/>
              <a:t>Photo :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Grattements </a:t>
            </a:r>
          </a:p>
          <a:p>
            <a:r>
              <a:rPr lang="fr-CA" sz="2800" dirty="0" smtClean="0"/>
              <a:t>Traitements: Crèmes, lotions ou shampoings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2050" name="Picture 2" descr="Résultats de recherche d'images pour « Phtirius pub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645024"/>
            <a:ext cx="2268764" cy="1687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vaginite </a:t>
            </a:r>
            <a:endParaRPr lang="fr-CA" sz="2800" dirty="0" smtClean="0"/>
          </a:p>
          <a:p>
            <a:r>
              <a:rPr lang="fr-CA" sz="2800" dirty="0" smtClean="0"/>
              <a:t>Autre nom </a:t>
            </a:r>
            <a:r>
              <a:rPr lang="fr-CA" sz="2800" dirty="0" smtClean="0"/>
              <a:t>: parasite, champignon </a:t>
            </a:r>
            <a:endParaRPr lang="fr-CA" sz="2800" dirty="0" smtClean="0"/>
          </a:p>
          <a:p>
            <a:r>
              <a:rPr lang="fr-CA" sz="2800" dirty="0" smtClean="0"/>
              <a:t>Nom scientifique </a:t>
            </a:r>
            <a:r>
              <a:rPr lang="fr-CA" sz="2800" dirty="0" smtClean="0"/>
              <a:t>: Trichomonas </a:t>
            </a:r>
            <a:r>
              <a:rPr lang="fr-CA" sz="2800" dirty="0" err="1" smtClean="0"/>
              <a:t>vaginalis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protistes </a:t>
            </a:r>
          </a:p>
          <a:p>
            <a:r>
              <a:rPr lang="fr-CA" sz="2800" dirty="0" smtClean="0"/>
              <a:t>Photo :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Grattements , puanteur </a:t>
            </a:r>
          </a:p>
          <a:p>
            <a:r>
              <a:rPr lang="fr-CA" sz="2800" dirty="0" smtClean="0"/>
              <a:t>Traitements: Antibiotiques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16386" name="Picture 2" descr="Résultats de recherche d'images pour « Trichomonas vagina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573016"/>
            <a:ext cx="2095500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</a:t>
            </a:r>
            <a:r>
              <a:rPr lang="fr-CA" sz="2800" dirty="0" err="1" smtClean="0"/>
              <a:t>Chlamydiose</a:t>
            </a:r>
            <a:endParaRPr lang="fr-CA" sz="2800" dirty="0" smtClean="0"/>
          </a:p>
          <a:p>
            <a:r>
              <a:rPr lang="fr-CA" sz="2800" dirty="0" smtClean="0"/>
              <a:t>Autre nom </a:t>
            </a:r>
            <a:r>
              <a:rPr lang="fr-CA" sz="2800" dirty="0" smtClean="0"/>
              <a:t>: </a:t>
            </a:r>
            <a:r>
              <a:rPr lang="fr-CA" sz="2800" dirty="0" smtClean="0"/>
              <a:t>bactérie </a:t>
            </a:r>
            <a:r>
              <a:rPr lang="fr-CA" sz="2800" dirty="0" smtClean="0"/>
              <a:t>intracellulaire</a:t>
            </a:r>
            <a:endParaRPr lang="fr-CA" sz="2800" dirty="0" smtClean="0"/>
          </a:p>
          <a:p>
            <a:r>
              <a:rPr lang="fr-CA" sz="2800" dirty="0" smtClean="0"/>
              <a:t>Nom scientifique </a:t>
            </a:r>
            <a:r>
              <a:rPr lang="fr-CA" sz="2800" dirty="0" smtClean="0"/>
              <a:t>: </a:t>
            </a:r>
            <a:r>
              <a:rPr lang="fr-CA" sz="2800" dirty="0" smtClean="0"/>
              <a:t>Chlamydia </a:t>
            </a:r>
            <a:r>
              <a:rPr lang="fr-CA" sz="2800" dirty="0" err="1" smtClean="0"/>
              <a:t>trachomatis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monères</a:t>
            </a:r>
          </a:p>
          <a:p>
            <a:r>
              <a:rPr lang="fr-CA" sz="2800" dirty="0" smtClean="0"/>
              <a:t>Photo :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</a:t>
            </a:r>
            <a:r>
              <a:rPr lang="fr-CA" sz="2800" dirty="0" smtClean="0"/>
              <a:t>douleur en bas de l'abdomen</a:t>
            </a:r>
            <a:endParaRPr lang="fr-CA" sz="2800" dirty="0" smtClean="0"/>
          </a:p>
          <a:p>
            <a:r>
              <a:rPr lang="fr-CA" sz="2800" dirty="0" smtClean="0"/>
              <a:t>Traitements: Antibiotiques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17410" name="Picture 2" descr="Résultats de recherche d'images pour « 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525010"/>
            <a:ext cx="2520280" cy="1680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VPH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virus du papillome humain</a:t>
            </a:r>
            <a:endParaRPr lang="fr-CA" sz="2800" dirty="0" smtClean="0"/>
          </a:p>
          <a:p>
            <a:r>
              <a:rPr lang="fr-CA" sz="2800" dirty="0" smtClean="0"/>
              <a:t>Autre nom </a:t>
            </a:r>
            <a:r>
              <a:rPr lang="fr-CA" sz="2800" dirty="0" smtClean="0"/>
              <a:t>: virus a ADM </a:t>
            </a:r>
            <a:endParaRPr lang="fr-CA" sz="2800" dirty="0" smtClean="0"/>
          </a:p>
          <a:p>
            <a:r>
              <a:rPr lang="fr-CA" sz="2800" dirty="0" smtClean="0"/>
              <a:t>Nom scientifique </a:t>
            </a:r>
            <a:r>
              <a:rPr lang="fr-CA" sz="2800" dirty="0" smtClean="0"/>
              <a:t>: VPH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:virus</a:t>
            </a:r>
          </a:p>
          <a:p>
            <a:r>
              <a:rPr lang="fr-CA" sz="2800" dirty="0" smtClean="0"/>
              <a:t>Photo :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</a:t>
            </a:r>
            <a:r>
              <a:rPr lang="fr-CA" sz="2800" dirty="0" smtClean="0"/>
              <a:t>petites bosses sur la peau ou les muqueuses </a:t>
            </a:r>
            <a:endParaRPr lang="fr-CA" sz="2800" dirty="0" smtClean="0"/>
          </a:p>
          <a:p>
            <a:r>
              <a:rPr lang="fr-CA" sz="2800" dirty="0" smtClean="0"/>
              <a:t>Traitements: Cryothérapie (azote liquide), crème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18434" name="Picture 2" descr="Résultats de recherche d'images pour « 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56992"/>
            <a:ext cx="2520280" cy="1614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</a:t>
            </a:r>
            <a:r>
              <a:rPr lang="fr-CA" sz="2800" dirty="0" smtClean="0"/>
              <a:t>Le virus de l’hépatite B</a:t>
            </a:r>
            <a:endParaRPr lang="fr-CA" sz="2800" dirty="0" smtClean="0"/>
          </a:p>
          <a:p>
            <a:r>
              <a:rPr lang="fr-CA" sz="2800" dirty="0" smtClean="0"/>
              <a:t>Nom </a:t>
            </a:r>
            <a:r>
              <a:rPr lang="fr-CA" sz="2800" dirty="0" smtClean="0"/>
              <a:t>scientifique </a:t>
            </a:r>
            <a:r>
              <a:rPr lang="fr-CA" sz="2800" dirty="0" smtClean="0"/>
              <a:t>: VHB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virus </a:t>
            </a:r>
          </a:p>
          <a:p>
            <a:r>
              <a:rPr lang="fr-CA" sz="2800" dirty="0" smtClean="0"/>
              <a:t>Photo :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Fatigue </a:t>
            </a:r>
            <a:r>
              <a:rPr lang="fr-CA" sz="2800" dirty="0" smtClean="0"/>
              <a:t>inexpliquée, Perte d’appétit, Nausées </a:t>
            </a:r>
            <a:r>
              <a:rPr lang="fr-CA" sz="2800" dirty="0" smtClean="0"/>
              <a:t>et </a:t>
            </a:r>
            <a:r>
              <a:rPr lang="fr-CA" sz="2800" dirty="0" smtClean="0"/>
              <a:t>vomissements,</a:t>
            </a:r>
            <a:endParaRPr lang="fr-CA" sz="2800" dirty="0" smtClean="0"/>
          </a:p>
          <a:p>
            <a:r>
              <a:rPr lang="fr-CA" sz="2800" dirty="0" smtClean="0"/>
              <a:t>Douleurs musculaires et </a:t>
            </a:r>
            <a:r>
              <a:rPr lang="fr-CA" sz="2800" dirty="0" smtClean="0"/>
              <a:t>articulaires, Fièvre légère, Dégoût </a:t>
            </a:r>
            <a:r>
              <a:rPr lang="fr-CA" sz="2800" dirty="0" smtClean="0"/>
              <a:t>pour certains </a:t>
            </a:r>
            <a:r>
              <a:rPr lang="fr-CA" sz="2800" dirty="0" err="1" smtClean="0"/>
              <a:t>aliments,Ictère</a:t>
            </a:r>
            <a:r>
              <a:rPr lang="fr-CA" sz="2800" dirty="0" smtClean="0"/>
              <a:t> </a:t>
            </a:r>
            <a:r>
              <a:rPr lang="fr-CA" sz="2800" dirty="0" smtClean="0"/>
              <a:t>(jaunisse</a:t>
            </a:r>
            <a:r>
              <a:rPr lang="fr-CA" sz="2800" dirty="0" smtClean="0"/>
              <a:t>),Urine foncée, Démangeaisons </a:t>
            </a:r>
            <a:r>
              <a:rPr lang="fr-CA" sz="2800" dirty="0" smtClean="0"/>
              <a:t>sur le corps</a:t>
            </a:r>
          </a:p>
          <a:p>
            <a:endParaRPr lang="fr-CA" sz="2800" dirty="0" smtClean="0"/>
          </a:p>
          <a:p>
            <a:r>
              <a:rPr lang="fr-CA" sz="2800" dirty="0" smtClean="0"/>
              <a:t>Traitements: Aucun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19458" name="Picture 2" descr="Résultats de recherche d'images pour « vh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944714"/>
            <a:ext cx="1296144" cy="1177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</a:t>
            </a:r>
            <a:r>
              <a:rPr lang="fr-CA" sz="2800" dirty="0" smtClean="0"/>
              <a:t>gonocoque</a:t>
            </a:r>
            <a:endParaRPr lang="fr-CA" sz="2800" dirty="0" smtClean="0"/>
          </a:p>
          <a:p>
            <a:r>
              <a:rPr lang="fr-CA" sz="2800" dirty="0" smtClean="0"/>
              <a:t>Nom </a:t>
            </a:r>
            <a:r>
              <a:rPr lang="fr-CA" sz="2800" dirty="0" smtClean="0"/>
              <a:t>scientifique </a:t>
            </a:r>
            <a:r>
              <a:rPr lang="fr-CA" sz="2800" dirty="0" smtClean="0"/>
              <a:t>: </a:t>
            </a:r>
            <a:r>
              <a:rPr lang="fr-CA" sz="2800" dirty="0" err="1" smtClean="0"/>
              <a:t>Neisseria</a:t>
            </a:r>
            <a:r>
              <a:rPr lang="fr-CA" sz="2800" dirty="0" smtClean="0"/>
              <a:t> </a:t>
            </a:r>
            <a:r>
              <a:rPr lang="fr-CA" sz="2800" dirty="0" err="1" smtClean="0"/>
              <a:t>gonorrhoeae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</a:t>
            </a:r>
            <a:r>
              <a:rPr lang="fr-CA" sz="2800" dirty="0" smtClean="0"/>
              <a:t>bactérie</a:t>
            </a:r>
            <a:endParaRPr lang="fr-CA" sz="2800" dirty="0" smtClean="0"/>
          </a:p>
          <a:p>
            <a:r>
              <a:rPr lang="fr-CA" sz="2800" dirty="0" smtClean="0"/>
              <a:t>Photo :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</a:t>
            </a:r>
            <a:r>
              <a:rPr lang="fr-FR" sz="2800" dirty="0" smtClean="0"/>
              <a:t>Augmentation des pertes </a:t>
            </a:r>
            <a:r>
              <a:rPr lang="fr-FR" sz="2800" dirty="0" smtClean="0"/>
              <a:t>vaginales, miction douloureuse</a:t>
            </a:r>
            <a:r>
              <a:rPr lang="fr-FR" sz="2800" dirty="0" smtClean="0"/>
              <a:t>,</a:t>
            </a:r>
            <a:r>
              <a:rPr lang="fr-FR" sz="2800" dirty="0" smtClean="0"/>
              <a:t> </a:t>
            </a:r>
            <a:r>
              <a:rPr lang="fr-FR" sz="2800" dirty="0" smtClean="0"/>
              <a:t>Saignements vaginaux entre les règles, par exemple après un rapport sexuel </a:t>
            </a:r>
            <a:r>
              <a:rPr lang="fr-FR" sz="2800" dirty="0" smtClean="0"/>
              <a:t>vaginal, Rapports </a:t>
            </a:r>
            <a:r>
              <a:rPr lang="fr-FR" sz="2800" dirty="0" smtClean="0"/>
              <a:t>sexuels </a:t>
            </a:r>
            <a:r>
              <a:rPr lang="fr-FR" sz="2800" dirty="0" smtClean="0"/>
              <a:t>douloureux</a:t>
            </a:r>
            <a:r>
              <a:rPr lang="fr-FR" sz="2800" dirty="0" smtClean="0"/>
              <a:t>,</a:t>
            </a:r>
            <a:r>
              <a:rPr lang="fr-FR" sz="2800" dirty="0" smtClean="0"/>
              <a:t> </a:t>
            </a:r>
            <a:r>
              <a:rPr lang="fr-FR" sz="2800" dirty="0" smtClean="0"/>
              <a:t>douleur abdominale ou pelvienne</a:t>
            </a:r>
            <a:endParaRPr lang="fr-CA" sz="2800" dirty="0" smtClean="0"/>
          </a:p>
          <a:p>
            <a:r>
              <a:rPr lang="fr-CA" sz="2800" dirty="0" smtClean="0"/>
              <a:t>Traitements: Antibiotiques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20482" name="Picture 2" descr="Résultats de recherche d'images pour « Neisseria gonorrhoea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924944"/>
            <a:ext cx="2376264" cy="1566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VHS-II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herpès simplex</a:t>
            </a:r>
            <a:endParaRPr lang="fr-CA" sz="2800" dirty="0" smtClean="0"/>
          </a:p>
          <a:p>
            <a:r>
              <a:rPr lang="fr-CA" sz="2800" dirty="0" smtClean="0"/>
              <a:t>Nom </a:t>
            </a:r>
            <a:r>
              <a:rPr lang="fr-CA" sz="2800" dirty="0" smtClean="0"/>
              <a:t>scientifique </a:t>
            </a:r>
            <a:r>
              <a:rPr lang="fr-CA" sz="2800" dirty="0" smtClean="0"/>
              <a:t>: </a:t>
            </a:r>
            <a:r>
              <a:rPr lang="fr-CA" sz="2800" dirty="0" smtClean="0"/>
              <a:t>VHS-II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Virus</a:t>
            </a:r>
          </a:p>
          <a:p>
            <a:r>
              <a:rPr lang="fr-CA" sz="2800" dirty="0" smtClean="0"/>
              <a:t>Photo :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4000" dirty="0" smtClean="0"/>
          </a:p>
          <a:p>
            <a:r>
              <a:rPr lang="fr-CA" sz="2800" dirty="0" smtClean="0"/>
              <a:t>Symptômes : </a:t>
            </a:r>
            <a:r>
              <a:rPr lang="fr-CA" sz="2800" dirty="0" smtClean="0"/>
              <a:t>apparition d'une grappe de cloques remplies de liquide </a:t>
            </a:r>
            <a:endParaRPr lang="fr-CA" sz="2800" dirty="0" smtClean="0"/>
          </a:p>
          <a:p>
            <a:r>
              <a:rPr lang="fr-CA" sz="2800" dirty="0" smtClean="0"/>
              <a:t>Traitements: Antiviraux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sp>
        <p:nvSpPr>
          <p:cNvPr id="21506" name="AutoShape 2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08" name="AutoShape 4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0" name="AutoShape 6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2" name="AutoShape 8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4" name="AutoShape 10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6" name="AutoShape 12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8" name="AutoShape 14" descr="Résultats de recherche d'images pour « VHS-II maladie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20" name="AutoShape 16" descr="Résultats de recherche d'images pour « VHS-II maladi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4300" y="-1935163"/>
            <a:ext cx="59150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22" name="AutoShape 18" descr="Résultats de recherche d'images pour « VHS-II maladie »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47664" y="3140968"/>
            <a:ext cx="3805735" cy="25984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1524" name="Picture 20" descr="Résultats de recherche d'images pour « herpese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3068960"/>
            <a:ext cx="2699792" cy="1873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fr-CA" sz="2800" dirty="0" smtClean="0"/>
              <a:t>Nom</a:t>
            </a:r>
            <a:r>
              <a:rPr lang="fr-CA" sz="2800" dirty="0" smtClean="0"/>
              <a:t>: </a:t>
            </a:r>
            <a:r>
              <a:rPr lang="fr-CA" sz="2800" dirty="0" smtClean="0"/>
              <a:t>Virus de l'immunodéficience </a:t>
            </a:r>
            <a:r>
              <a:rPr lang="fr-CA" sz="2800" dirty="0" smtClean="0"/>
              <a:t>humaine</a:t>
            </a:r>
          </a:p>
          <a:p>
            <a:r>
              <a:rPr lang="fr-CA" sz="2800" dirty="0" smtClean="0"/>
              <a:t>Autre Nom: Sida</a:t>
            </a:r>
            <a:endParaRPr lang="fr-CA" sz="2800" dirty="0" smtClean="0"/>
          </a:p>
          <a:p>
            <a:r>
              <a:rPr lang="fr-CA" sz="2800" dirty="0" smtClean="0"/>
              <a:t>Nom </a:t>
            </a:r>
            <a:r>
              <a:rPr lang="fr-CA" sz="2800" dirty="0" smtClean="0"/>
              <a:t>scientifique </a:t>
            </a:r>
            <a:r>
              <a:rPr lang="fr-CA" sz="2800" dirty="0" smtClean="0"/>
              <a:t>:VIH</a:t>
            </a:r>
            <a:endParaRPr lang="fr-CA" sz="2800" dirty="0" smtClean="0"/>
          </a:p>
          <a:p>
            <a:r>
              <a:rPr lang="fr-CA" sz="2800" dirty="0" smtClean="0"/>
              <a:t>Type d’organisme </a:t>
            </a:r>
            <a:r>
              <a:rPr lang="fr-CA" sz="2800" dirty="0" smtClean="0"/>
              <a:t>: Virus</a:t>
            </a:r>
          </a:p>
          <a:p>
            <a:r>
              <a:rPr lang="fr-CA" sz="2800" dirty="0" smtClean="0"/>
              <a:t>Photo :</a:t>
            </a:r>
          </a:p>
          <a:p>
            <a:pPr>
              <a:buNone/>
            </a:pPr>
            <a:r>
              <a:rPr lang="fr-CA" sz="2800" dirty="0" smtClean="0"/>
              <a:t> 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Symptômes : </a:t>
            </a:r>
            <a:r>
              <a:rPr lang="fr-CA" sz="2800" dirty="0" smtClean="0"/>
              <a:t>une fièvre de plus de 38 °</a:t>
            </a:r>
            <a:r>
              <a:rPr lang="fr-CA" sz="2800" dirty="0" smtClean="0"/>
              <a:t>C, l'apparition </a:t>
            </a:r>
            <a:r>
              <a:rPr lang="fr-CA" sz="2800" dirty="0" smtClean="0"/>
              <a:t>de </a:t>
            </a:r>
            <a:r>
              <a:rPr lang="fr-CA" sz="2800" dirty="0" smtClean="0"/>
              <a:t>ganglions, lymphatiques, une pharyngite, une </a:t>
            </a:r>
            <a:r>
              <a:rPr lang="fr-CA" sz="2800" dirty="0" smtClean="0"/>
              <a:t>éruption de plaques rouges sur le corps et le </a:t>
            </a:r>
            <a:r>
              <a:rPr lang="fr-CA" sz="2800" dirty="0" smtClean="0"/>
              <a:t>visage, des </a:t>
            </a:r>
            <a:r>
              <a:rPr lang="fr-CA" sz="2800" dirty="0" smtClean="0"/>
              <a:t>maux de tête, de ventre, des douleurs </a:t>
            </a:r>
            <a:r>
              <a:rPr lang="fr-CA" sz="2800" dirty="0" smtClean="0"/>
              <a:t>musculaires, une </a:t>
            </a:r>
            <a:r>
              <a:rPr lang="fr-CA" sz="2800" dirty="0" smtClean="0"/>
              <a:t>diarrhée, des vomissements</a:t>
            </a:r>
            <a:r>
              <a:rPr lang="fr-CA" sz="2800" dirty="0" smtClean="0"/>
              <a:t>.</a:t>
            </a:r>
            <a:endParaRPr lang="fr-CA" sz="2800" dirty="0" smtClean="0"/>
          </a:p>
          <a:p>
            <a:r>
              <a:rPr lang="fr-CA" sz="2800" dirty="0" smtClean="0"/>
              <a:t>Traitements: Trithérapie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pPr>
              <a:buNone/>
            </a:pPr>
            <a:endParaRPr lang="fr-CA" sz="2800" dirty="0"/>
          </a:p>
        </p:txBody>
      </p:sp>
      <p:pic>
        <p:nvPicPr>
          <p:cNvPr id="22530" name="Picture 2" descr="Résultats de recherche d'images pour « VI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068960"/>
            <a:ext cx="1768272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403</Words>
  <Application>Microsoft Office PowerPoint</Application>
  <PresentationFormat>Affichage à l'écran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Les agents infectieux</vt:lpstr>
      <vt:lpstr>Phtirius pubis</vt:lpstr>
      <vt:lpstr>Trichomonas vaginalis</vt:lpstr>
      <vt:lpstr>Chlamydia trachomatis</vt:lpstr>
      <vt:lpstr>VPH</vt:lpstr>
      <vt:lpstr>VHB</vt:lpstr>
      <vt:lpstr>Neisseria gonorrhoeae</vt:lpstr>
      <vt:lpstr>VHS-II</vt:lpstr>
      <vt:lpstr>VIH</vt:lpstr>
      <vt:lpstr>Treponema pallidum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agents infectieux</dc:title>
  <dc:creator>CSBE</dc:creator>
  <cp:lastModifiedBy>CSBE</cp:lastModifiedBy>
  <cp:revision>7</cp:revision>
  <dcterms:created xsi:type="dcterms:W3CDTF">2019-05-23T19:00:01Z</dcterms:created>
  <dcterms:modified xsi:type="dcterms:W3CDTF">2019-05-23T19:47:40Z</dcterms:modified>
</cp:coreProperties>
</file>