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6" y="-1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A"/>
          </a:p>
        </p:txBody>
      </p:sp>
      <p:sp>
        <p:nvSpPr>
          <p:cNvPr id="4" name="Espace réservé de la date 3"/>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102810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136280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72952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121556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167050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207507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120224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3354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2608484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351264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FDEC129-6B14-4380-AE8C-9DD3B5E5C2CA}" type="datetimeFigureOut">
              <a:rPr lang="fr-CA" smtClean="0"/>
              <a:pPr/>
              <a:t>2019-05-01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427876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EC129-6B14-4380-AE8C-9DD3B5E5C2CA}" type="datetimeFigureOut">
              <a:rPr lang="fr-CA" smtClean="0"/>
              <a:pPr/>
              <a:t>2019-05-01</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403DB-3003-49DB-8439-59A0FC98F47D}" type="slidenum">
              <a:rPr lang="fr-CA" smtClean="0"/>
              <a:pPr/>
              <a:t>‹N°›</a:t>
            </a:fld>
            <a:endParaRPr lang="fr-CA"/>
          </a:p>
        </p:txBody>
      </p:sp>
    </p:spTree>
    <p:extLst>
      <p:ext uri="{BB962C8B-B14F-4D97-AF65-F5344CB8AC3E}">
        <p14:creationId xmlns="" xmlns:p14="http://schemas.microsoft.com/office/powerpoint/2010/main" val="3137235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stretch>
            <a:fillRect/>
          </a:stretch>
        </p:blipFill>
        <p:spPr>
          <a:xfrm>
            <a:off x="2635624" y="1721280"/>
            <a:ext cx="6685239" cy="5018386"/>
          </a:xfrm>
          <a:prstGeom prst="rect">
            <a:avLst/>
          </a:prstGeom>
        </p:spPr>
      </p:pic>
      <p:sp>
        <p:nvSpPr>
          <p:cNvPr id="6" name="ZoneTexte 5"/>
          <p:cNvSpPr txBox="1"/>
          <p:nvPr/>
        </p:nvSpPr>
        <p:spPr>
          <a:xfrm>
            <a:off x="3369513" y="355003"/>
            <a:ext cx="5217459" cy="1200329"/>
          </a:xfrm>
          <a:prstGeom prst="rect">
            <a:avLst/>
          </a:prstGeom>
          <a:noFill/>
        </p:spPr>
        <p:txBody>
          <a:bodyPr wrap="square" rtlCol="0">
            <a:spAutoFit/>
          </a:bodyPr>
          <a:lstStyle/>
          <a:p>
            <a:r>
              <a:rPr lang="fr-CA" sz="7200" smtClean="0">
                <a:effectLst>
                  <a:glow rad="63500">
                    <a:schemeClr val="accent6">
                      <a:satMod val="175000"/>
                      <a:alpha val="40000"/>
                    </a:schemeClr>
                  </a:glow>
                </a:effectLst>
              </a:rPr>
              <a:t>Isaac</a:t>
            </a:r>
            <a:r>
              <a:rPr lang="fr-CA" sz="7200" smtClean="0"/>
              <a:t> </a:t>
            </a:r>
            <a:r>
              <a:rPr lang="fr-CA" sz="7200" smtClean="0">
                <a:effectLst>
                  <a:glow rad="63500">
                    <a:schemeClr val="accent6">
                      <a:satMod val="175000"/>
                      <a:alpha val="40000"/>
                    </a:schemeClr>
                  </a:glow>
                </a:effectLst>
              </a:rPr>
              <a:t>Newton</a:t>
            </a:r>
            <a:endParaRPr lang="fr-CA" sz="7200">
              <a:effectLst>
                <a:glow rad="63500">
                  <a:schemeClr val="accent6">
                    <a:satMod val="175000"/>
                    <a:alpha val="40000"/>
                  </a:schemeClr>
                </a:glow>
              </a:effectLst>
            </a:endParaRPr>
          </a:p>
        </p:txBody>
      </p:sp>
    </p:spTree>
    <p:extLst>
      <p:ext uri="{BB962C8B-B14F-4D97-AF65-F5344CB8AC3E}">
        <p14:creationId xmlns="" xmlns:p14="http://schemas.microsoft.com/office/powerpoint/2010/main" val="1476302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92860" y="785641"/>
            <a:ext cx="10778910" cy="5114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4024293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b="1" err="1" smtClean="0"/>
              <a:t>His</a:t>
            </a:r>
            <a:r>
              <a:rPr lang="fr-CA" b="1" smtClean="0"/>
              <a:t> </a:t>
            </a:r>
            <a:r>
              <a:rPr lang="fr-CA" b="1" err="1" smtClean="0"/>
              <a:t>search</a:t>
            </a:r>
            <a:r>
              <a:rPr lang="fr-CA" b="1" smtClean="0"/>
              <a:t> and a part of </a:t>
            </a:r>
            <a:r>
              <a:rPr lang="fr-CA" b="1" err="1" smtClean="0"/>
              <a:t>his</a:t>
            </a:r>
            <a:r>
              <a:rPr lang="fr-CA" b="1" smtClean="0"/>
              <a:t> life</a:t>
            </a:r>
            <a:endParaRPr lang="fr-CA" b="1"/>
          </a:p>
        </p:txBody>
      </p:sp>
      <p:sp>
        <p:nvSpPr>
          <p:cNvPr id="3" name="Espace réservé du contenu 2"/>
          <p:cNvSpPr>
            <a:spLocks noGrp="1"/>
          </p:cNvSpPr>
          <p:nvPr>
            <p:ph idx="1"/>
          </p:nvPr>
        </p:nvSpPr>
        <p:spPr/>
        <p:txBody>
          <a:bodyPr>
            <a:normAutofit fontScale="62500" lnSpcReduction="20000"/>
          </a:bodyPr>
          <a:lstStyle/>
          <a:p>
            <a:r>
              <a:rPr lang="en-CA" b="1" smtClean="0"/>
              <a:t>His Invention:</a:t>
            </a:r>
            <a:r>
              <a:rPr lang="en-CA" smtClean="0"/>
              <a:t> Well, Newton has shown that the motion of objects on Earth and celestial bodies are governed by the same natural laws based on </a:t>
            </a:r>
            <a:r>
              <a:rPr lang="en-CA" err="1" smtClean="0"/>
              <a:t>Kepler's</a:t>
            </a:r>
            <a:r>
              <a:rPr lang="en-CA" smtClean="0"/>
              <a:t> laws on the motion of planets, he developed the universal law of gravitation. In addition, to tuning the operation of the first reflection telescope with a concave primary mirror. Then, Newton discovered the universal law of gravitation that as the cause of planetary motion. Furthermore, in 1684 Newton informed in a letter to his friend Edmond Halley that he had solved the problem of force inversely proportional to the square of distances and that of elliptical orbits introduced by </a:t>
            </a:r>
            <a:r>
              <a:rPr lang="en-CA" err="1" smtClean="0"/>
              <a:t>Kepler</a:t>
            </a:r>
            <a:r>
              <a:rPr lang="en-CA" smtClean="0"/>
              <a:t>. </a:t>
            </a:r>
            <a:r>
              <a:rPr lang="fr-CA" err="1" smtClean="0"/>
              <a:t>Homever</a:t>
            </a:r>
            <a:r>
              <a:rPr lang="fr-CA" smtClean="0"/>
              <a:t>, gravitation </a:t>
            </a:r>
            <a:r>
              <a:rPr lang="fr-CA" err="1" smtClean="0"/>
              <a:t>is</a:t>
            </a:r>
            <a:r>
              <a:rPr lang="fr-CA" smtClean="0"/>
              <a:t> not </a:t>
            </a:r>
            <a:r>
              <a:rPr lang="fr-CA" err="1" smtClean="0"/>
              <a:t>only</a:t>
            </a:r>
            <a:r>
              <a:rPr lang="fr-CA" smtClean="0"/>
              <a:t> a force </a:t>
            </a:r>
            <a:r>
              <a:rPr lang="fr-CA" err="1" smtClean="0"/>
              <a:t>exerted</a:t>
            </a:r>
            <a:r>
              <a:rPr lang="fr-CA" smtClean="0"/>
              <a:t> by the Sun on the </a:t>
            </a:r>
            <a:r>
              <a:rPr lang="fr-CA" err="1" smtClean="0"/>
              <a:t>planets</a:t>
            </a:r>
            <a:r>
              <a:rPr lang="fr-CA" smtClean="0"/>
              <a:t>, </a:t>
            </a:r>
            <a:r>
              <a:rPr lang="fr-CA" err="1" smtClean="0"/>
              <a:t>according</a:t>
            </a:r>
            <a:r>
              <a:rPr lang="fr-CA" smtClean="0"/>
              <a:t> to the </a:t>
            </a:r>
            <a:r>
              <a:rPr lang="fr-CA" err="1" smtClean="0"/>
              <a:t>law</a:t>
            </a:r>
            <a:r>
              <a:rPr lang="fr-CA" smtClean="0"/>
              <a:t> of gravitation of Newton; all the </a:t>
            </a:r>
            <a:r>
              <a:rPr lang="fr-CA" err="1" smtClean="0"/>
              <a:t>objects</a:t>
            </a:r>
            <a:r>
              <a:rPr lang="fr-CA" smtClean="0"/>
              <a:t> of the cosmos </a:t>
            </a:r>
            <a:r>
              <a:rPr lang="fr-CA" err="1" smtClean="0"/>
              <a:t>attract</a:t>
            </a:r>
            <a:r>
              <a:rPr lang="fr-CA" smtClean="0"/>
              <a:t> </a:t>
            </a:r>
            <a:r>
              <a:rPr lang="fr-CA" err="1" smtClean="0"/>
              <a:t>each</a:t>
            </a:r>
            <a:r>
              <a:rPr lang="fr-CA" smtClean="0"/>
              <a:t> </a:t>
            </a:r>
            <a:r>
              <a:rPr lang="fr-CA" err="1" smtClean="0"/>
              <a:t>other</a:t>
            </a:r>
            <a:r>
              <a:rPr lang="fr-CA" smtClean="0"/>
              <a:t>.  </a:t>
            </a:r>
            <a:r>
              <a:rPr lang="fr-CA" err="1" smtClean="0"/>
              <a:t>Indeed</a:t>
            </a:r>
            <a:r>
              <a:rPr lang="fr-CA" smtClean="0"/>
              <a:t>, the </a:t>
            </a:r>
            <a:r>
              <a:rPr lang="fr-CA" err="1" smtClean="0"/>
              <a:t>moon</a:t>
            </a:r>
            <a:r>
              <a:rPr lang="fr-CA" smtClean="0"/>
              <a:t> has an attraction. There for, </a:t>
            </a:r>
            <a:r>
              <a:rPr lang="fr-CA" err="1" smtClean="0"/>
              <a:t>he</a:t>
            </a:r>
            <a:r>
              <a:rPr lang="fr-CA" smtClean="0"/>
              <a:t> has the </a:t>
            </a:r>
            <a:r>
              <a:rPr lang="fr-CA" err="1" smtClean="0"/>
              <a:t>high</a:t>
            </a:r>
            <a:r>
              <a:rPr lang="fr-CA" smtClean="0"/>
              <a:t> </a:t>
            </a:r>
            <a:r>
              <a:rPr lang="fr-CA" err="1" smtClean="0"/>
              <a:t>tide</a:t>
            </a:r>
            <a:r>
              <a:rPr lang="fr-CA" smtClean="0"/>
              <a:t> and the </a:t>
            </a:r>
            <a:r>
              <a:rPr lang="fr-CA" err="1" smtClean="0"/>
              <a:t>low</a:t>
            </a:r>
            <a:r>
              <a:rPr lang="fr-CA" smtClean="0"/>
              <a:t> </a:t>
            </a:r>
            <a:r>
              <a:rPr lang="fr-CA" err="1" smtClean="0"/>
              <a:t>tide</a:t>
            </a:r>
            <a:r>
              <a:rPr lang="fr-CA" smtClean="0"/>
              <a:t> as cause of the </a:t>
            </a:r>
            <a:r>
              <a:rPr lang="fr-CA" err="1" smtClean="0"/>
              <a:t>moon</a:t>
            </a:r>
            <a:r>
              <a:rPr lang="fr-CA" smtClean="0"/>
              <a:t>. </a:t>
            </a:r>
            <a:r>
              <a:rPr lang="fr-CA" err="1" smtClean="0"/>
              <a:t>Moreover</a:t>
            </a:r>
            <a:r>
              <a:rPr lang="fr-CA" smtClean="0"/>
              <a:t>, Newton </a:t>
            </a:r>
            <a:r>
              <a:rPr lang="fr-CA" err="1" smtClean="0"/>
              <a:t>realized</a:t>
            </a:r>
            <a:r>
              <a:rPr lang="fr-CA" smtClean="0"/>
              <a:t> </a:t>
            </a:r>
            <a:r>
              <a:rPr lang="fr-CA" err="1" smtClean="0"/>
              <a:t>that</a:t>
            </a:r>
            <a:r>
              <a:rPr lang="fr-CA" smtClean="0"/>
              <a:t> the </a:t>
            </a:r>
            <a:r>
              <a:rPr lang="fr-CA" err="1" smtClean="0"/>
              <a:t>movements</a:t>
            </a:r>
            <a:r>
              <a:rPr lang="fr-CA" smtClean="0"/>
              <a:t> of the </a:t>
            </a:r>
            <a:r>
              <a:rPr lang="fr-CA" err="1" smtClean="0"/>
              <a:t>celestial</a:t>
            </a:r>
            <a:r>
              <a:rPr lang="fr-CA" smtClean="0"/>
              <a:t> bodies </a:t>
            </a:r>
            <a:r>
              <a:rPr lang="fr-CA" err="1" smtClean="0"/>
              <a:t>could</a:t>
            </a:r>
            <a:r>
              <a:rPr lang="fr-CA" smtClean="0"/>
              <a:t> not </a:t>
            </a:r>
            <a:r>
              <a:rPr lang="fr-CA" err="1" smtClean="0"/>
              <a:t>be</a:t>
            </a:r>
            <a:r>
              <a:rPr lang="fr-CA" smtClean="0"/>
              <a:t> constant </a:t>
            </a:r>
            <a:r>
              <a:rPr lang="fr-CA" err="1" smtClean="0"/>
              <a:t>thus</a:t>
            </a:r>
            <a:r>
              <a:rPr lang="fr-CA" smtClean="0"/>
              <a:t> </a:t>
            </a:r>
            <a:r>
              <a:rPr lang="fr-CA" err="1" smtClean="0"/>
              <a:t>opening</a:t>
            </a:r>
            <a:r>
              <a:rPr lang="fr-CA" smtClean="0"/>
              <a:t> the </a:t>
            </a:r>
            <a:r>
              <a:rPr lang="fr-CA" err="1" smtClean="0"/>
              <a:t>way</a:t>
            </a:r>
            <a:r>
              <a:rPr lang="fr-CA" smtClean="0"/>
              <a:t> to the </a:t>
            </a:r>
            <a:r>
              <a:rPr lang="fr-CA" err="1" smtClean="0"/>
              <a:t>relativistic</a:t>
            </a:r>
            <a:r>
              <a:rPr lang="fr-CA" smtClean="0"/>
              <a:t> </a:t>
            </a:r>
            <a:r>
              <a:rPr lang="fr-CA" err="1" smtClean="0"/>
              <a:t>mechanics</a:t>
            </a:r>
            <a:r>
              <a:rPr lang="fr-CA" smtClean="0"/>
              <a:t> and the </a:t>
            </a:r>
            <a:r>
              <a:rPr lang="fr-CA" err="1" smtClean="0"/>
              <a:t>elaboration</a:t>
            </a:r>
            <a:r>
              <a:rPr lang="fr-CA" smtClean="0"/>
              <a:t> of the </a:t>
            </a:r>
            <a:r>
              <a:rPr lang="fr-CA" err="1" smtClean="0"/>
              <a:t>principle</a:t>
            </a:r>
            <a:r>
              <a:rPr lang="fr-CA" smtClean="0"/>
              <a:t> of </a:t>
            </a:r>
            <a:r>
              <a:rPr lang="fr-CA" err="1" smtClean="0"/>
              <a:t>relativity</a:t>
            </a:r>
            <a:r>
              <a:rPr lang="fr-CA" smtClean="0"/>
              <a:t> by Albert Einstein. </a:t>
            </a:r>
            <a:r>
              <a:rPr lang="fr-CA" err="1" smtClean="0"/>
              <a:t>Finally</a:t>
            </a:r>
            <a:r>
              <a:rPr lang="fr-CA" smtClean="0"/>
              <a:t>, Newton </a:t>
            </a:r>
            <a:r>
              <a:rPr lang="fr-CA" err="1" smtClean="0"/>
              <a:t>said</a:t>
            </a:r>
            <a:r>
              <a:rPr lang="fr-CA" smtClean="0"/>
              <a:t> </a:t>
            </a:r>
            <a:r>
              <a:rPr lang="fr-CA" err="1" smtClean="0"/>
              <a:t>that</a:t>
            </a:r>
            <a:r>
              <a:rPr lang="fr-CA" smtClean="0"/>
              <a:t> the </a:t>
            </a:r>
            <a:r>
              <a:rPr lang="fr-CA" err="1" smtClean="0"/>
              <a:t>planets</a:t>
            </a:r>
            <a:r>
              <a:rPr lang="fr-CA" smtClean="0"/>
              <a:t> do not </a:t>
            </a:r>
            <a:r>
              <a:rPr lang="fr-CA" err="1" smtClean="0"/>
              <a:t>pass</a:t>
            </a:r>
            <a:r>
              <a:rPr lang="fr-CA" smtClean="0"/>
              <a:t> </a:t>
            </a:r>
            <a:r>
              <a:rPr lang="fr-CA" err="1" smtClean="0"/>
              <a:t>twice</a:t>
            </a:r>
            <a:r>
              <a:rPr lang="fr-CA" smtClean="0"/>
              <a:t> in the </a:t>
            </a:r>
            <a:r>
              <a:rPr lang="fr-CA" err="1" smtClean="0"/>
              <a:t>same</a:t>
            </a:r>
            <a:r>
              <a:rPr lang="fr-CA" smtClean="0"/>
              <a:t> </a:t>
            </a:r>
            <a:r>
              <a:rPr lang="fr-CA" err="1" smtClean="0"/>
              <a:t>orbit</a:t>
            </a:r>
            <a:r>
              <a:rPr lang="fr-CA" smtClean="0"/>
              <a:t>. To </a:t>
            </a:r>
            <a:r>
              <a:rPr lang="fr-CA" err="1" smtClean="0"/>
              <a:t>conclude</a:t>
            </a:r>
            <a:r>
              <a:rPr lang="fr-CA" smtClean="0"/>
              <a:t>, </a:t>
            </a:r>
            <a:r>
              <a:rPr lang="fr-CA" err="1" smtClean="0"/>
              <a:t>like</a:t>
            </a:r>
            <a:r>
              <a:rPr lang="fr-CA" smtClean="0"/>
              <a:t> Newton </a:t>
            </a:r>
            <a:r>
              <a:rPr lang="fr-CA" err="1" smtClean="0"/>
              <a:t>said</a:t>
            </a:r>
            <a:r>
              <a:rPr lang="fr-CA" smtClean="0"/>
              <a:t>: The </a:t>
            </a:r>
            <a:r>
              <a:rPr lang="fr-CA" err="1" smtClean="0"/>
              <a:t>celestial</a:t>
            </a:r>
            <a:r>
              <a:rPr lang="fr-CA" smtClean="0"/>
              <a:t> </a:t>
            </a:r>
            <a:r>
              <a:rPr lang="fr-CA" err="1" smtClean="0"/>
              <a:t>mechanics</a:t>
            </a:r>
            <a:r>
              <a:rPr lang="fr-CA" smtClean="0"/>
              <a:t>, </a:t>
            </a:r>
            <a:r>
              <a:rPr lang="fr-CA" err="1" smtClean="0"/>
              <a:t>which</a:t>
            </a:r>
            <a:r>
              <a:rPr lang="fr-CA" smtClean="0"/>
              <a:t> </a:t>
            </a:r>
            <a:r>
              <a:rPr lang="fr-CA" err="1" smtClean="0"/>
              <a:t>rests</a:t>
            </a:r>
            <a:r>
              <a:rPr lang="fr-CA" smtClean="0"/>
              <a:t> on </a:t>
            </a:r>
            <a:r>
              <a:rPr lang="fr-CA" err="1" smtClean="0"/>
              <a:t>Kepler’s</a:t>
            </a:r>
            <a:r>
              <a:rPr lang="fr-CA" smtClean="0"/>
              <a:t> </a:t>
            </a:r>
            <a:r>
              <a:rPr lang="fr-CA" err="1" smtClean="0"/>
              <a:t>three</a:t>
            </a:r>
            <a:r>
              <a:rPr lang="fr-CA" smtClean="0"/>
              <a:t> </a:t>
            </a:r>
            <a:r>
              <a:rPr lang="fr-CA" err="1" smtClean="0"/>
              <a:t>laws</a:t>
            </a:r>
            <a:r>
              <a:rPr lang="fr-CA" smtClean="0"/>
              <a:t> and </a:t>
            </a:r>
            <a:r>
              <a:rPr lang="fr-CA" err="1" smtClean="0"/>
              <a:t>Newton’s</a:t>
            </a:r>
            <a:r>
              <a:rPr lang="fr-CA" smtClean="0"/>
              <a:t> </a:t>
            </a:r>
            <a:r>
              <a:rPr lang="fr-CA" err="1" smtClean="0"/>
              <a:t>universal</a:t>
            </a:r>
            <a:r>
              <a:rPr lang="fr-CA" smtClean="0"/>
              <a:t> </a:t>
            </a:r>
            <a:r>
              <a:rPr lang="fr-CA" err="1" smtClean="0"/>
              <a:t>law</a:t>
            </a:r>
            <a:r>
              <a:rPr lang="fr-CA" smtClean="0"/>
              <a:t> of gravitation, </a:t>
            </a:r>
            <a:r>
              <a:rPr lang="fr-CA" err="1" smtClean="0"/>
              <a:t>suffices</a:t>
            </a:r>
            <a:r>
              <a:rPr lang="fr-CA" smtClean="0"/>
              <a:t>, </a:t>
            </a:r>
            <a:r>
              <a:rPr lang="fr-CA" err="1" smtClean="0"/>
              <a:t>even</a:t>
            </a:r>
            <a:r>
              <a:rPr lang="fr-CA" smtClean="0"/>
              <a:t> </a:t>
            </a:r>
            <a:r>
              <a:rPr lang="fr-CA" err="1" smtClean="0"/>
              <a:t>today</a:t>
            </a:r>
            <a:r>
              <a:rPr lang="fr-CA" smtClean="0"/>
              <a:t>, to </a:t>
            </a:r>
            <a:r>
              <a:rPr lang="fr-CA" err="1" smtClean="0"/>
              <a:t>explain</a:t>
            </a:r>
            <a:r>
              <a:rPr lang="fr-CA" smtClean="0"/>
              <a:t> by </a:t>
            </a:r>
            <a:r>
              <a:rPr lang="fr-CA" err="1" smtClean="0"/>
              <a:t>calculation</a:t>
            </a:r>
            <a:r>
              <a:rPr lang="fr-CA" smtClean="0"/>
              <a:t> the </a:t>
            </a:r>
            <a:r>
              <a:rPr lang="fr-CA" err="1" smtClean="0"/>
              <a:t>movements</a:t>
            </a:r>
            <a:r>
              <a:rPr lang="fr-CA" smtClean="0"/>
              <a:t> of the stars in a local </a:t>
            </a:r>
            <a:r>
              <a:rPr lang="fr-CA" err="1" smtClean="0"/>
              <a:t>universe</a:t>
            </a:r>
            <a:r>
              <a:rPr lang="fr-CA" smtClean="0"/>
              <a:t>, </a:t>
            </a:r>
            <a:r>
              <a:rPr lang="fr-CA" err="1" smtClean="0"/>
              <a:t>such</a:t>
            </a:r>
            <a:r>
              <a:rPr lang="fr-CA" smtClean="0"/>
              <a:t> as the </a:t>
            </a:r>
            <a:r>
              <a:rPr lang="fr-CA" err="1" smtClean="0"/>
              <a:t>solar</a:t>
            </a:r>
            <a:r>
              <a:rPr lang="fr-CA" smtClean="0"/>
              <a:t> system.</a:t>
            </a:r>
            <a:r>
              <a:rPr lang="fr-CA" b="1" smtClean="0"/>
              <a:t>  </a:t>
            </a:r>
            <a:endParaRPr lang="fr-CA" smtClean="0"/>
          </a:p>
          <a:p>
            <a:r>
              <a:rPr lang="en-CA" b="1" smtClean="0"/>
              <a:t>About him:</a:t>
            </a:r>
            <a:r>
              <a:rPr lang="en-CA" smtClean="0"/>
              <a:t> He was born the 25</a:t>
            </a:r>
            <a:r>
              <a:rPr lang="en-CA" baseline="30000" smtClean="0"/>
              <a:t>th</a:t>
            </a:r>
            <a:r>
              <a:rPr lang="en-CA" smtClean="0"/>
              <a:t> December 1642 and he die the 20 march 1727 at 84 years’ old. He is an English guy because he’s from England. </a:t>
            </a:r>
            <a:endParaRPr lang="fr-CA" smtClean="0"/>
          </a:p>
          <a:p>
            <a:r>
              <a:rPr lang="en-CA" b="1" smtClean="0"/>
              <a:t>Areas:</a:t>
            </a:r>
            <a:r>
              <a:rPr lang="en-CA" smtClean="0"/>
              <a:t> Astronomy, mathematics, physical, alchemy, theology and philosophy of nature</a:t>
            </a:r>
            <a:endParaRPr lang="fr-CA" smtClean="0"/>
          </a:p>
          <a:p>
            <a:r>
              <a:rPr lang="en-CA" b="1" smtClean="0"/>
              <a:t>His sign:</a:t>
            </a:r>
            <a:endParaRPr lang="fr-CA" smtClean="0"/>
          </a:p>
          <a:p>
            <a:endParaRPr lang="fr-CA" smtClean="0"/>
          </a:p>
          <a:p>
            <a:endParaRPr lang="fr-CA"/>
          </a:p>
        </p:txBody>
      </p:sp>
      <p:pic>
        <p:nvPicPr>
          <p:cNvPr id="4" name="Image 3" descr="Signature de Isaac Newton"/>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http://schemas.microsoft.com/office/drawing/2014/chartex" xmlns:wpc="http://schemas.microsoft.com/office/word/2010/wordprocessingCanvas" xmlns="" val="0"/>
              </a:ext>
            </a:extLst>
          </a:blip>
          <a:srcRect/>
          <a:stretch>
            <a:fillRect/>
          </a:stretch>
        </p:blipFill>
        <p:spPr bwMode="auto">
          <a:xfrm>
            <a:off x="2025351" y="5475531"/>
            <a:ext cx="2095500" cy="704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b="1" smtClean="0"/>
              <a:t>The impact of this creator nowaday</a:t>
            </a:r>
            <a:endParaRPr lang="fr-CA" b="1"/>
          </a:p>
        </p:txBody>
      </p:sp>
      <p:sp>
        <p:nvSpPr>
          <p:cNvPr id="3" name="Espace réservé du contenu 2"/>
          <p:cNvSpPr>
            <a:spLocks noGrp="1"/>
          </p:cNvSpPr>
          <p:nvPr>
            <p:ph idx="1"/>
          </p:nvPr>
        </p:nvSpPr>
        <p:spPr/>
        <p:txBody>
          <a:bodyPr/>
          <a:lstStyle/>
          <a:p>
            <a:r>
              <a:rPr lang="fr-CA" smtClean="0"/>
              <a:t>This scientist prove that all the object in the space attract other object. Without this theory, we will thank that the gravity is generate with gods. Indeed, in the XVII and the XVIII the church  was very important and this monument did’nt like scientist theory because there was a threat for the religion. To sum up, if the universal gravitation laws would not be elaborated, we will have a scare life  and we will thank that they had creature and this creature attract our sea, rivier and all water that have tide.</a:t>
            </a:r>
          </a:p>
          <a:p>
            <a:pPr>
              <a:buNone/>
            </a:pPr>
            <a:endParaRPr lang="fr-CA"/>
          </a:p>
        </p:txBody>
      </p:sp>
      <p:pic>
        <p:nvPicPr>
          <p:cNvPr id="4" name="Image 3" descr="RÃ©sultats de recherche d'images pour Â«Â gravitation appleÂ Â»"/>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997289" y="4590826"/>
            <a:ext cx="2457450" cy="1828800"/>
          </a:xfrm>
          <a:prstGeom prst="rect">
            <a:avLst/>
          </a:prstGeom>
          <a:noFill/>
          <a:ln>
            <a:noFill/>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394</Words>
  <Application>Microsoft Office PowerPoint</Application>
  <PresentationFormat>Personnalisé</PresentationFormat>
  <Paragraphs>8</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Diapositive 2</vt:lpstr>
      <vt:lpstr>His search and a part of his life</vt:lpstr>
      <vt:lpstr>The impact of this creator nowaday</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CSBE</dc:creator>
  <cp:lastModifiedBy>CSBE</cp:lastModifiedBy>
  <cp:revision>8</cp:revision>
  <dcterms:created xsi:type="dcterms:W3CDTF">2019-04-24T13:12:38Z</dcterms:created>
  <dcterms:modified xsi:type="dcterms:W3CDTF">2019-05-01T13:34:51Z</dcterms:modified>
</cp:coreProperties>
</file>