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4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D1F2A-5280-4346-B8E0-A77F8F2FE5A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0457-5B9A-4183-A9FB-2828CB8F54E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00299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7703-8BDC-480F-9B23-E9896A1D22BB}" type="datetimeFigureOut">
              <a:rPr lang="fr-CA" smtClean="0"/>
              <a:pPr/>
              <a:t>26-01-17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A4C2-CD04-4F22-A55B-C29CCFBA33F4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4" cy="1470025"/>
          </a:xfrm>
        </p:spPr>
        <p:txBody>
          <a:bodyPr>
            <a:noAutofit/>
          </a:bodyPr>
          <a:lstStyle/>
          <a:p>
            <a:r>
              <a:rPr lang="fr-CA" sz="8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L’ Allemagne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7376864" cy="982960"/>
          </a:xfrm>
        </p:spPr>
        <p:txBody>
          <a:bodyPr>
            <a:normAutofit/>
          </a:bodyPr>
          <a:lstStyle/>
          <a:p>
            <a:r>
              <a:rPr lang="fr-CA" sz="5400" b="1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+mj-lt"/>
              </a:rPr>
              <a:t>Fait </a:t>
            </a:r>
            <a:r>
              <a:rPr lang="fr-CA" sz="5400" b="1" dirty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+mj-lt"/>
              </a:rPr>
              <a:t>par </a:t>
            </a:r>
            <a:r>
              <a:rPr lang="fr-CA" sz="5400" b="1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+mj-lt"/>
              </a:rPr>
              <a:t> Jacob </a:t>
            </a:r>
            <a:r>
              <a:rPr lang="fr-CA" sz="5400" b="1" dirty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latin typeface="+mj-lt"/>
              </a:rPr>
              <a:t>Roy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0120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CA" sz="4800" dirty="0">
                <a:ln w="127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+mj-lt"/>
              </a:rPr>
              <a:t>1 : Visiter L’ Allemagne </a:t>
            </a:r>
          </a:p>
          <a:p>
            <a:pPr algn="ctr">
              <a:buNone/>
            </a:pPr>
            <a:endParaRPr lang="fr-CA" sz="4800" dirty="0">
              <a:ln w="12700">
                <a:solidFill>
                  <a:schemeClr val="bg1"/>
                </a:solidFill>
                <a:prstDash val="solid"/>
                <a:miter lim="800000"/>
              </a:ln>
              <a:noFill/>
              <a:latin typeface="+mj-lt"/>
            </a:endParaRPr>
          </a:p>
          <a:p>
            <a:pPr algn="ctr">
              <a:buNone/>
            </a:pPr>
            <a:r>
              <a:rPr lang="fr-CA" sz="4800" dirty="0">
                <a:ln w="127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+mj-lt"/>
              </a:rPr>
              <a:t>2 : Informations générales </a:t>
            </a:r>
            <a:r>
              <a:rPr lang="fr-CA" sz="4800" dirty="0" smtClean="0">
                <a:ln w="127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+mj-lt"/>
              </a:rPr>
              <a:t> </a:t>
            </a:r>
            <a:endParaRPr lang="fr-CA" sz="4800" dirty="0">
              <a:ln w="12700">
                <a:solidFill>
                  <a:schemeClr val="bg1"/>
                </a:solidFill>
                <a:prstDash val="solid"/>
                <a:miter lim="800000"/>
              </a:ln>
              <a:noFill/>
              <a:latin typeface="+mj-lt"/>
            </a:endParaRPr>
          </a:p>
          <a:p>
            <a:pPr algn="ctr">
              <a:buNone/>
            </a:pPr>
            <a:endParaRPr lang="fr-CA" sz="4800" dirty="0">
              <a:ln w="12700">
                <a:solidFill>
                  <a:schemeClr val="bg1"/>
                </a:solidFill>
                <a:prstDash val="solid"/>
                <a:miter lim="800000"/>
              </a:ln>
              <a:noFill/>
              <a:latin typeface="+mj-lt"/>
            </a:endParaRPr>
          </a:p>
          <a:p>
            <a:pPr algn="ctr">
              <a:buNone/>
            </a:pPr>
            <a:r>
              <a:rPr lang="fr-CA" sz="4800" dirty="0">
                <a:ln w="127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+mj-lt"/>
              </a:rPr>
              <a:t>3 : Gastronomie </a:t>
            </a:r>
          </a:p>
          <a:p>
            <a:pPr algn="ctr">
              <a:buNone/>
            </a:pPr>
            <a:endParaRPr lang="fr-CA" sz="4800" dirty="0">
              <a:ln w="12700">
                <a:solidFill>
                  <a:schemeClr val="bg1"/>
                </a:solidFill>
                <a:prstDash val="solid"/>
                <a:miter lim="800000"/>
              </a:ln>
              <a:noFill/>
              <a:latin typeface="+mj-lt"/>
            </a:endParaRPr>
          </a:p>
          <a:p>
            <a:pPr algn="ctr">
              <a:buNone/>
            </a:pPr>
            <a:r>
              <a:rPr lang="fr-CA" sz="4800" dirty="0">
                <a:ln w="127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+mj-lt"/>
              </a:rPr>
              <a:t>4 : </a:t>
            </a:r>
            <a:r>
              <a:rPr lang="fr-CA" sz="4800" dirty="0" smtClean="0">
                <a:ln w="127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+mj-lt"/>
              </a:rPr>
              <a:t>Monuments </a:t>
            </a:r>
            <a:r>
              <a:rPr lang="fr-CA" sz="4800" dirty="0">
                <a:ln w="12700">
                  <a:solidFill>
                    <a:schemeClr val="bg1"/>
                  </a:solidFill>
                  <a:prstDash val="solid"/>
                  <a:miter lim="800000"/>
                </a:ln>
                <a:noFill/>
                <a:latin typeface="+mj-lt"/>
              </a:rPr>
              <a:t>historiques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295998" y="8179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dirty="0">
                <a:ln w="38100">
                  <a:solidFill>
                    <a:schemeClr val="bg1"/>
                  </a:solidFill>
                </a:ln>
                <a:noFill/>
                <a:latin typeface="+mj-lt"/>
                <a:ea typeface="Adobe Gothic Std B" panose="020B0800000000000000" pitchFamily="34" charset="-128"/>
              </a:rPr>
              <a:t>Visiter l’Allemagne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1199" y="5062944"/>
            <a:ext cx="3119782" cy="15331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004048" y="4467513"/>
            <a:ext cx="167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Berlin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2536" y="2214792"/>
            <a:ext cx="2880320" cy="214995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6738" y="1266319"/>
            <a:ext cx="4875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>
                <a:ln w="6350">
                  <a:solidFill>
                    <a:schemeClr val="bg1"/>
                  </a:solidFill>
                </a:ln>
                <a:noFill/>
                <a:latin typeface="+mj-lt"/>
              </a:rPr>
              <a:t>Lieux </a:t>
            </a:r>
            <a:r>
              <a:rPr lang="fr-CA" sz="4400" dirty="0" smtClean="0">
                <a:ln w="6350">
                  <a:solidFill>
                    <a:schemeClr val="bg1"/>
                  </a:solidFill>
                </a:ln>
                <a:noFill/>
                <a:latin typeface="+mj-lt"/>
              </a:rPr>
              <a:t>à </a:t>
            </a:r>
            <a:r>
              <a:rPr lang="fr-CA" sz="4400" dirty="0">
                <a:ln w="6350">
                  <a:solidFill>
                    <a:schemeClr val="bg1"/>
                  </a:solidFill>
                </a:ln>
                <a:noFill/>
                <a:latin typeface="+mj-lt"/>
              </a:rPr>
              <a:t>visiter: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516492" y="108165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Château de Neuschwanstein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317" y="3415121"/>
            <a:ext cx="3160565" cy="210478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252536" y="2348880"/>
            <a:ext cx="4560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Château de Hohenschwangau</a:t>
            </a:r>
            <a:endParaRPr lang="fr-CA" sz="2800" dirty="0">
              <a:ln>
                <a:solidFill>
                  <a:schemeClr val="bg1"/>
                </a:solidFill>
              </a:ln>
              <a:noFill/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fr-CA" sz="8000" dirty="0">
                <a:ln>
                  <a:solidFill>
                    <a:schemeClr val="bg1"/>
                  </a:solidFill>
                </a:ln>
                <a:noFill/>
              </a:rPr>
              <a:t>Ville importante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1810544" cy="604664"/>
          </a:xfrm>
        </p:spPr>
        <p:txBody>
          <a:bodyPr/>
          <a:lstStyle/>
          <a:p>
            <a:r>
              <a:rPr lang="fr-CA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Berlin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476074"/>
            <a:ext cx="5930412" cy="24092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9431"/>
            <a:ext cx="3829968" cy="25486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996144"/>
            <a:ext cx="4574924" cy="25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40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08520" y="108855"/>
            <a:ext cx="9433048" cy="1143000"/>
          </a:xfrm>
        </p:spPr>
        <p:txBody>
          <a:bodyPr>
            <a:noAutofit/>
          </a:bodyPr>
          <a:lstStyle/>
          <a:p>
            <a:r>
              <a:rPr lang="fr-CA" sz="6000" dirty="0">
                <a:ln w="28575">
                  <a:solidFill>
                    <a:schemeClr val="bg1"/>
                  </a:solidFill>
                </a:ln>
                <a:noFill/>
              </a:rPr>
              <a:t>Informations générales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720788"/>
            <a:ext cx="460851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solidFill>
                    <a:schemeClr val="bg1"/>
                  </a:solidFill>
                </a:ln>
                <a:noFill/>
                <a:effectLst/>
                <a:latin typeface="Hobo Std" panose="020B0803040709020204" pitchFamily="34" charset="0"/>
                <a:cs typeface="Arial" panose="020B0604020202020204" pitchFamily="34" charset="0"/>
              </a:rPr>
              <a:t> </a:t>
            </a:r>
            <a:r>
              <a:rPr kumimoji="0" lang="fr-FR" altLang="fr-FR" sz="3200" b="1" i="0" u="none" strike="noStrike" cap="none" normalizeH="0" baseline="0" dirty="0">
                <a:ln>
                  <a:solidFill>
                    <a:schemeClr val="bg1"/>
                  </a:solidFill>
                </a:ln>
                <a:noFill/>
                <a:effectLst/>
                <a:latin typeface="Comfortaa" pitchFamily="2" charset="0"/>
                <a:cs typeface="Arial" panose="020B0604020202020204" pitchFamily="34" charset="0"/>
              </a:rPr>
              <a:t>Situation géopolitique: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solidFill>
                    <a:schemeClr val="bg1"/>
                  </a:solidFill>
                </a:ln>
                <a:noFill/>
                <a:effectLst/>
                <a:latin typeface="Hobo Std" panose="020B0803040709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http://www.axl.cefan.ulaval.ca/europe/images/allemagne-car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3987" y="1628800"/>
            <a:ext cx="1872208" cy="24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251855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Capitale: Berlin </a:t>
            </a:r>
          </a:p>
          <a:p>
            <a:r>
              <a:rPr lang="fr-CA" sz="24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Population: 80 millions</a:t>
            </a:r>
          </a:p>
          <a:p>
            <a:r>
              <a:rPr lang="fr-CA" sz="24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Langue officielle: allemand</a:t>
            </a:r>
          </a:p>
          <a:p>
            <a:r>
              <a:rPr lang="fr-CA" sz="24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Groupe majoritaire: allemand (92 %)</a:t>
            </a:r>
          </a:p>
          <a:p>
            <a:r>
              <a:rPr lang="fr-CA" sz="2400" dirty="0">
                <a:ln>
                  <a:solidFill>
                    <a:schemeClr val="bg1"/>
                  </a:solidFill>
                </a:ln>
                <a:noFill/>
                <a:latin typeface="+mj-lt"/>
              </a:rPr>
              <a:t>Groupes minoritaires: danois, sorabe, frison, polonais, tsigane et langues immigrantes</a:t>
            </a:r>
          </a:p>
        </p:txBody>
      </p:sp>
      <p:sp>
        <p:nvSpPr>
          <p:cNvPr id="6" name="Flèche : angle droit 5"/>
          <p:cNvSpPr/>
          <p:nvPr/>
        </p:nvSpPr>
        <p:spPr>
          <a:xfrm>
            <a:off x="3779912" y="4221089"/>
            <a:ext cx="3816424" cy="1080119"/>
          </a:xfrm>
          <a:prstGeom prst="bentUpArrow">
            <a:avLst>
              <a:gd name="adj1" fmla="val 9076"/>
              <a:gd name="adj2" fmla="val 16939"/>
              <a:gd name="adj3" fmla="val 295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600" dirty="0">
                <a:ln w="28575">
                  <a:solidFill>
                    <a:schemeClr val="bg1"/>
                  </a:solidFill>
                </a:ln>
                <a:noFill/>
              </a:rPr>
              <a:t>Gastronomie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13967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A" sz="4400" dirty="0">
                <a:ln w="6350">
                  <a:solidFill>
                    <a:schemeClr val="bg1"/>
                  </a:solidFill>
                </a:ln>
                <a:noFill/>
                <a:latin typeface="+mj-lt"/>
              </a:rPr>
              <a:t>La </a:t>
            </a:r>
            <a:r>
              <a:rPr lang="fr-CA" sz="4400" b="1" dirty="0">
                <a:ln w="6350">
                  <a:solidFill>
                    <a:schemeClr val="bg1"/>
                  </a:solidFill>
                </a:ln>
                <a:noFill/>
                <a:latin typeface="+mj-lt"/>
              </a:rPr>
              <a:t>cuisine allemande</a:t>
            </a:r>
            <a:r>
              <a:rPr lang="fr-CA" sz="4400" dirty="0">
                <a:ln w="6350">
                  <a:solidFill>
                    <a:schemeClr val="bg1"/>
                  </a:solidFill>
                </a:ln>
                <a:noFill/>
                <a:latin typeface="+mj-lt"/>
              </a:rPr>
              <a:t> est une cuisine riche en diversité.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241" y="3063412"/>
            <a:ext cx="2972916" cy="19819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0538" y="4653136"/>
            <a:ext cx="2880320" cy="19167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239" y="3166796"/>
            <a:ext cx="1828561" cy="184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468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CA" sz="5400" dirty="0">
                <a:ln w="38100">
                  <a:solidFill>
                    <a:schemeClr val="bg1"/>
                  </a:solidFill>
                </a:ln>
                <a:noFill/>
              </a:rPr>
              <a:t>Monuments historiques</a:t>
            </a:r>
          </a:p>
        </p:txBody>
      </p:sp>
      <p:pic>
        <p:nvPicPr>
          <p:cNvPr id="3074" name="Picture 2" descr="Résultats de recherche d'images pour « monuments historiques de l'allemagne 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520280" cy="16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1700808"/>
            <a:ext cx="2592288" cy="19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2060848"/>
            <a:ext cx="2621924" cy="17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558188" cy="263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149080"/>
            <a:ext cx="3387556" cy="25446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059832" y="1340768"/>
            <a:ext cx="377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Château de Neuschwanstein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5536" y="1412776"/>
            <a:ext cx="286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Porte de Brandebourg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16216" y="134076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Château de Hohenschwangau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59632" y="37170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Palais du Reichstag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92080" y="3789040"/>
            <a:ext cx="2376264" cy="37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Île aux Musées</a:t>
            </a:r>
          </a:p>
        </p:txBody>
      </p:sp>
    </p:spTree>
    <p:extLst>
      <p:ext uri="{BB962C8B-B14F-4D97-AF65-F5344CB8AC3E}">
        <p14:creationId xmlns:p14="http://schemas.microsoft.com/office/powerpoint/2010/main" xmlns="" val="593928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6552" y="3068960"/>
            <a:ext cx="10153128" cy="1143000"/>
          </a:xfrm>
          <a:noFill/>
        </p:spPr>
        <p:txBody>
          <a:bodyPr>
            <a:noAutofit/>
          </a:bodyPr>
          <a:lstStyle/>
          <a:p>
            <a:r>
              <a:rPr lang="fr-CA" sz="42000" dirty="0">
                <a:ln w="127000">
                  <a:solidFill>
                    <a:schemeClr val="bg1"/>
                  </a:solidFill>
                </a:ln>
                <a:noFill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xmlns="" val="2241795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omfortaa"/>
        <a:ea typeface=""/>
        <a:cs typeface=""/>
      </a:majorFont>
      <a:minorFont>
        <a:latin typeface="Comforta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100</Words>
  <Application>Microsoft Office PowerPoint</Application>
  <PresentationFormat>Affichage à l'écran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L’ Allemagne</vt:lpstr>
      <vt:lpstr>Diapositive 2</vt:lpstr>
      <vt:lpstr>Diapositive 3</vt:lpstr>
      <vt:lpstr>Ville importante</vt:lpstr>
      <vt:lpstr>Informations générales</vt:lpstr>
      <vt:lpstr>Gastronomie</vt:lpstr>
      <vt:lpstr>Monuments historiques</vt:lpstr>
      <vt:lpstr>FIN</vt:lpstr>
    </vt:vector>
  </TitlesOfParts>
  <Company>CSBE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ALLEMAGNE</dc:title>
  <dc:creator>CSBE</dc:creator>
  <cp:lastModifiedBy>CSBE</cp:lastModifiedBy>
  <cp:revision>45</cp:revision>
  <dcterms:created xsi:type="dcterms:W3CDTF">2016-12-13T18:40:42Z</dcterms:created>
  <dcterms:modified xsi:type="dcterms:W3CDTF">2017-01-26T18:53:24Z</dcterms:modified>
</cp:coreProperties>
</file>