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DBCCB-2F5D-4ACA-A8E0-768C31EEA58A}" type="datetimeFigureOut">
              <a:rPr lang="fr-CA" smtClean="0"/>
              <a:pPr/>
              <a:t>24-02-17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C1203-8A70-49FA-93A8-925864D0796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0"/>
            <a:ext cx="6552728" cy="936103"/>
          </a:xfrm>
        </p:spPr>
        <p:txBody>
          <a:bodyPr>
            <a:normAutofit fontScale="90000"/>
          </a:bodyPr>
          <a:lstStyle/>
          <a:p>
            <a:r>
              <a:rPr lang="fr-CA" sz="7200" dirty="0" smtClean="0"/>
              <a:t>À quelle hauteur ?</a:t>
            </a:r>
            <a:endParaRPr lang="fr-CA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992888" cy="5733256"/>
          </a:xfrm>
        </p:spPr>
        <p:txBody>
          <a:bodyPr>
            <a:normAutofit fontScale="70000" lnSpcReduction="20000"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Expérience 81</a:t>
            </a:r>
          </a:p>
          <a:p>
            <a:endParaRPr lang="fr-CA" dirty="0" smtClean="0">
              <a:solidFill>
                <a:schemeClr val="tx1"/>
              </a:solidFill>
            </a:endParaRPr>
          </a:p>
          <a:p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Sciences</a:t>
            </a:r>
          </a:p>
          <a:p>
            <a:endParaRPr lang="fr-CA" dirty="0" smtClean="0">
              <a:solidFill>
                <a:schemeClr val="tx1"/>
              </a:solidFill>
            </a:endParaRPr>
          </a:p>
          <a:p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Présenté à: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Daniel Blais</a:t>
            </a:r>
          </a:p>
          <a:p>
            <a:endParaRPr lang="fr-CA" dirty="0" smtClean="0">
              <a:solidFill>
                <a:schemeClr val="tx1"/>
              </a:solidFill>
            </a:endParaRPr>
          </a:p>
          <a:p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Par: Jacob Roy et 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Jérôme cliche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002</a:t>
            </a:r>
          </a:p>
          <a:p>
            <a:endParaRPr lang="fr-CA" dirty="0" smtClean="0">
              <a:solidFill>
                <a:schemeClr val="tx1"/>
              </a:solidFill>
            </a:endParaRPr>
          </a:p>
          <a:p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ESV-CSBE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2017-02-14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Oui, on peut se localiser avec l’</a:t>
            </a:r>
            <a:r>
              <a:rPr lang="fr-CA" dirty="0" err="1" smtClean="0"/>
              <a:t>astrolab</a:t>
            </a:r>
            <a:r>
              <a:rPr lang="fr-CA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000" dirty="0" smtClean="0"/>
              <a:t>La nuit on peut se diriger avec les étoiles.</a:t>
            </a:r>
            <a:endParaRPr lang="fr-CA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Comment peut-on mesurer des distances à l’aide de l’</a:t>
            </a:r>
            <a:r>
              <a:rPr lang="fr-CA" sz="2400" dirty="0" err="1" smtClean="0"/>
              <a:t>astrolab</a:t>
            </a:r>
            <a:r>
              <a:rPr lang="fr-CA" sz="2400" dirty="0" smtClean="0"/>
              <a:t> ?</a:t>
            </a:r>
            <a:endParaRPr lang="fr-C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Peut-on se localiser avec l’</a:t>
            </a:r>
            <a:r>
              <a:rPr lang="fr-CA" dirty="0" err="1" smtClean="0"/>
              <a:t>astrolab</a:t>
            </a:r>
            <a:r>
              <a:rPr lang="fr-CA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Une ficelle</a:t>
            </a:r>
          </a:p>
          <a:p>
            <a:pPr>
              <a:buNone/>
            </a:pPr>
            <a:r>
              <a:rPr lang="fr-CA" dirty="0" smtClean="0"/>
              <a:t>Un rapporteur d’angle</a:t>
            </a:r>
          </a:p>
          <a:p>
            <a:pPr>
              <a:buNone/>
            </a:pPr>
            <a:r>
              <a:rPr lang="fr-CA" dirty="0" smtClean="0"/>
              <a:t>Un poids</a:t>
            </a:r>
          </a:p>
          <a:p>
            <a:pPr>
              <a:buNone/>
            </a:pPr>
            <a:r>
              <a:rPr lang="fr-CA" dirty="0" smtClean="0"/>
              <a:t>Une feuille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752528"/>
          </a:xfrm>
        </p:spPr>
        <p:txBody>
          <a:bodyPr>
            <a:normAutofit/>
          </a:bodyPr>
          <a:lstStyle/>
          <a:p>
            <a:r>
              <a:rPr lang="fr-CA" sz="1400" dirty="0" smtClean="0"/>
              <a:t>Prends une paille et colle- la sur un rapporteur d’angle.</a:t>
            </a:r>
          </a:p>
          <a:p>
            <a:endParaRPr lang="fr-CA" sz="1400" dirty="0" smtClean="0"/>
          </a:p>
          <a:p>
            <a:r>
              <a:rPr lang="fr-CA" sz="1400" dirty="0" smtClean="0"/>
              <a:t>Au centre du rapporteur et de la paille colle une ficelle où tu attacheras à l’autre extrémité un poids.</a:t>
            </a:r>
          </a:p>
          <a:p>
            <a:endParaRPr lang="fr-CA" sz="1400" dirty="0" smtClean="0"/>
          </a:p>
          <a:p>
            <a:r>
              <a:rPr lang="fr-CA" sz="1400" dirty="0" smtClean="0"/>
              <a:t>Dessine un cercle de 12.75 cm de diamètre relie les pôles par un diamètre.</a:t>
            </a:r>
          </a:p>
          <a:p>
            <a:endParaRPr lang="fr-CA" sz="1400" dirty="0" smtClean="0"/>
          </a:p>
          <a:p>
            <a:r>
              <a:rPr lang="fr-CA" sz="1400" dirty="0" smtClean="0"/>
              <a:t>Inscris un N sur le diamètre plus haut possible trace une perpendiculaire au centre du cercle</a:t>
            </a:r>
          </a:p>
          <a:p>
            <a:endParaRPr lang="fr-CA" sz="1400" dirty="0" smtClean="0"/>
          </a:p>
          <a:p>
            <a:r>
              <a:rPr lang="fr-CA" sz="1400" dirty="0" smtClean="0"/>
              <a:t>Inscrit l’équateur 0 degrés sur cette perpendiculaire, 90° nord, 90° sud trace un angle de 40° nord.</a:t>
            </a:r>
          </a:p>
          <a:p>
            <a:endParaRPr lang="fr-CA" sz="1400" dirty="0"/>
          </a:p>
          <a:p>
            <a:r>
              <a:rPr lang="fr-CA" sz="1400" dirty="0" smtClean="0"/>
              <a:t>Place l’</a:t>
            </a:r>
            <a:r>
              <a:rPr lang="fr-CA" sz="1400" dirty="0" err="1" smtClean="0"/>
              <a:t>astrolab</a:t>
            </a:r>
            <a:r>
              <a:rPr lang="fr-CA" sz="1400" dirty="0" smtClean="0"/>
              <a:t> sur la position de l’équateur en visant la lettre N</a:t>
            </a:r>
            <a:r>
              <a:rPr lang="fr-CA" sz="1400" dirty="0"/>
              <a:t>,</a:t>
            </a:r>
            <a:r>
              <a:rPr lang="fr-CA" sz="1400" dirty="0" smtClean="0"/>
              <a:t> dirige le poids vers le centre de la planète et puis mesure l’angle.</a:t>
            </a:r>
          </a:p>
          <a:p>
            <a:endParaRPr lang="fr-CA" sz="1400" dirty="0"/>
          </a:p>
          <a:p>
            <a:r>
              <a:rPr lang="fr-CA" sz="1400" dirty="0" smtClean="0"/>
              <a:t>Place l’</a:t>
            </a:r>
            <a:r>
              <a:rPr lang="fr-CA" sz="1400" dirty="0" err="1" smtClean="0"/>
              <a:t>astrolab</a:t>
            </a:r>
            <a:r>
              <a:rPr lang="fr-CA" sz="1400" dirty="0" smtClean="0"/>
              <a:t> sur la position de 40 degré nord en visant la lettre N, dirige le poids vers le centre de la planète et puis mesure l’angle</a:t>
            </a:r>
          </a:p>
          <a:p>
            <a:endParaRPr lang="fr-CA" sz="1400" dirty="0"/>
          </a:p>
          <a:p>
            <a:r>
              <a:rPr lang="fr-CA" sz="1400" dirty="0" smtClean="0"/>
              <a:t>Place l’</a:t>
            </a:r>
            <a:r>
              <a:rPr lang="fr-CA" sz="1400" dirty="0" err="1" smtClean="0"/>
              <a:t>astrolab</a:t>
            </a:r>
            <a:r>
              <a:rPr lang="fr-CA" sz="1400" dirty="0" smtClean="0"/>
              <a:t> sur la position de 90 degré nord en visant la lettre N, dirige le poids vers le centre de la planète et puis mesure l’angle</a:t>
            </a:r>
          </a:p>
          <a:p>
            <a:endParaRPr lang="fr-CA" sz="1600" dirty="0">
              <a:latin typeface="Arial Rounded MT Bold" pitchFamily="34" charset="0"/>
            </a:endParaRPr>
          </a:p>
          <a:p>
            <a:endParaRPr lang="fr-CA" sz="1600" dirty="0" smtClean="0">
              <a:latin typeface="Arial Rounded MT Bold" pitchFamily="34" charset="0"/>
            </a:endParaRPr>
          </a:p>
          <a:p>
            <a:endParaRPr lang="fr-CA" sz="1900" dirty="0">
              <a:latin typeface="Arial Rounded MT Bold" pitchFamily="34" charset="0"/>
            </a:endParaRPr>
          </a:p>
          <a:p>
            <a:endParaRPr lang="fr-CA" sz="1900" dirty="0" smtClean="0">
              <a:latin typeface="Arial Rounded MT Bold" pitchFamily="34" charset="0"/>
            </a:endParaRPr>
          </a:p>
          <a:p>
            <a:endParaRPr lang="fr-CA" sz="1900" dirty="0">
              <a:latin typeface="Arial Rounded MT Bold" pitchFamily="34" charset="0"/>
            </a:endParaRPr>
          </a:p>
          <a:p>
            <a:endParaRPr lang="fr-CA" sz="1900" dirty="0" smtClean="0">
              <a:latin typeface="Arial Rounded MT Bold" pitchFamily="34" charset="0"/>
            </a:endParaRPr>
          </a:p>
          <a:p>
            <a:endParaRPr lang="fr-CA" sz="2400" dirty="0">
              <a:latin typeface="Arial Rounded MT Bold" pitchFamily="34" charset="0"/>
            </a:endParaRPr>
          </a:p>
          <a:p>
            <a:pPr>
              <a:buNone/>
            </a:pPr>
            <a:endParaRPr lang="fr-CA" sz="2400" dirty="0" smtClean="0">
              <a:latin typeface="Arial Rounded MT Bold" pitchFamily="34" charset="0"/>
            </a:endParaRPr>
          </a:p>
          <a:p>
            <a:endParaRPr lang="fr-CA" sz="2400" dirty="0">
              <a:latin typeface="Arial Rounded MT Bold" pitchFamily="34" charset="0"/>
            </a:endParaRPr>
          </a:p>
          <a:p>
            <a:endParaRPr lang="fr-CA" sz="2400" dirty="0" smtClean="0">
              <a:latin typeface="Arial Rounded MT Bold" pitchFamily="34" charset="0"/>
            </a:endParaRPr>
          </a:p>
          <a:p>
            <a:endParaRPr lang="fr-CA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Pump Demi Bold LET" pitchFamily="2" charset="0"/>
              </a:rPr>
              <a:t>Schéma :</a:t>
            </a:r>
            <a:endParaRPr lang="fr-CA" dirty="0">
              <a:latin typeface="Pump Demi Bold LET" pitchFamily="2" charset="0"/>
            </a:endParaRPr>
          </a:p>
        </p:txBody>
      </p:sp>
      <p:pic>
        <p:nvPicPr>
          <p:cNvPr id="5" name="Image 4" descr="Sans titr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140968"/>
            <a:ext cx="3787861" cy="336503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 flipH="1">
            <a:off x="6820723" y="1608112"/>
            <a:ext cx="436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*N</a:t>
            </a:r>
            <a:endParaRPr lang="fr-CA" dirty="0"/>
          </a:p>
        </p:txBody>
      </p:sp>
      <p:pic>
        <p:nvPicPr>
          <p:cNvPr id="10" name="Espace réservé du contenu 9" descr="astrola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916832"/>
            <a:ext cx="3696946" cy="237626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Photos et tableau ayant les mesures d’angles associées aux situations.</a:t>
            </a:r>
            <a:endParaRPr lang="fr-CA" dirty="0"/>
          </a:p>
        </p:txBody>
      </p:sp>
      <p:pic>
        <p:nvPicPr>
          <p:cNvPr id="4" name="Image 3" descr="IMG_00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323528" y="2852936"/>
            <a:ext cx="3131840" cy="2348880"/>
          </a:xfrm>
          <a:prstGeom prst="rect">
            <a:avLst/>
          </a:prstGeom>
        </p:spPr>
      </p:pic>
      <p:pic>
        <p:nvPicPr>
          <p:cNvPr id="5" name="Image 4" descr="IMG_00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420888"/>
            <a:ext cx="2976331" cy="2232248"/>
          </a:xfrm>
          <a:prstGeom prst="rect">
            <a:avLst/>
          </a:prstGeom>
        </p:spPr>
      </p:pic>
      <p:pic>
        <p:nvPicPr>
          <p:cNvPr id="6" name="Image 5" descr="IMG_00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797152"/>
            <a:ext cx="2496277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fr-CA" sz="2000" dirty="0" smtClean="0"/>
              <a:t>1-Même si c’est négligeable, laquelle de ces 3 positions (0, 40 ou 90 degré nord) est la plus près du N? 90 degré</a:t>
            </a:r>
          </a:p>
          <a:p>
            <a:r>
              <a:rPr lang="fr-CA" sz="2000" dirty="0" smtClean="0"/>
              <a:t>2-Même si c’est négligeable, laquelle de ces 3 positions (0, 40 ou 90 degré nord) est la plus éloignée du N? 0 degré</a:t>
            </a:r>
          </a:p>
          <a:p>
            <a:r>
              <a:rPr lang="fr-CA" sz="2000" dirty="0" smtClean="0"/>
              <a:t>3-Complète la phrase : Alors plus l’angle est élevée plus la distance moins élevée</a:t>
            </a:r>
          </a:p>
          <a:p>
            <a:r>
              <a:rPr lang="fr-CA" sz="2000" dirty="0" smtClean="0"/>
              <a:t>4-Quel est le nom de la force qui attire le poids vers le centre de la Terre? La gravité</a:t>
            </a:r>
          </a:p>
          <a:p>
            <a:r>
              <a:rPr lang="fr-CA" sz="2000" dirty="0" smtClean="0"/>
              <a:t>5-Si jamais on se perd, mais que l’on peut évaluer l’angle que nous donnerait l’observation de </a:t>
            </a:r>
            <a:r>
              <a:rPr lang="fr-CA" sz="2000" dirty="0" err="1" smtClean="0"/>
              <a:t>Polaris</a:t>
            </a:r>
            <a:r>
              <a:rPr lang="fr-CA" sz="2000" dirty="0" smtClean="0"/>
              <a:t>, quelle information cela nous donnerait-il? La latitude </a:t>
            </a:r>
          </a:p>
          <a:p>
            <a:r>
              <a:rPr lang="fr-CA" sz="2000" dirty="0" smtClean="0"/>
              <a:t>6-Quelle est cependant la condition pour que cela fonctionne? Avoir un </a:t>
            </a:r>
            <a:r>
              <a:rPr lang="fr-CA" sz="2000" dirty="0" err="1" smtClean="0"/>
              <a:t>astrolab</a:t>
            </a:r>
            <a:r>
              <a:rPr lang="fr-CA" sz="2000" dirty="0" smtClean="0"/>
              <a:t> et voir </a:t>
            </a:r>
            <a:r>
              <a:rPr lang="fr-CA" sz="2000" smtClean="0"/>
              <a:t>Polaris</a:t>
            </a:r>
            <a:endParaRPr lang="fr-CA" sz="2000" dirty="0" smtClean="0"/>
          </a:p>
          <a:p>
            <a:r>
              <a:rPr lang="fr-CA" sz="2000" dirty="0" smtClean="0"/>
              <a:t>7-Sinon, quelle serait la solution de rechange? Une montre</a:t>
            </a:r>
          </a:p>
          <a:p>
            <a:r>
              <a:rPr lang="fr-CA" sz="2000" dirty="0" smtClean="0"/>
              <a:t>8-Si on mesure 90 degrés de différence (1/4 de cercle) et que la circonférence est de 40 000 km, quelle est la distance Équateur- pôle nord? 10 000 km</a:t>
            </a:r>
          </a:p>
          <a:p>
            <a:r>
              <a:rPr lang="fr-CA" sz="2000" dirty="0" smtClean="0"/>
              <a:t>8-Si on mesure 7,2 degrés de différence (1/50 de cercle) et que la circonférence de la Terre est de 40 000 km, quelle est cette distance qui est à 7,2 degrés? 800 km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477</Words>
  <Application>Microsoft Office PowerPoint</Application>
  <PresentationFormat>Affichage à l'écran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À quelle hauteur ?</vt:lpstr>
      <vt:lpstr>Observation :</vt:lpstr>
      <vt:lpstr>Interrogation :</vt:lpstr>
      <vt:lpstr>Hypothèse :</vt:lpstr>
      <vt:lpstr>Matériel :</vt:lpstr>
      <vt:lpstr>Manipulation :</vt:lpstr>
      <vt:lpstr>Schéma :</vt:lpstr>
      <vt:lpstr>Résultats :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À quelle hauteur ?</dc:title>
  <dc:creator>CSBE</dc:creator>
  <cp:lastModifiedBy>CSBE</cp:lastModifiedBy>
  <cp:revision>20</cp:revision>
  <dcterms:created xsi:type="dcterms:W3CDTF">2017-02-14T16:19:57Z</dcterms:created>
  <dcterms:modified xsi:type="dcterms:W3CDTF">2017-02-24T16:42:53Z</dcterms:modified>
</cp:coreProperties>
</file>