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7FBA1-B134-483E-A637-1CA382A0869D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9F284-CE1D-4EE4-AE7F-5505A22F91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944215"/>
          </a:xfrm>
        </p:spPr>
        <p:txBody>
          <a:bodyPr/>
          <a:lstStyle/>
          <a:p>
            <a:r>
              <a:rPr lang="fr-CA" dirty="0" smtClean="0"/>
              <a:t>3</a:t>
            </a:r>
            <a:r>
              <a:rPr lang="fr-CA" baseline="30000" dirty="0" smtClean="0"/>
              <a:t>ième</a:t>
            </a:r>
            <a:r>
              <a:rPr lang="fr-CA" dirty="0" smtClean="0"/>
              <a:t> étape</a:t>
            </a:r>
            <a:br>
              <a:rPr lang="fr-CA" dirty="0" smtClean="0"/>
            </a:br>
            <a:r>
              <a:rPr lang="fr-CA" dirty="0" smtClean="0"/>
              <a:t>lumière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Expérience </a:t>
            </a:r>
            <a:r>
              <a:rPr lang="fr-CA" dirty="0" smtClean="0"/>
              <a:t>12 </a:t>
            </a:r>
          </a:p>
          <a:p>
            <a:r>
              <a:rPr lang="fr-CA" dirty="0" smtClean="0"/>
              <a:t>Un ciel </a:t>
            </a:r>
            <a:r>
              <a:rPr lang="fr-CA" dirty="0" smtClean="0"/>
              <a:t>bleu</a:t>
            </a:r>
          </a:p>
          <a:p>
            <a:endParaRPr lang="fr-CA" dirty="0" smtClean="0"/>
          </a:p>
          <a:p>
            <a:r>
              <a:rPr lang="fr-CA" dirty="0" smtClean="0"/>
              <a:t>Par Elliot Gagné et Simon-olivier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237312"/>
          </a:xfrm>
        </p:spPr>
        <p:txBody>
          <a:bodyPr/>
          <a:lstStyle/>
          <a:p>
            <a:r>
              <a:rPr lang="fr-CA" sz="2000" dirty="0" smtClean="0"/>
              <a:t>1:de quoi est composé la lumière blanche? De toute les couleur</a:t>
            </a:r>
          </a:p>
          <a:p>
            <a:r>
              <a:rPr lang="fr-CA" sz="2000" dirty="0" smtClean="0"/>
              <a:t>2:a quoi correspond le verre d’eau avec du lait? La planète</a:t>
            </a:r>
          </a:p>
          <a:p>
            <a:r>
              <a:rPr lang="fr-CA" sz="2000" dirty="0" smtClean="0"/>
              <a:t>3:a quoi correspond le lait? Les nuages</a:t>
            </a:r>
          </a:p>
          <a:p>
            <a:r>
              <a:rPr lang="fr-CA" sz="2000" dirty="0" smtClean="0"/>
              <a:t>4quelle sont les deux principales molécules que l’on retrouve dans l’atmosphère? </a:t>
            </a:r>
            <a:r>
              <a:rPr lang="fr-CA" sz="2000" dirty="0" err="1" smtClean="0"/>
              <a:t>oxigène</a:t>
            </a:r>
            <a:r>
              <a:rPr lang="fr-CA" sz="2000" dirty="0" smtClean="0"/>
              <a:t> et azote</a:t>
            </a:r>
          </a:p>
          <a:p>
            <a:r>
              <a:rPr lang="fr-CA" sz="2000" dirty="0" smtClean="0"/>
              <a:t>5que peut-on dire sur les </a:t>
            </a:r>
            <a:r>
              <a:rPr lang="fr-CA" sz="2000" dirty="0" err="1" smtClean="0"/>
              <a:t>longuer</a:t>
            </a:r>
            <a:r>
              <a:rPr lang="fr-CA" sz="2000" dirty="0" smtClean="0"/>
              <a:t> d’onde de couleur bleu?450 a 500 nm</a:t>
            </a:r>
          </a:p>
          <a:p>
            <a:r>
              <a:rPr lang="fr-CA" sz="2000" dirty="0" smtClean="0"/>
              <a:t>6 a quel moment peut-on avoir un ciel bleu </a:t>
            </a:r>
            <a:r>
              <a:rPr lang="fr-CA" sz="2000" dirty="0" err="1" smtClean="0"/>
              <a:t>foncé?quand</a:t>
            </a:r>
            <a:r>
              <a:rPr lang="fr-CA" sz="2000" dirty="0" smtClean="0"/>
              <a:t> il n’y a pas de nuage</a:t>
            </a:r>
          </a:p>
          <a:p>
            <a:r>
              <a:rPr lang="fr-CA" sz="2000" dirty="0" smtClean="0"/>
              <a:t>7 qu’est-ce que la </a:t>
            </a:r>
            <a:r>
              <a:rPr lang="fr-CA" sz="2000" dirty="0" err="1" smtClean="0"/>
              <a:t>diffraction?onde</a:t>
            </a:r>
            <a:r>
              <a:rPr lang="fr-CA" sz="2000" dirty="0" smtClean="0"/>
              <a:t> qui s’élimine</a:t>
            </a:r>
          </a:p>
          <a:p>
            <a:r>
              <a:rPr lang="fr-CA" sz="2000" dirty="0" smtClean="0"/>
              <a:t>8trouve une image de </a:t>
            </a:r>
            <a:r>
              <a:rPr lang="fr-CA" sz="2000" smtClean="0"/>
              <a:t>la terre</a:t>
            </a:r>
            <a:endParaRPr lang="fr-CA" sz="2000" dirty="0" smtClean="0"/>
          </a:p>
          <a:p>
            <a:endParaRPr lang="fr-CA" dirty="0"/>
          </a:p>
        </p:txBody>
      </p:sp>
      <p:pic>
        <p:nvPicPr>
          <p:cNvPr id="4" name="Image 3" descr="imageter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933056"/>
            <a:ext cx="2648297" cy="263512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Lorsquil</a:t>
            </a:r>
            <a:r>
              <a:rPr lang="fr-CA" dirty="0" smtClean="0"/>
              <a:t> y a de la poussière, la lumière </a:t>
            </a:r>
            <a:r>
              <a:rPr lang="fr-CA" dirty="0" err="1" smtClean="0"/>
              <a:t>blanch</a:t>
            </a:r>
            <a:r>
              <a:rPr lang="fr-CA" dirty="0" smtClean="0"/>
              <a:t> block toute les couleur </a:t>
            </a:r>
            <a:r>
              <a:rPr lang="fr-CA" dirty="0" err="1" smtClean="0"/>
              <a:t>saufe</a:t>
            </a:r>
            <a:r>
              <a:rPr lang="fr-CA" dirty="0" smtClean="0"/>
              <a:t> </a:t>
            </a:r>
            <a:r>
              <a:rPr lang="fr-CA" smtClean="0"/>
              <a:t>le bleu</a:t>
            </a:r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planète est bleu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Pourquoi appelle-t-on la terre, la planète </a:t>
            </a:r>
            <a:r>
              <a:rPr lang="fr-CA" dirty="0" smtClean="0"/>
              <a:t>bleu?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croyons que la planète est bleu a cause de la grande quantité d’eau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expérimentation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Verre de plastique, de L’eau , torche , lait , compte goute 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Remplis au ¾ un verre de plastique transparent d’eau dans une pièce sombre envoie de la lumière sur le verre rempli d’eau</a:t>
            </a:r>
          </a:p>
          <a:p>
            <a:endParaRPr lang="fr-CA" dirty="0" smtClean="0"/>
          </a:p>
          <a:p>
            <a:r>
              <a:rPr lang="fr-CA" dirty="0" smtClean="0"/>
              <a:t>Ajoute un peu de lait dans l’eau et envoie encore de la lumière sur le verre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98576" cy="1143000"/>
          </a:xfrm>
        </p:spPr>
        <p:txBody>
          <a:bodyPr/>
          <a:lstStyle/>
          <a:p>
            <a:r>
              <a:rPr lang="fr-CA" dirty="0" err="1" smtClean="0"/>
              <a:t>shéma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843808" y="3068960"/>
            <a:ext cx="1584176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Bande diagonale 9"/>
          <p:cNvSpPr/>
          <p:nvPr/>
        </p:nvSpPr>
        <p:spPr>
          <a:xfrm>
            <a:off x="4355976" y="1340768"/>
            <a:ext cx="1728192" cy="7200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" name="Organigramme : Préparation 10"/>
          <p:cNvSpPr/>
          <p:nvPr/>
        </p:nvSpPr>
        <p:spPr>
          <a:xfrm>
            <a:off x="4067944" y="2204864"/>
            <a:ext cx="72008" cy="21602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Terminateur 11"/>
          <p:cNvSpPr/>
          <p:nvPr/>
        </p:nvSpPr>
        <p:spPr>
          <a:xfrm>
            <a:off x="3995936" y="2564904"/>
            <a:ext cx="72008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4355976" y="2348880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588224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6300192" y="11247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Compte goute</a:t>
            </a:r>
            <a:endParaRPr lang="fr-CA" dirty="0"/>
          </a:p>
        </p:txBody>
      </p:sp>
      <p:sp>
        <p:nvSpPr>
          <p:cNvPr id="19" name="Arc 18"/>
          <p:cNvSpPr/>
          <p:nvPr/>
        </p:nvSpPr>
        <p:spPr>
          <a:xfrm>
            <a:off x="2915816" y="4437112"/>
            <a:ext cx="1296144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3393195" y="4054207"/>
            <a:ext cx="429658" cy="88135"/>
          </a:xfrm>
          <a:custGeom>
            <a:avLst/>
            <a:gdLst>
              <a:gd name="connsiteX0" fmla="*/ 429658 w 429658"/>
              <a:gd name="connsiteY0" fmla="*/ 88135 h 88135"/>
              <a:gd name="connsiteX1" fmla="*/ 407624 w 429658"/>
              <a:gd name="connsiteY1" fmla="*/ 44068 h 88135"/>
              <a:gd name="connsiteX2" fmla="*/ 286439 w 429658"/>
              <a:gd name="connsiteY2" fmla="*/ 0 h 88135"/>
              <a:gd name="connsiteX3" fmla="*/ 121186 w 429658"/>
              <a:gd name="connsiteY3" fmla="*/ 11017 h 88135"/>
              <a:gd name="connsiteX4" fmla="*/ 66101 w 429658"/>
              <a:gd name="connsiteY4" fmla="*/ 33051 h 88135"/>
              <a:gd name="connsiteX5" fmla="*/ 0 w 429658"/>
              <a:gd name="connsiteY5" fmla="*/ 55085 h 8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658" h="88135">
                <a:moveTo>
                  <a:pt x="429658" y="88135"/>
                </a:moveTo>
                <a:cubicBezTo>
                  <a:pt x="422313" y="73446"/>
                  <a:pt x="419983" y="54883"/>
                  <a:pt x="407624" y="44068"/>
                </a:cubicBezTo>
                <a:cubicBezTo>
                  <a:pt x="370801" y="11848"/>
                  <a:pt x="330694" y="8851"/>
                  <a:pt x="286439" y="0"/>
                </a:cubicBezTo>
                <a:cubicBezTo>
                  <a:pt x="231355" y="3672"/>
                  <a:pt x="175782" y="2828"/>
                  <a:pt x="121186" y="11017"/>
                </a:cubicBezTo>
                <a:cubicBezTo>
                  <a:pt x="101629" y="13951"/>
                  <a:pt x="84686" y="26293"/>
                  <a:pt x="66101" y="33051"/>
                </a:cubicBezTo>
                <a:cubicBezTo>
                  <a:pt x="44274" y="40988"/>
                  <a:pt x="0" y="55085"/>
                  <a:pt x="0" y="550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3350585" y="4085558"/>
            <a:ext cx="886184" cy="1687281"/>
          </a:xfrm>
          <a:custGeom>
            <a:avLst/>
            <a:gdLst>
              <a:gd name="connsiteX0" fmla="*/ 747690 w 886184"/>
              <a:gd name="connsiteY0" fmla="*/ 56784 h 1687281"/>
              <a:gd name="connsiteX1" fmla="*/ 714639 w 886184"/>
              <a:gd name="connsiteY1" fmla="*/ 34750 h 1687281"/>
              <a:gd name="connsiteX2" fmla="*/ 560403 w 886184"/>
              <a:gd name="connsiteY2" fmla="*/ 1700 h 1687281"/>
              <a:gd name="connsiteX3" fmla="*/ 97695 w 886184"/>
              <a:gd name="connsiteY3" fmla="*/ 23734 h 1687281"/>
              <a:gd name="connsiteX4" fmla="*/ 64644 w 886184"/>
              <a:gd name="connsiteY4" fmla="*/ 78818 h 1687281"/>
              <a:gd name="connsiteX5" fmla="*/ 42610 w 886184"/>
              <a:gd name="connsiteY5" fmla="*/ 144919 h 1687281"/>
              <a:gd name="connsiteX6" fmla="*/ 31593 w 886184"/>
              <a:gd name="connsiteY6" fmla="*/ 607628 h 1687281"/>
              <a:gd name="connsiteX7" fmla="*/ 64644 w 886184"/>
              <a:gd name="connsiteY7" fmla="*/ 640678 h 1687281"/>
              <a:gd name="connsiteX8" fmla="*/ 174813 w 886184"/>
              <a:gd name="connsiteY8" fmla="*/ 761864 h 1687281"/>
              <a:gd name="connsiteX9" fmla="*/ 262948 w 886184"/>
              <a:gd name="connsiteY9" fmla="*/ 827965 h 1687281"/>
              <a:gd name="connsiteX10" fmla="*/ 329049 w 886184"/>
              <a:gd name="connsiteY10" fmla="*/ 883049 h 1687281"/>
              <a:gd name="connsiteX11" fmla="*/ 428201 w 886184"/>
              <a:gd name="connsiteY11" fmla="*/ 982201 h 1687281"/>
              <a:gd name="connsiteX12" fmla="*/ 505319 w 886184"/>
              <a:gd name="connsiteY12" fmla="*/ 1037285 h 1687281"/>
              <a:gd name="connsiteX13" fmla="*/ 516335 w 886184"/>
              <a:gd name="connsiteY13" fmla="*/ 1070336 h 1687281"/>
              <a:gd name="connsiteX14" fmla="*/ 549386 w 886184"/>
              <a:gd name="connsiteY14" fmla="*/ 1147454 h 1687281"/>
              <a:gd name="connsiteX15" fmla="*/ 538369 w 886184"/>
              <a:gd name="connsiteY15" fmla="*/ 1191522 h 1687281"/>
              <a:gd name="connsiteX16" fmla="*/ 461251 w 886184"/>
              <a:gd name="connsiteY16" fmla="*/ 1279656 h 1687281"/>
              <a:gd name="connsiteX17" fmla="*/ 417184 w 886184"/>
              <a:gd name="connsiteY17" fmla="*/ 1301690 h 1687281"/>
              <a:gd name="connsiteX18" fmla="*/ 351082 w 886184"/>
              <a:gd name="connsiteY18" fmla="*/ 1312707 h 1687281"/>
              <a:gd name="connsiteX19" fmla="*/ 318032 w 886184"/>
              <a:gd name="connsiteY19" fmla="*/ 1323724 h 1687281"/>
              <a:gd name="connsiteX20" fmla="*/ 174813 w 886184"/>
              <a:gd name="connsiteY20" fmla="*/ 1345758 h 1687281"/>
              <a:gd name="connsiteX21" fmla="*/ 75661 w 886184"/>
              <a:gd name="connsiteY21" fmla="*/ 1378808 h 1687281"/>
              <a:gd name="connsiteX22" fmla="*/ 53627 w 886184"/>
              <a:gd name="connsiteY22" fmla="*/ 1411859 h 1687281"/>
              <a:gd name="connsiteX23" fmla="*/ 64644 w 886184"/>
              <a:gd name="connsiteY23" fmla="*/ 1588129 h 1687281"/>
              <a:gd name="connsiteX24" fmla="*/ 97695 w 886184"/>
              <a:gd name="connsiteY24" fmla="*/ 1599146 h 1687281"/>
              <a:gd name="connsiteX25" fmla="*/ 141762 w 886184"/>
              <a:gd name="connsiteY25" fmla="*/ 1621179 h 1687281"/>
              <a:gd name="connsiteX26" fmla="*/ 229897 w 886184"/>
              <a:gd name="connsiteY26" fmla="*/ 1643213 h 1687281"/>
              <a:gd name="connsiteX27" fmla="*/ 273964 w 886184"/>
              <a:gd name="connsiteY27" fmla="*/ 1654230 h 1687281"/>
              <a:gd name="connsiteX28" fmla="*/ 428201 w 886184"/>
              <a:gd name="connsiteY28" fmla="*/ 1676264 h 1687281"/>
              <a:gd name="connsiteX29" fmla="*/ 538369 w 886184"/>
              <a:gd name="connsiteY29" fmla="*/ 1687281 h 1687281"/>
              <a:gd name="connsiteX30" fmla="*/ 659555 w 886184"/>
              <a:gd name="connsiteY30" fmla="*/ 1665247 h 1687281"/>
              <a:gd name="connsiteX31" fmla="*/ 692605 w 886184"/>
              <a:gd name="connsiteY31" fmla="*/ 1632196 h 1687281"/>
              <a:gd name="connsiteX32" fmla="*/ 857858 w 886184"/>
              <a:gd name="connsiteY32" fmla="*/ 1466943 h 1687281"/>
              <a:gd name="connsiteX33" fmla="*/ 857858 w 886184"/>
              <a:gd name="connsiteY33" fmla="*/ 1180505 h 1687281"/>
              <a:gd name="connsiteX34" fmla="*/ 835825 w 886184"/>
              <a:gd name="connsiteY34" fmla="*/ 1136437 h 1687281"/>
              <a:gd name="connsiteX35" fmla="*/ 802774 w 886184"/>
              <a:gd name="connsiteY35" fmla="*/ 971184 h 1687281"/>
              <a:gd name="connsiteX36" fmla="*/ 758707 w 886184"/>
              <a:gd name="connsiteY36" fmla="*/ 861015 h 1687281"/>
              <a:gd name="connsiteX37" fmla="*/ 747690 w 886184"/>
              <a:gd name="connsiteY37" fmla="*/ 827965 h 1687281"/>
              <a:gd name="connsiteX38" fmla="*/ 703622 w 886184"/>
              <a:gd name="connsiteY38" fmla="*/ 761864 h 1687281"/>
              <a:gd name="connsiteX39" fmla="*/ 692605 w 886184"/>
              <a:gd name="connsiteY39" fmla="*/ 728813 h 1687281"/>
              <a:gd name="connsiteX40" fmla="*/ 725656 w 886184"/>
              <a:gd name="connsiteY40" fmla="*/ 662712 h 1687281"/>
              <a:gd name="connsiteX41" fmla="*/ 747690 w 886184"/>
              <a:gd name="connsiteY41" fmla="*/ 596611 h 1687281"/>
              <a:gd name="connsiteX42" fmla="*/ 813791 w 886184"/>
              <a:gd name="connsiteY42" fmla="*/ 508476 h 1687281"/>
              <a:gd name="connsiteX43" fmla="*/ 868875 w 886184"/>
              <a:gd name="connsiteY43" fmla="*/ 409324 h 1687281"/>
              <a:gd name="connsiteX44" fmla="*/ 868875 w 886184"/>
              <a:gd name="connsiteY44" fmla="*/ 387290 h 168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86184" h="1687281">
                <a:moveTo>
                  <a:pt x="747690" y="56784"/>
                </a:moveTo>
                <a:cubicBezTo>
                  <a:pt x="736673" y="49439"/>
                  <a:pt x="726739" y="40128"/>
                  <a:pt x="714639" y="34750"/>
                </a:cubicBezTo>
                <a:cubicBezTo>
                  <a:pt x="653214" y="7450"/>
                  <a:pt x="629819" y="10377"/>
                  <a:pt x="560403" y="1700"/>
                </a:cubicBezTo>
                <a:cubicBezTo>
                  <a:pt x="406167" y="9045"/>
                  <a:pt x="250271" y="0"/>
                  <a:pt x="97695" y="23734"/>
                </a:cubicBezTo>
                <a:cubicBezTo>
                  <a:pt x="76537" y="27025"/>
                  <a:pt x="73505" y="59324"/>
                  <a:pt x="64644" y="78818"/>
                </a:cubicBezTo>
                <a:cubicBezTo>
                  <a:pt x="55033" y="99962"/>
                  <a:pt x="42610" y="144919"/>
                  <a:pt x="42610" y="144919"/>
                </a:cubicBezTo>
                <a:cubicBezTo>
                  <a:pt x="10190" y="339437"/>
                  <a:pt x="0" y="346993"/>
                  <a:pt x="31593" y="607628"/>
                </a:cubicBezTo>
                <a:cubicBezTo>
                  <a:pt x="33468" y="623095"/>
                  <a:pt x="54384" y="628953"/>
                  <a:pt x="64644" y="640678"/>
                </a:cubicBezTo>
                <a:cubicBezTo>
                  <a:pt x="175838" y="767755"/>
                  <a:pt x="28924" y="615975"/>
                  <a:pt x="174813" y="761864"/>
                </a:cubicBezTo>
                <a:cubicBezTo>
                  <a:pt x="238109" y="825160"/>
                  <a:pt x="205263" y="808737"/>
                  <a:pt x="262948" y="827965"/>
                </a:cubicBezTo>
                <a:cubicBezTo>
                  <a:pt x="284982" y="846326"/>
                  <a:pt x="308081" y="863479"/>
                  <a:pt x="329049" y="883049"/>
                </a:cubicBezTo>
                <a:cubicBezTo>
                  <a:pt x="363219" y="914941"/>
                  <a:pt x="390809" y="954156"/>
                  <a:pt x="428201" y="982201"/>
                </a:cubicBezTo>
                <a:cubicBezTo>
                  <a:pt x="482860" y="1023196"/>
                  <a:pt x="456990" y="1005067"/>
                  <a:pt x="505319" y="1037285"/>
                </a:cubicBezTo>
                <a:cubicBezTo>
                  <a:pt x="508991" y="1048302"/>
                  <a:pt x="511761" y="1059662"/>
                  <a:pt x="516335" y="1070336"/>
                </a:cubicBezTo>
                <a:cubicBezTo>
                  <a:pt x="557181" y="1165644"/>
                  <a:pt x="523546" y="1069934"/>
                  <a:pt x="549386" y="1147454"/>
                </a:cubicBezTo>
                <a:cubicBezTo>
                  <a:pt x="545714" y="1162143"/>
                  <a:pt x="545140" y="1177979"/>
                  <a:pt x="538369" y="1191522"/>
                </a:cubicBezTo>
                <a:cubicBezTo>
                  <a:pt x="512294" y="1243672"/>
                  <a:pt x="503668" y="1255418"/>
                  <a:pt x="461251" y="1279656"/>
                </a:cubicBezTo>
                <a:cubicBezTo>
                  <a:pt x="446992" y="1287804"/>
                  <a:pt x="432914" y="1296971"/>
                  <a:pt x="417184" y="1301690"/>
                </a:cubicBezTo>
                <a:cubicBezTo>
                  <a:pt x="395788" y="1308109"/>
                  <a:pt x="373116" y="1309035"/>
                  <a:pt x="351082" y="1312707"/>
                </a:cubicBezTo>
                <a:cubicBezTo>
                  <a:pt x="340065" y="1316379"/>
                  <a:pt x="329457" y="1321647"/>
                  <a:pt x="318032" y="1323724"/>
                </a:cubicBezTo>
                <a:cubicBezTo>
                  <a:pt x="262675" y="1333789"/>
                  <a:pt x="226448" y="1331005"/>
                  <a:pt x="174813" y="1345758"/>
                </a:cubicBezTo>
                <a:cubicBezTo>
                  <a:pt x="141315" y="1355329"/>
                  <a:pt x="75661" y="1378808"/>
                  <a:pt x="75661" y="1378808"/>
                </a:cubicBezTo>
                <a:cubicBezTo>
                  <a:pt x="68316" y="1389825"/>
                  <a:pt x="54323" y="1398637"/>
                  <a:pt x="53627" y="1411859"/>
                </a:cubicBezTo>
                <a:cubicBezTo>
                  <a:pt x="50533" y="1470649"/>
                  <a:pt x="51160" y="1530823"/>
                  <a:pt x="64644" y="1588129"/>
                </a:cubicBezTo>
                <a:cubicBezTo>
                  <a:pt x="67304" y="1599433"/>
                  <a:pt x="87021" y="1594572"/>
                  <a:pt x="97695" y="1599146"/>
                </a:cubicBezTo>
                <a:cubicBezTo>
                  <a:pt x="112790" y="1605615"/>
                  <a:pt x="126182" y="1615986"/>
                  <a:pt x="141762" y="1621179"/>
                </a:cubicBezTo>
                <a:cubicBezTo>
                  <a:pt x="170491" y="1630755"/>
                  <a:pt x="200519" y="1635868"/>
                  <a:pt x="229897" y="1643213"/>
                </a:cubicBezTo>
                <a:cubicBezTo>
                  <a:pt x="244586" y="1646885"/>
                  <a:pt x="259029" y="1651741"/>
                  <a:pt x="273964" y="1654230"/>
                </a:cubicBezTo>
                <a:cubicBezTo>
                  <a:pt x="348465" y="1666647"/>
                  <a:pt x="345476" y="1667072"/>
                  <a:pt x="428201" y="1676264"/>
                </a:cubicBezTo>
                <a:cubicBezTo>
                  <a:pt x="464881" y="1680340"/>
                  <a:pt x="501646" y="1683609"/>
                  <a:pt x="538369" y="1687281"/>
                </a:cubicBezTo>
                <a:cubicBezTo>
                  <a:pt x="578764" y="1679936"/>
                  <a:pt x="620889" y="1679056"/>
                  <a:pt x="659555" y="1665247"/>
                </a:cubicBezTo>
                <a:cubicBezTo>
                  <a:pt x="674227" y="1660007"/>
                  <a:pt x="680711" y="1642260"/>
                  <a:pt x="692605" y="1632196"/>
                </a:cubicBezTo>
                <a:cubicBezTo>
                  <a:pt x="838680" y="1508594"/>
                  <a:pt x="767891" y="1592898"/>
                  <a:pt x="857858" y="1466943"/>
                </a:cubicBezTo>
                <a:cubicBezTo>
                  <a:pt x="886184" y="1353643"/>
                  <a:pt x="881883" y="1388722"/>
                  <a:pt x="857858" y="1180505"/>
                </a:cubicBezTo>
                <a:cubicBezTo>
                  <a:pt x="855976" y="1164190"/>
                  <a:pt x="843169" y="1151126"/>
                  <a:pt x="835825" y="1136437"/>
                </a:cubicBezTo>
                <a:cubicBezTo>
                  <a:pt x="826599" y="1071854"/>
                  <a:pt x="824023" y="1034932"/>
                  <a:pt x="802774" y="971184"/>
                </a:cubicBezTo>
                <a:cubicBezTo>
                  <a:pt x="790267" y="933662"/>
                  <a:pt x="771215" y="898537"/>
                  <a:pt x="758707" y="861015"/>
                </a:cubicBezTo>
                <a:cubicBezTo>
                  <a:pt x="755035" y="849998"/>
                  <a:pt x="753330" y="838116"/>
                  <a:pt x="747690" y="827965"/>
                </a:cubicBezTo>
                <a:cubicBezTo>
                  <a:pt x="734829" y="804816"/>
                  <a:pt x="703622" y="761864"/>
                  <a:pt x="703622" y="761864"/>
                </a:cubicBezTo>
                <a:cubicBezTo>
                  <a:pt x="699950" y="750847"/>
                  <a:pt x="692605" y="740426"/>
                  <a:pt x="692605" y="728813"/>
                </a:cubicBezTo>
                <a:cubicBezTo>
                  <a:pt x="692605" y="706006"/>
                  <a:pt x="714515" y="679423"/>
                  <a:pt x="725656" y="662712"/>
                </a:cubicBezTo>
                <a:cubicBezTo>
                  <a:pt x="733001" y="640678"/>
                  <a:pt x="733755" y="615191"/>
                  <a:pt x="747690" y="596611"/>
                </a:cubicBezTo>
                <a:cubicBezTo>
                  <a:pt x="769724" y="567233"/>
                  <a:pt x="793421" y="539031"/>
                  <a:pt x="813791" y="508476"/>
                </a:cubicBezTo>
                <a:cubicBezTo>
                  <a:pt x="839032" y="470614"/>
                  <a:pt x="860565" y="450876"/>
                  <a:pt x="868875" y="409324"/>
                </a:cubicBezTo>
                <a:cubicBezTo>
                  <a:pt x="870315" y="402122"/>
                  <a:pt x="868875" y="394635"/>
                  <a:pt x="868875" y="38729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2963537" y="4417764"/>
            <a:ext cx="313513" cy="1187501"/>
          </a:xfrm>
          <a:custGeom>
            <a:avLst/>
            <a:gdLst>
              <a:gd name="connsiteX0" fmla="*/ 0 w 313513"/>
              <a:gd name="connsiteY0" fmla="*/ 0 h 1187501"/>
              <a:gd name="connsiteX1" fmla="*/ 88135 w 313513"/>
              <a:gd name="connsiteY1" fmla="*/ 66101 h 1187501"/>
              <a:gd name="connsiteX2" fmla="*/ 132203 w 313513"/>
              <a:gd name="connsiteY2" fmla="*/ 99152 h 1187501"/>
              <a:gd name="connsiteX3" fmla="*/ 165253 w 313513"/>
              <a:gd name="connsiteY3" fmla="*/ 110169 h 1187501"/>
              <a:gd name="connsiteX4" fmla="*/ 198304 w 313513"/>
              <a:gd name="connsiteY4" fmla="*/ 132202 h 1187501"/>
              <a:gd name="connsiteX5" fmla="*/ 220338 w 313513"/>
              <a:gd name="connsiteY5" fmla="*/ 165253 h 1187501"/>
              <a:gd name="connsiteX6" fmla="*/ 242371 w 313513"/>
              <a:gd name="connsiteY6" fmla="*/ 242371 h 1187501"/>
              <a:gd name="connsiteX7" fmla="*/ 275422 w 313513"/>
              <a:gd name="connsiteY7" fmla="*/ 308472 h 1187501"/>
              <a:gd name="connsiteX8" fmla="*/ 286439 w 313513"/>
              <a:gd name="connsiteY8" fmla="*/ 341523 h 1187501"/>
              <a:gd name="connsiteX9" fmla="*/ 308473 w 313513"/>
              <a:gd name="connsiteY9" fmla="*/ 385590 h 1187501"/>
              <a:gd name="connsiteX10" fmla="*/ 297456 w 313513"/>
              <a:gd name="connsiteY10" fmla="*/ 583894 h 1187501"/>
              <a:gd name="connsiteX11" fmla="*/ 253388 w 313513"/>
              <a:gd name="connsiteY11" fmla="*/ 605928 h 1187501"/>
              <a:gd name="connsiteX12" fmla="*/ 187287 w 313513"/>
              <a:gd name="connsiteY12" fmla="*/ 627961 h 1187501"/>
              <a:gd name="connsiteX13" fmla="*/ 99152 w 313513"/>
              <a:gd name="connsiteY13" fmla="*/ 727113 h 1187501"/>
              <a:gd name="connsiteX14" fmla="*/ 66102 w 313513"/>
              <a:gd name="connsiteY14" fmla="*/ 782197 h 1187501"/>
              <a:gd name="connsiteX15" fmla="*/ 44068 w 313513"/>
              <a:gd name="connsiteY15" fmla="*/ 848299 h 1187501"/>
              <a:gd name="connsiteX16" fmla="*/ 55085 w 313513"/>
              <a:gd name="connsiteY16" fmla="*/ 1002535 h 1187501"/>
              <a:gd name="connsiteX17" fmla="*/ 132203 w 313513"/>
              <a:gd name="connsiteY17" fmla="*/ 1112703 h 1187501"/>
              <a:gd name="connsiteX18" fmla="*/ 165253 w 313513"/>
              <a:gd name="connsiteY18" fmla="*/ 1145754 h 1187501"/>
              <a:gd name="connsiteX19" fmla="*/ 187287 w 313513"/>
              <a:gd name="connsiteY19" fmla="*/ 1178805 h 1187501"/>
              <a:gd name="connsiteX20" fmla="*/ 286439 w 313513"/>
              <a:gd name="connsiteY20" fmla="*/ 1178805 h 118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3513" h="1187501">
                <a:moveTo>
                  <a:pt x="0" y="0"/>
                </a:moveTo>
                <a:cubicBezTo>
                  <a:pt x="58153" y="58151"/>
                  <a:pt x="6002" y="11345"/>
                  <a:pt x="88135" y="66101"/>
                </a:cubicBezTo>
                <a:cubicBezTo>
                  <a:pt x="103413" y="76286"/>
                  <a:pt x="116261" y="90042"/>
                  <a:pt x="132203" y="99152"/>
                </a:cubicBezTo>
                <a:cubicBezTo>
                  <a:pt x="142286" y="104914"/>
                  <a:pt x="154866" y="104976"/>
                  <a:pt x="165253" y="110169"/>
                </a:cubicBezTo>
                <a:cubicBezTo>
                  <a:pt x="177096" y="116090"/>
                  <a:pt x="187287" y="124858"/>
                  <a:pt x="198304" y="132202"/>
                </a:cubicBezTo>
                <a:cubicBezTo>
                  <a:pt x="205649" y="143219"/>
                  <a:pt x="214416" y="153410"/>
                  <a:pt x="220338" y="165253"/>
                </a:cubicBezTo>
                <a:cubicBezTo>
                  <a:pt x="236367" y="197311"/>
                  <a:pt x="228246" y="207059"/>
                  <a:pt x="242371" y="242371"/>
                </a:cubicBezTo>
                <a:cubicBezTo>
                  <a:pt x="251520" y="265244"/>
                  <a:pt x="265417" y="285961"/>
                  <a:pt x="275422" y="308472"/>
                </a:cubicBezTo>
                <a:cubicBezTo>
                  <a:pt x="280139" y="319084"/>
                  <a:pt x="281864" y="330849"/>
                  <a:pt x="286439" y="341523"/>
                </a:cubicBezTo>
                <a:cubicBezTo>
                  <a:pt x="292908" y="356618"/>
                  <a:pt x="301128" y="370901"/>
                  <a:pt x="308473" y="385590"/>
                </a:cubicBezTo>
                <a:cubicBezTo>
                  <a:pt x="304801" y="451691"/>
                  <a:pt x="313513" y="519667"/>
                  <a:pt x="297456" y="583894"/>
                </a:cubicBezTo>
                <a:cubicBezTo>
                  <a:pt x="293473" y="599827"/>
                  <a:pt x="268637" y="599829"/>
                  <a:pt x="253388" y="605928"/>
                </a:cubicBezTo>
                <a:cubicBezTo>
                  <a:pt x="231824" y="614554"/>
                  <a:pt x="187287" y="627961"/>
                  <a:pt x="187287" y="627961"/>
                </a:cubicBezTo>
                <a:cubicBezTo>
                  <a:pt x="150448" y="664800"/>
                  <a:pt x="133850" y="679403"/>
                  <a:pt x="99152" y="727113"/>
                </a:cubicBezTo>
                <a:cubicBezTo>
                  <a:pt x="86558" y="744430"/>
                  <a:pt x="74963" y="762704"/>
                  <a:pt x="66102" y="782197"/>
                </a:cubicBezTo>
                <a:cubicBezTo>
                  <a:pt x="56491" y="803341"/>
                  <a:pt x="44068" y="848299"/>
                  <a:pt x="44068" y="848299"/>
                </a:cubicBezTo>
                <a:cubicBezTo>
                  <a:pt x="47740" y="899711"/>
                  <a:pt x="44467" y="952098"/>
                  <a:pt x="55085" y="1002535"/>
                </a:cubicBezTo>
                <a:cubicBezTo>
                  <a:pt x="60088" y="1026299"/>
                  <a:pt x="118843" y="1097435"/>
                  <a:pt x="132203" y="1112703"/>
                </a:cubicBezTo>
                <a:cubicBezTo>
                  <a:pt x="142463" y="1124428"/>
                  <a:pt x="155279" y="1133785"/>
                  <a:pt x="165253" y="1145754"/>
                </a:cubicBezTo>
                <a:cubicBezTo>
                  <a:pt x="173729" y="1155926"/>
                  <a:pt x="174513" y="1175321"/>
                  <a:pt x="187287" y="1178805"/>
                </a:cubicBezTo>
                <a:cubicBezTo>
                  <a:pt x="219173" y="1187501"/>
                  <a:pt x="253388" y="1178805"/>
                  <a:pt x="286439" y="11788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6732240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lait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resultat</a:t>
            </a:r>
            <a:endParaRPr lang="fr-CA" dirty="0"/>
          </a:p>
        </p:txBody>
      </p:sp>
      <p:pic>
        <p:nvPicPr>
          <p:cNvPr id="5" name="Espace réservé du contenu 4" descr="imageverreaveclumie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6278079" y="1506897"/>
            <a:ext cx="2523231" cy="2046958"/>
          </a:xfrm>
        </p:spPr>
      </p:pic>
      <p:pic>
        <p:nvPicPr>
          <p:cNvPr id="6" name="Image 5" descr="imageverretachebleudedev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0361" y="1037871"/>
            <a:ext cx="3507030" cy="2816680"/>
          </a:xfrm>
          <a:prstGeom prst="rect">
            <a:avLst/>
          </a:prstGeom>
        </p:spPr>
      </p:pic>
      <p:pic>
        <p:nvPicPr>
          <p:cNvPr id="7" name="Image 6" descr="tachbleuverrededess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861048"/>
            <a:ext cx="3275856" cy="2456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209</Words>
  <Application>Microsoft Office PowerPoint</Application>
  <PresentationFormat>Affichage à l'écran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3ième étape lumière</vt:lpstr>
      <vt:lpstr>observation</vt:lpstr>
      <vt:lpstr>interrogation</vt:lpstr>
      <vt:lpstr>hypothèse</vt:lpstr>
      <vt:lpstr>expérimentation</vt:lpstr>
      <vt:lpstr>matériel</vt:lpstr>
      <vt:lpstr>manipulation</vt:lpstr>
      <vt:lpstr>shéma</vt:lpstr>
      <vt:lpstr>resultat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3ième étape lumière</dc:title>
  <dc:creator>CSBE</dc:creator>
  <cp:lastModifiedBy>CSBE</cp:lastModifiedBy>
  <cp:revision>9</cp:revision>
  <dcterms:created xsi:type="dcterms:W3CDTF">2017-02-21T18:33:41Z</dcterms:created>
  <dcterms:modified xsi:type="dcterms:W3CDTF">2017-02-23T16:55:44Z</dcterms:modified>
</cp:coreProperties>
</file>