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59" r:id="rId6"/>
    <p:sldId id="260" r:id="rId7"/>
    <p:sldId id="265" r:id="rId8"/>
    <p:sldId id="261" r:id="rId9"/>
    <p:sldId id="262" r:id="rId10"/>
    <p:sldId id="263" r:id="rId11"/>
    <p:sldId id="264"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8" autoAdjust="0"/>
    <p:restoredTop sz="94660"/>
  </p:normalViewPr>
  <p:slideViewPr>
    <p:cSldViewPr>
      <p:cViewPr varScale="1">
        <p:scale>
          <a:sx n="86" d="100"/>
          <a:sy n="86" d="100"/>
        </p:scale>
        <p:origin x="-106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A91AAF4C-3856-4697-99DE-2B7CED014DBF}" type="datetimeFigureOut">
              <a:rPr lang="fr-CA" smtClean="0"/>
              <a:t>2017-03-28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4F8557A-E5B5-471F-AAF8-F720F858E127}" type="slidenum">
              <a:rPr lang="fr-CA" smtClean="0"/>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A91AAF4C-3856-4697-99DE-2B7CED014DBF}" type="datetimeFigureOut">
              <a:rPr lang="fr-CA" smtClean="0"/>
              <a:t>2017-03-28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4F8557A-E5B5-471F-AAF8-F720F858E127}"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A91AAF4C-3856-4697-99DE-2B7CED014DBF}" type="datetimeFigureOut">
              <a:rPr lang="fr-CA" smtClean="0"/>
              <a:t>2017-03-28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4F8557A-E5B5-471F-AAF8-F720F858E127}"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A91AAF4C-3856-4697-99DE-2B7CED014DBF}" type="datetimeFigureOut">
              <a:rPr lang="fr-CA" smtClean="0"/>
              <a:t>2017-03-28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4F8557A-E5B5-471F-AAF8-F720F858E127}"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91AAF4C-3856-4697-99DE-2B7CED014DBF}" type="datetimeFigureOut">
              <a:rPr lang="fr-CA" smtClean="0"/>
              <a:t>2017-03-28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4F8557A-E5B5-471F-AAF8-F720F858E127}" type="slidenum">
              <a:rPr lang="fr-CA" smtClean="0"/>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A91AAF4C-3856-4697-99DE-2B7CED014DBF}" type="datetimeFigureOut">
              <a:rPr lang="fr-CA" smtClean="0"/>
              <a:t>2017-03-28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4F8557A-E5B5-471F-AAF8-F720F858E127}"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A91AAF4C-3856-4697-99DE-2B7CED014DBF}" type="datetimeFigureOut">
              <a:rPr lang="fr-CA" smtClean="0"/>
              <a:t>2017-03-28</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34F8557A-E5B5-471F-AAF8-F720F858E127}"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A91AAF4C-3856-4697-99DE-2B7CED014DBF}" type="datetimeFigureOut">
              <a:rPr lang="fr-CA" smtClean="0"/>
              <a:t>2017-03-28</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34F8557A-E5B5-471F-AAF8-F720F858E127}"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91AAF4C-3856-4697-99DE-2B7CED014DBF}" type="datetimeFigureOut">
              <a:rPr lang="fr-CA" smtClean="0"/>
              <a:t>2017-03-28</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34F8557A-E5B5-471F-AAF8-F720F858E127}"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91AAF4C-3856-4697-99DE-2B7CED014DBF}" type="datetimeFigureOut">
              <a:rPr lang="fr-CA" smtClean="0"/>
              <a:t>2017-03-28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4F8557A-E5B5-471F-AAF8-F720F858E127}"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91AAF4C-3856-4697-99DE-2B7CED014DBF}" type="datetimeFigureOut">
              <a:rPr lang="fr-CA" smtClean="0"/>
              <a:t>2017-03-28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4F8557A-E5B5-471F-AAF8-F720F858E127}" type="slidenum">
              <a:rPr lang="fr-CA" smtClean="0"/>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AAF4C-3856-4697-99DE-2B7CED014DBF}" type="datetimeFigureOut">
              <a:rPr lang="fr-CA" smtClean="0"/>
              <a:t>2017-03-28</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8557A-E5B5-471F-AAF8-F720F858E127}"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s://www.grandducenligne.com/" TargetMode="External"/><Relationship Id="rId1" Type="http://schemas.openxmlformats.org/officeDocument/2006/relationships/slideLayout" Target="../slideLayouts/slideLayout2.xml"/><Relationship Id="rId6" Type="http://schemas.openxmlformats.org/officeDocument/2006/relationships/hyperlink" Target="http://www.google.ca/url?sa=i&amp;rct=j&amp;q=&amp;esrc=s&amp;source=images&amp;cd=&amp;cad=rja&amp;uact=8&amp;ved=0ahUKEwiz2L2urPnSAhUK1oMKHZvbCfAQjRwIBw&amp;url=http%3A%2F%2Ftipstoengageyouth.blogspot.com%2F2015%2F04%2Ftry-it-tuesday-use-classcraft-to-gamify.html&amp;psig=AFQjCNHuncyQngjduPctF1hBTp2O3_6A-A&amp;ust=1490795553247698" TargetMode="External"/><Relationship Id="rId5" Type="http://schemas.openxmlformats.org/officeDocument/2006/relationships/image" Target="../media/image2.gif"/><Relationship Id="rId4" Type="http://schemas.openxmlformats.org/officeDocument/2006/relationships/hyperlink" Target="http://www.google.ca/url?sa=i&amp;rct=j&amp;q=&amp;esrc=s&amp;source=images&amp;cd=&amp;cad=rja&amp;uact=8&amp;ved=0ahUKEwjKoPDsq_nSAhXEz4MKHZn2BocQjRwIBw&amp;url=http%3A%2F%2Femplois.isarta.com%2Fcgi-bin%2Femplois%2Fpm.cgi%3Faction%3Ddisplay%26login%3D31683&amp;psig=AFQjCNFFd7JSSP0uTptbpBCXdnckxgnXTA&amp;ust=149079541784398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aclasse.grandducenligne.com/" TargetMode="External"/><Relationship Id="rId2" Type="http://schemas.openxmlformats.org/officeDocument/2006/relationships/hyperlink" Target="http://www.editionscec.com/" TargetMode="External"/><Relationship Id="rId1" Type="http://schemas.openxmlformats.org/officeDocument/2006/relationships/slideLayout" Target="../slideLayouts/slideLayout2.xml"/><Relationship Id="rId4" Type="http://schemas.openxmlformats.org/officeDocument/2006/relationships/hyperlink" Target="https://www.classcraft.com/f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404664"/>
            <a:ext cx="7772400" cy="1470025"/>
          </a:xfrm>
        </p:spPr>
        <p:txBody>
          <a:bodyPr>
            <a:normAutofit/>
          </a:bodyPr>
          <a:lstStyle/>
          <a:p>
            <a:r>
              <a:rPr lang="fr-CA" sz="4800" dirty="0" smtClean="0"/>
              <a:t>Projet: </a:t>
            </a:r>
            <a:r>
              <a:rPr lang="fr-CA" sz="4800" dirty="0" err="1" smtClean="0"/>
              <a:t>Aquops</a:t>
            </a:r>
            <a:endParaRPr lang="fr-CA" sz="4800" dirty="0"/>
          </a:p>
        </p:txBody>
      </p:sp>
      <p:sp>
        <p:nvSpPr>
          <p:cNvPr id="3" name="Sous-titre 2"/>
          <p:cNvSpPr>
            <a:spLocks noGrp="1"/>
          </p:cNvSpPr>
          <p:nvPr>
            <p:ph type="subTitle" idx="1"/>
          </p:nvPr>
        </p:nvSpPr>
        <p:spPr>
          <a:xfrm>
            <a:off x="1331640" y="1556792"/>
            <a:ext cx="6400800" cy="622920"/>
          </a:xfrm>
        </p:spPr>
        <p:txBody>
          <a:bodyPr/>
          <a:lstStyle/>
          <a:p>
            <a:r>
              <a:rPr lang="fr-CA" dirty="0" smtClean="0"/>
              <a:t>Par: Émile Dion</a:t>
            </a:r>
            <a:endParaRPr lang="fr-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6600" dirty="0" smtClean="0"/>
              <a:t>1107</a:t>
            </a:r>
            <a:endParaRPr lang="fr-CA" sz="6600" dirty="0"/>
          </a:p>
        </p:txBody>
      </p:sp>
      <p:pic>
        <p:nvPicPr>
          <p:cNvPr id="4" name="Espace réservé du contenu 3" descr="Capture.PNG"/>
          <p:cNvPicPr>
            <a:picLocks noGrp="1" noChangeAspect="1"/>
          </p:cNvPicPr>
          <p:nvPr>
            <p:ph idx="1"/>
          </p:nvPr>
        </p:nvPicPr>
        <p:blipFill>
          <a:blip r:embed="rId2" cstate="print"/>
          <a:stretch>
            <a:fillRect/>
          </a:stretch>
        </p:blipFill>
        <p:spPr>
          <a:xfrm>
            <a:off x="395536" y="1988840"/>
            <a:ext cx="8373616" cy="306193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Appréciation</a:t>
            </a:r>
            <a:endParaRPr lang="fr-CA" dirty="0"/>
          </a:p>
        </p:txBody>
      </p:sp>
      <p:sp>
        <p:nvSpPr>
          <p:cNvPr id="3" name="Espace réservé du contenu 2"/>
          <p:cNvSpPr>
            <a:spLocks noGrp="1"/>
          </p:cNvSpPr>
          <p:nvPr>
            <p:ph idx="1"/>
          </p:nvPr>
        </p:nvSpPr>
        <p:spPr/>
        <p:txBody>
          <a:bodyPr/>
          <a:lstStyle/>
          <a:p>
            <a:r>
              <a:rPr lang="fr-CA" dirty="0" smtClean="0"/>
              <a:t>Je trouve que le numéro 1107 est le meilleur. Parce que cette personne a faite un très le (fun).</a:t>
            </a:r>
            <a:endParaRPr lang="fr-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Nom de l’atelier avec son numéro</a:t>
            </a:r>
            <a:endParaRPr lang="fr-CA" dirty="0"/>
          </a:p>
        </p:txBody>
      </p:sp>
      <p:sp>
        <p:nvSpPr>
          <p:cNvPr id="3" name="Espace réservé du contenu 2"/>
          <p:cNvSpPr>
            <a:spLocks noGrp="1"/>
          </p:cNvSpPr>
          <p:nvPr>
            <p:ph idx="1"/>
          </p:nvPr>
        </p:nvSpPr>
        <p:spPr>
          <a:xfrm>
            <a:off x="457200" y="1600200"/>
            <a:ext cx="8229600" cy="4709120"/>
          </a:xfrm>
        </p:spPr>
        <p:txBody>
          <a:bodyPr/>
          <a:lstStyle/>
          <a:p>
            <a:r>
              <a:rPr lang="fr-CA" dirty="0" smtClean="0">
                <a:latin typeface="Andalus" pitchFamily="18" charset="-78"/>
                <a:cs typeface="Andalus" pitchFamily="18" charset="-78"/>
              </a:rPr>
              <a:t>1105:</a:t>
            </a:r>
            <a:r>
              <a:rPr lang="fr-CA" b="1" dirty="0" smtClean="0">
                <a:latin typeface="Andalus" pitchFamily="18" charset="-78"/>
                <a:cs typeface="Andalus" pitchFamily="18" charset="-78"/>
              </a:rPr>
              <a:t>Des </a:t>
            </a:r>
            <a:r>
              <a:rPr lang="fr-CA" b="1" dirty="0">
                <a:latin typeface="Andalus" pitchFamily="18" charset="-78"/>
                <a:cs typeface="Andalus" pitchFamily="18" charset="-78"/>
              </a:rPr>
              <a:t>ressources numériques au service de la </a:t>
            </a:r>
            <a:r>
              <a:rPr lang="fr-CA" b="1" dirty="0" smtClean="0">
                <a:latin typeface="Andalus" pitchFamily="18" charset="-78"/>
                <a:cs typeface="Andalus" pitchFamily="18" charset="-78"/>
              </a:rPr>
              <a:t>réussite!</a:t>
            </a:r>
          </a:p>
          <a:p>
            <a:endParaRPr lang="fr-CA" dirty="0" smtClean="0">
              <a:latin typeface="Andalus" pitchFamily="18" charset="-78"/>
              <a:cs typeface="Andalus" pitchFamily="18" charset="-78"/>
            </a:endParaRPr>
          </a:p>
          <a:p>
            <a:r>
              <a:rPr lang="fr-CA" dirty="0" smtClean="0">
                <a:latin typeface="Andalus" pitchFamily="18" charset="-78"/>
                <a:cs typeface="Andalus" pitchFamily="18" charset="-78"/>
              </a:rPr>
              <a:t>1106:</a:t>
            </a:r>
            <a:r>
              <a:rPr lang="fr-CA" b="1" dirty="0" smtClean="0">
                <a:latin typeface="Andalus" pitchFamily="18" charset="-78"/>
                <a:cs typeface="Andalus" pitchFamily="18" charset="-78"/>
              </a:rPr>
              <a:t>La </a:t>
            </a:r>
            <a:r>
              <a:rPr lang="fr-CA" b="1" dirty="0">
                <a:latin typeface="Andalus" pitchFamily="18" charset="-78"/>
                <a:cs typeface="Andalus" pitchFamily="18" charset="-78"/>
              </a:rPr>
              <a:t>Classe numérique, un outil indispensable pour </a:t>
            </a:r>
            <a:r>
              <a:rPr lang="fr-CA" b="1" dirty="0" smtClean="0">
                <a:latin typeface="Andalus" pitchFamily="18" charset="-78"/>
                <a:cs typeface="Andalus" pitchFamily="18" charset="-78"/>
              </a:rPr>
              <a:t>évaluer</a:t>
            </a:r>
          </a:p>
          <a:p>
            <a:endParaRPr lang="fr-CA" b="1" dirty="0">
              <a:latin typeface="Andalus" pitchFamily="18" charset="-78"/>
              <a:cs typeface="Andalus" pitchFamily="18" charset="-78"/>
            </a:endParaRPr>
          </a:p>
          <a:p>
            <a:r>
              <a:rPr lang="fr-CA" dirty="0" smtClean="0">
                <a:latin typeface="Andalus" pitchFamily="18" charset="-78"/>
                <a:cs typeface="Andalus" pitchFamily="18" charset="-78"/>
              </a:rPr>
              <a:t>1107:</a:t>
            </a:r>
            <a:r>
              <a:rPr lang="fr-CA" b="1" dirty="0" err="1" smtClean="0">
                <a:latin typeface="Andalus" pitchFamily="18" charset="-78"/>
                <a:cs typeface="Andalus" pitchFamily="18" charset="-78"/>
              </a:rPr>
              <a:t>Classcraft</a:t>
            </a:r>
            <a:r>
              <a:rPr lang="fr-CA" b="1" dirty="0" smtClean="0">
                <a:latin typeface="Andalus" pitchFamily="18" charset="-78"/>
                <a:cs typeface="Andalus" pitchFamily="18" charset="-78"/>
              </a:rPr>
              <a:t> Les </a:t>
            </a:r>
            <a:r>
              <a:rPr lang="fr-CA" b="1" dirty="0">
                <a:latin typeface="Andalus" pitchFamily="18" charset="-78"/>
                <a:cs typeface="Andalus" pitchFamily="18" charset="-78"/>
              </a:rPr>
              <a:t>jeux pour redéfinir l’expérience scolaire</a:t>
            </a:r>
          </a:p>
          <a:p>
            <a:endParaRPr lang="fr-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D`où viennent-ils?</a:t>
            </a:r>
            <a:endParaRPr lang="fr-CA" dirty="0"/>
          </a:p>
        </p:txBody>
      </p:sp>
      <p:sp>
        <p:nvSpPr>
          <p:cNvPr id="3" name="Espace réservé du contenu 2"/>
          <p:cNvSpPr>
            <a:spLocks noGrp="1"/>
          </p:cNvSpPr>
          <p:nvPr>
            <p:ph idx="1"/>
          </p:nvPr>
        </p:nvSpPr>
        <p:spPr/>
        <p:txBody>
          <a:bodyPr/>
          <a:lstStyle/>
          <a:p>
            <a:r>
              <a:rPr lang="fr-CA" sz="4000" dirty="0" smtClean="0"/>
              <a:t>1105</a:t>
            </a:r>
          </a:p>
          <a:p>
            <a:endParaRPr lang="fr-CA" dirty="0"/>
          </a:p>
          <a:p>
            <a:r>
              <a:rPr lang="fr-CA" sz="4000" dirty="0" smtClean="0"/>
              <a:t>1106</a:t>
            </a:r>
          </a:p>
          <a:p>
            <a:endParaRPr lang="fr-CA" sz="4000" dirty="0"/>
          </a:p>
          <a:p>
            <a:r>
              <a:rPr lang="fr-CA" sz="4000" dirty="0" smtClean="0"/>
              <a:t>1107 </a:t>
            </a:r>
            <a:endParaRPr lang="fr-CA" sz="4000" dirty="0"/>
          </a:p>
        </p:txBody>
      </p:sp>
      <p:pic>
        <p:nvPicPr>
          <p:cNvPr id="1026" name="Picture 2" descr="La Classe numérique, un outil indispensable pour évaluer">
            <a:hlinkClick r:id="rId2"/>
          </p:cNvPr>
          <p:cNvPicPr>
            <a:picLocks noChangeAspect="1" noChangeArrowheads="1"/>
          </p:cNvPicPr>
          <p:nvPr/>
        </p:nvPicPr>
        <p:blipFill>
          <a:blip r:embed="rId3" cstate="print"/>
          <a:srcRect/>
          <a:stretch>
            <a:fillRect/>
          </a:stretch>
        </p:blipFill>
        <p:spPr bwMode="auto">
          <a:xfrm>
            <a:off x="1979712" y="2348880"/>
            <a:ext cx="3672408" cy="2040227"/>
          </a:xfrm>
          <a:prstGeom prst="rect">
            <a:avLst/>
          </a:prstGeom>
          <a:noFill/>
        </p:spPr>
      </p:pic>
      <p:pic>
        <p:nvPicPr>
          <p:cNvPr id="1028" name="Picture 4" descr="Image result for les editions cec">
            <a:hlinkClick r:id="rId4"/>
          </p:cNvPr>
          <p:cNvPicPr>
            <a:picLocks noChangeAspect="1" noChangeArrowheads="1"/>
          </p:cNvPicPr>
          <p:nvPr/>
        </p:nvPicPr>
        <p:blipFill>
          <a:blip r:embed="rId5" cstate="print"/>
          <a:srcRect/>
          <a:stretch>
            <a:fillRect/>
          </a:stretch>
        </p:blipFill>
        <p:spPr bwMode="auto">
          <a:xfrm>
            <a:off x="2123728" y="1484784"/>
            <a:ext cx="1632181" cy="1224136"/>
          </a:xfrm>
          <a:prstGeom prst="rect">
            <a:avLst/>
          </a:prstGeom>
          <a:noFill/>
        </p:spPr>
      </p:pic>
      <p:pic>
        <p:nvPicPr>
          <p:cNvPr id="1030" name="Picture 6" descr="Image result for class craft gameplay">
            <a:hlinkClick r:id="rId6"/>
          </p:cNvPr>
          <p:cNvPicPr>
            <a:picLocks noChangeAspect="1" noChangeArrowheads="1"/>
          </p:cNvPicPr>
          <p:nvPr/>
        </p:nvPicPr>
        <p:blipFill>
          <a:blip r:embed="rId7" cstate="print"/>
          <a:srcRect/>
          <a:stretch>
            <a:fillRect/>
          </a:stretch>
        </p:blipFill>
        <p:spPr bwMode="auto">
          <a:xfrm>
            <a:off x="2051720" y="3933056"/>
            <a:ext cx="2821294" cy="171345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latin typeface="Andalus" pitchFamily="18" charset="-78"/>
                <a:cs typeface="Andalus" pitchFamily="18" charset="-78"/>
              </a:rPr>
              <a:t>Résumé:</a:t>
            </a:r>
            <a:r>
              <a:rPr lang="fr-CA" dirty="0" smtClean="0">
                <a:latin typeface="Andalus" pitchFamily="18" charset="-78"/>
                <a:cs typeface="Andalus" pitchFamily="18" charset="-78"/>
              </a:rPr>
              <a:t>1105</a:t>
            </a:r>
            <a:endParaRPr lang="fr-CA" dirty="0">
              <a:latin typeface="Andalus" pitchFamily="18" charset="-78"/>
              <a:cs typeface="Andalus" pitchFamily="18" charset="-78"/>
            </a:endParaRPr>
          </a:p>
        </p:txBody>
      </p:sp>
      <p:sp>
        <p:nvSpPr>
          <p:cNvPr id="3" name="Espace réservé du contenu 2"/>
          <p:cNvSpPr>
            <a:spLocks noGrp="1"/>
          </p:cNvSpPr>
          <p:nvPr>
            <p:ph idx="1"/>
          </p:nvPr>
        </p:nvSpPr>
        <p:spPr>
          <a:xfrm>
            <a:off x="-217040" y="1196752"/>
            <a:ext cx="9361040" cy="5517232"/>
          </a:xfrm>
        </p:spPr>
        <p:txBody>
          <a:bodyPr>
            <a:normAutofit fontScale="92500" lnSpcReduction="10000"/>
          </a:bodyPr>
          <a:lstStyle/>
          <a:p>
            <a:pPr algn="just"/>
            <a:r>
              <a:rPr lang="fr-CA" sz="4200" dirty="0" smtClean="0">
                <a:latin typeface="Andalus" pitchFamily="18" charset="-78"/>
                <a:cs typeface="Andalus" pitchFamily="18" charset="-78"/>
              </a:rPr>
              <a:t>:</a:t>
            </a:r>
            <a:r>
              <a:rPr lang="fr-CA" sz="3300" dirty="0" smtClean="0">
                <a:latin typeface="Andalus" pitchFamily="18" charset="-78"/>
                <a:cs typeface="Andalus" pitchFamily="18" charset="-78"/>
              </a:rPr>
              <a:t>C'est bien connu, le CEC est le pionnier de l'école branchée! Sa plateforme </a:t>
            </a:r>
            <a:r>
              <a:rPr lang="fr-CA" sz="3300" dirty="0" err="1" smtClean="0">
                <a:latin typeface="Andalus" pitchFamily="18" charset="-78"/>
                <a:cs typeface="Andalus" pitchFamily="18" charset="-78"/>
              </a:rPr>
              <a:t>MaZoneCEC</a:t>
            </a:r>
            <a:r>
              <a:rPr lang="fr-CA" sz="3300" dirty="0" smtClean="0">
                <a:latin typeface="Andalus" pitchFamily="18" charset="-78"/>
                <a:cs typeface="Andalus" pitchFamily="18" charset="-78"/>
              </a:rPr>
              <a:t> renferme la plus grande gamme d'outils et ouvrages numériques en ligne accessibles sur PC, Mac et tablette électronique. Venez découvrir toutes les ressources numériques mises à votre disposition: activités TNI, exercices interactifs, barre d'outils mathématiques, contenus multimédia, vidéo, audio, animations et hyperliens. De plus, nous vous invitons à découvrir l'outil de gestion gratuit, efficace et convivial qu'est </a:t>
            </a:r>
            <a:r>
              <a:rPr lang="fr-CA" sz="3300" dirty="0" err="1" smtClean="0">
                <a:latin typeface="Andalus" pitchFamily="18" charset="-78"/>
                <a:cs typeface="Andalus" pitchFamily="18" charset="-78"/>
              </a:rPr>
              <a:t>MaZoneAdmin</a:t>
            </a:r>
            <a:r>
              <a:rPr lang="fr-CA" sz="3300" dirty="0" smtClean="0">
                <a:latin typeface="Andalus" pitchFamily="18" charset="-78"/>
                <a:cs typeface="Andalus" pitchFamily="18" charset="-78"/>
              </a:rPr>
              <a:t>. La solution toute désignée pour gérer les contenus numériques du CEC et vivre des rentrées sans tracas.</a:t>
            </a:r>
            <a:endParaRPr lang="fr-CA" sz="3300" dirty="0">
              <a:latin typeface="Andalus" pitchFamily="18" charset="-78"/>
              <a:cs typeface="Andalus" pitchFamily="18"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980728"/>
          </a:xfrm>
        </p:spPr>
        <p:txBody>
          <a:bodyPr/>
          <a:lstStyle/>
          <a:p>
            <a:r>
              <a:rPr lang="fr-CA" dirty="0" smtClean="0"/>
              <a:t>1106</a:t>
            </a:r>
            <a:endParaRPr lang="fr-CA" dirty="0"/>
          </a:p>
        </p:txBody>
      </p:sp>
      <p:sp>
        <p:nvSpPr>
          <p:cNvPr id="3" name="Espace réservé du contenu 2"/>
          <p:cNvSpPr>
            <a:spLocks noGrp="1"/>
          </p:cNvSpPr>
          <p:nvPr>
            <p:ph idx="1"/>
          </p:nvPr>
        </p:nvSpPr>
        <p:spPr>
          <a:xfrm>
            <a:off x="-108520" y="1268760"/>
            <a:ext cx="9144000" cy="5733256"/>
          </a:xfrm>
        </p:spPr>
        <p:txBody>
          <a:bodyPr>
            <a:noAutofit/>
          </a:bodyPr>
          <a:lstStyle/>
          <a:p>
            <a:pPr algn="just"/>
            <a:r>
              <a:rPr lang="fr-CA" sz="2500" dirty="0" smtClean="0">
                <a:latin typeface="Andalus" pitchFamily="18" charset="-78"/>
                <a:cs typeface="Andalus" pitchFamily="18" charset="-78"/>
              </a:rPr>
              <a:t>La Classe numérique est une interface Web qui permet notamment aux enseignants de bâtir des évaluations et des exercices en ligne en français et en mathématique. Grâce à cet outil </a:t>
            </a:r>
            <a:r>
              <a:rPr lang="fr-CA" sz="2500" dirty="0" err="1" smtClean="0">
                <a:latin typeface="Andalus" pitchFamily="18" charset="-78"/>
                <a:cs typeface="Andalus" pitchFamily="18" charset="-78"/>
              </a:rPr>
              <a:t>technopédagogique</a:t>
            </a:r>
            <a:r>
              <a:rPr lang="fr-CA" sz="2500" dirty="0" smtClean="0">
                <a:latin typeface="Andalus" pitchFamily="18" charset="-78"/>
                <a:cs typeface="Andalus" pitchFamily="18" charset="-78"/>
              </a:rPr>
              <a:t>, l'enseignant peut rapidement obtenir un portrait des notions acquises et des difficultés rencontrées pour chaque élève. La possibilité de voir les réponses fournies par l'élève permet aussi d'en faire l'analyse d'erreur et devient un atout puissant pour fournir une rétroaction efficace à l'élève. Nous présenterons le cas d'une école primaire qui utilise la Classe numérique pour tous ses élèves. De plus, nous profiterons de l'occasion pour présenter les « Mathématiques Magiques », un nouveau module complémentaire de la Classe numérique portant sur le calcul mental et rapide en mathématique.</a:t>
            </a:r>
            <a:endParaRPr lang="fr-CA" sz="2500" dirty="0">
              <a:latin typeface="Andalus" pitchFamily="18" charset="-78"/>
              <a:cs typeface="Andalus" pitchFamily="18"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1107</a:t>
            </a:r>
            <a:endParaRPr lang="fr-CA" dirty="0"/>
          </a:p>
        </p:txBody>
      </p:sp>
      <p:sp>
        <p:nvSpPr>
          <p:cNvPr id="3" name="Espace réservé du contenu 2"/>
          <p:cNvSpPr>
            <a:spLocks noGrp="1"/>
          </p:cNvSpPr>
          <p:nvPr>
            <p:ph idx="1"/>
          </p:nvPr>
        </p:nvSpPr>
        <p:spPr>
          <a:xfrm>
            <a:off x="-180528" y="1600200"/>
            <a:ext cx="9144000" cy="5257800"/>
          </a:xfrm>
        </p:spPr>
        <p:txBody>
          <a:bodyPr>
            <a:normAutofit fontScale="85000" lnSpcReduction="20000"/>
          </a:bodyPr>
          <a:lstStyle/>
          <a:p>
            <a:pPr algn="just"/>
            <a:r>
              <a:rPr lang="fr-CA" dirty="0" smtClean="0">
                <a:latin typeface="Andalus" pitchFamily="18" charset="-78"/>
                <a:cs typeface="Andalus" pitchFamily="18" charset="-78"/>
              </a:rPr>
              <a:t>Dans notre culture moderne, nous sommes attirés par l'interactivité accrocheuse des jeux sociaux en ligne, mais l'apprentissage en classe demeure une expérience très individualiste. Comment pouvons-nous utiliser en classe les mécanismes retrouvés dans ces jeux pour créer une expérience de l'apprentissage plus stimulante et collaborative? Dans cette conférence, nous explorerons les mécanismes qui rendent les jeux vidéo si accrocheurs et examinerons comment ils peuvent être utilisés pour développer une atmosphère de classe propice à l'apprentissage, stimuler la motivation et encourager la collaboration. Pour ce faire, nous utiliserons </a:t>
            </a:r>
            <a:r>
              <a:rPr lang="fr-CA" i="1" dirty="0" err="1" smtClean="0">
                <a:latin typeface="Andalus" pitchFamily="18" charset="-78"/>
                <a:cs typeface="Andalus" pitchFamily="18" charset="-78"/>
              </a:rPr>
              <a:t>Classcraft</a:t>
            </a:r>
            <a:r>
              <a:rPr lang="fr-CA" dirty="0" smtClean="0">
                <a:latin typeface="Andalus" pitchFamily="18" charset="-78"/>
                <a:cs typeface="Andalus" pitchFamily="18" charset="-78"/>
              </a:rPr>
              <a:t> comme figure d'étude et expliquerons comment fonctionne ce jeu.</a:t>
            </a:r>
            <a:endParaRPr lang="fr-CA" dirty="0">
              <a:latin typeface="Andalus" pitchFamily="18" charset="-78"/>
              <a:cs typeface="Andalus" pitchFamily="18"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Hyperlien avec leur nom</a:t>
            </a:r>
            <a:endParaRPr lang="fr-CA" dirty="0"/>
          </a:p>
        </p:txBody>
      </p:sp>
      <p:sp>
        <p:nvSpPr>
          <p:cNvPr id="3" name="Espace réservé du contenu 2"/>
          <p:cNvSpPr>
            <a:spLocks noGrp="1"/>
          </p:cNvSpPr>
          <p:nvPr>
            <p:ph idx="1"/>
          </p:nvPr>
        </p:nvSpPr>
        <p:spPr>
          <a:xfrm>
            <a:off x="179512" y="1600200"/>
            <a:ext cx="8640960" cy="4925144"/>
          </a:xfrm>
        </p:spPr>
        <p:txBody>
          <a:bodyPr>
            <a:normAutofit fontScale="92500" lnSpcReduction="10000"/>
          </a:bodyPr>
          <a:lstStyle/>
          <a:p>
            <a:r>
              <a:rPr lang="fr-CA" sz="4300" dirty="0" smtClean="0"/>
              <a:t>1105</a:t>
            </a:r>
          </a:p>
          <a:p>
            <a:pPr>
              <a:buNone/>
            </a:pPr>
            <a:r>
              <a:rPr lang="fr-CA" sz="3000" dirty="0" smtClean="0">
                <a:latin typeface="Andalus" pitchFamily="18" charset="-78"/>
                <a:cs typeface="Andalus" pitchFamily="18" charset="-78"/>
              </a:rPr>
              <a:t>Site web de </a:t>
            </a:r>
            <a:r>
              <a:rPr lang="fr-CA" sz="3000" b="1" dirty="0" smtClean="0">
                <a:latin typeface="Andalus" pitchFamily="18" charset="-78"/>
                <a:cs typeface="Andalus" pitchFamily="18" charset="-78"/>
              </a:rPr>
              <a:t>Vincent </a:t>
            </a:r>
            <a:r>
              <a:rPr lang="fr-CA" sz="3000" b="1" dirty="0" err="1" smtClean="0">
                <a:latin typeface="Andalus" pitchFamily="18" charset="-78"/>
                <a:cs typeface="Andalus" pitchFamily="18" charset="-78"/>
              </a:rPr>
              <a:t>roy</a:t>
            </a:r>
            <a:endParaRPr lang="fr-CA" sz="3000" dirty="0" smtClean="0">
              <a:latin typeface="Andalus" pitchFamily="18" charset="-78"/>
              <a:cs typeface="Andalus" pitchFamily="18" charset="-78"/>
            </a:endParaRPr>
          </a:p>
          <a:p>
            <a:pPr>
              <a:buNone/>
            </a:pPr>
            <a:r>
              <a:rPr lang="fr-CA" dirty="0">
                <a:hlinkClick r:id="rId2"/>
              </a:rPr>
              <a:t>http://www.editionscec.com </a:t>
            </a:r>
            <a:endParaRPr lang="fr-CA" dirty="0"/>
          </a:p>
          <a:p>
            <a:r>
              <a:rPr lang="fr-CA" sz="4000" dirty="0" smtClean="0"/>
              <a:t>1106</a:t>
            </a:r>
          </a:p>
          <a:p>
            <a:pPr>
              <a:buNone/>
            </a:pPr>
            <a:r>
              <a:rPr lang="fr-CA" sz="3000" dirty="0" smtClean="0">
                <a:latin typeface="Andalus" pitchFamily="18" charset="-78"/>
                <a:cs typeface="Andalus" pitchFamily="18" charset="-78"/>
              </a:rPr>
              <a:t>Site web de </a:t>
            </a:r>
            <a:r>
              <a:rPr lang="fr-CA" sz="3000" b="1" dirty="0" smtClean="0">
                <a:latin typeface="Andalus" pitchFamily="18" charset="-78"/>
                <a:cs typeface="Andalus" pitchFamily="18" charset="-78"/>
              </a:rPr>
              <a:t>Donald </a:t>
            </a:r>
            <a:r>
              <a:rPr lang="fr-CA" sz="3000" b="1" dirty="0" err="1">
                <a:latin typeface="Andalus" pitchFamily="18" charset="-78"/>
                <a:cs typeface="Andalus" pitchFamily="18" charset="-78"/>
              </a:rPr>
              <a:t>Bragger</a:t>
            </a:r>
            <a:endParaRPr lang="fr-CA" sz="3000" dirty="0" smtClean="0">
              <a:latin typeface="Andalus" pitchFamily="18" charset="-78"/>
              <a:cs typeface="Andalus" pitchFamily="18" charset="-78"/>
            </a:endParaRPr>
          </a:p>
          <a:p>
            <a:pPr>
              <a:buNone/>
            </a:pPr>
            <a:r>
              <a:rPr lang="fr-CA" dirty="0">
                <a:hlinkClick r:id="rId3"/>
              </a:rPr>
              <a:t>https://laclasse.grandducenligne.com </a:t>
            </a:r>
            <a:endParaRPr lang="fr-CA" dirty="0"/>
          </a:p>
          <a:p>
            <a:r>
              <a:rPr lang="fr-CA" sz="4000" dirty="0" smtClean="0"/>
              <a:t>1107</a:t>
            </a:r>
          </a:p>
          <a:p>
            <a:pPr>
              <a:buNone/>
            </a:pPr>
            <a:r>
              <a:rPr lang="fr-CA" sz="3000" dirty="0" smtClean="0">
                <a:latin typeface="Andalus" pitchFamily="18" charset="-78"/>
                <a:cs typeface="Andalus" pitchFamily="18" charset="-78"/>
              </a:rPr>
              <a:t>Site web de </a:t>
            </a:r>
            <a:r>
              <a:rPr lang="fr-CA" sz="3000" b="1" dirty="0" err="1" smtClean="0">
                <a:latin typeface="Andalus" pitchFamily="18" charset="-78"/>
                <a:cs typeface="Andalus" pitchFamily="18" charset="-78"/>
              </a:rPr>
              <a:t>Shawn</a:t>
            </a:r>
            <a:r>
              <a:rPr lang="fr-CA" sz="3000" b="1" dirty="0" err="1" smtClean="0">
                <a:latin typeface="Andalus" pitchFamily="18" charset="-78"/>
                <a:cs typeface="Andalus" pitchFamily="18" charset="-78"/>
              </a:rPr>
              <a:t>Young</a:t>
            </a:r>
            <a:endParaRPr lang="fr-CA" sz="3000" dirty="0" smtClean="0">
              <a:latin typeface="Andalus" pitchFamily="18" charset="-78"/>
              <a:cs typeface="Andalus" pitchFamily="18" charset="-78"/>
            </a:endParaRPr>
          </a:p>
          <a:p>
            <a:pPr>
              <a:buNone/>
            </a:pPr>
            <a:r>
              <a:rPr lang="fr-CA" dirty="0">
                <a:hlinkClick r:id="rId4"/>
              </a:rPr>
              <a:t>https://www.classcraft.com/fr</a:t>
            </a:r>
            <a:endParaRPr lang="fr-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229600" cy="1484784"/>
          </a:xfrm>
        </p:spPr>
        <p:txBody>
          <a:bodyPr>
            <a:normAutofit/>
          </a:bodyPr>
          <a:lstStyle/>
          <a:p>
            <a:r>
              <a:rPr lang="fr-CA" sz="4800" dirty="0" smtClean="0"/>
              <a:t>Photo: 1105</a:t>
            </a:r>
            <a:endParaRPr lang="fr-CA" sz="4800" dirty="0"/>
          </a:p>
        </p:txBody>
      </p:sp>
      <p:pic>
        <p:nvPicPr>
          <p:cNvPr id="6" name="Espace réservé du contenu 5" descr="3.PNG"/>
          <p:cNvPicPr>
            <a:picLocks noGrp="1" noChangeAspect="1"/>
          </p:cNvPicPr>
          <p:nvPr>
            <p:ph idx="1"/>
          </p:nvPr>
        </p:nvPicPr>
        <p:blipFill>
          <a:blip r:embed="rId2" cstate="print"/>
          <a:stretch>
            <a:fillRect/>
          </a:stretch>
        </p:blipFill>
        <p:spPr>
          <a:xfrm>
            <a:off x="395536" y="1340768"/>
            <a:ext cx="7996136" cy="507431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6600" dirty="0" smtClean="0"/>
              <a:t>1106</a:t>
            </a:r>
            <a:endParaRPr lang="fr-CA" sz="6600" dirty="0"/>
          </a:p>
        </p:txBody>
      </p:sp>
      <p:pic>
        <p:nvPicPr>
          <p:cNvPr id="4" name="Espace réservé du contenu 3" descr="2.PNG"/>
          <p:cNvPicPr>
            <a:picLocks noGrp="1" noChangeAspect="1"/>
          </p:cNvPicPr>
          <p:nvPr>
            <p:ph idx="1"/>
          </p:nvPr>
        </p:nvPicPr>
        <p:blipFill>
          <a:blip r:embed="rId2" cstate="print"/>
          <a:stretch>
            <a:fillRect/>
          </a:stretch>
        </p:blipFill>
        <p:spPr>
          <a:xfrm>
            <a:off x="161888" y="1772816"/>
            <a:ext cx="8586576" cy="4248472"/>
          </a:xfr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444</Words>
  <Application>Microsoft Office PowerPoint</Application>
  <PresentationFormat>Affichage à l'écran (4:3)</PresentationFormat>
  <Paragraphs>35</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Projet: Aquops</vt:lpstr>
      <vt:lpstr>Nom de l’atelier avec son numéro</vt:lpstr>
      <vt:lpstr>D`où viennent-ils?</vt:lpstr>
      <vt:lpstr>Résumé:1105</vt:lpstr>
      <vt:lpstr>1106</vt:lpstr>
      <vt:lpstr>1107</vt:lpstr>
      <vt:lpstr>Hyperlien avec leur nom</vt:lpstr>
      <vt:lpstr>Photo: 1105</vt:lpstr>
      <vt:lpstr>1106</vt:lpstr>
      <vt:lpstr>1107</vt:lpstr>
      <vt:lpstr>Appréciation</vt:lpstr>
    </vt:vector>
  </TitlesOfParts>
  <Company>Commission Scolaire de la Beauce-Etchemin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Aquops</dc:title>
  <dc:creator>CSBE</dc:creator>
  <cp:lastModifiedBy>CSBE</cp:lastModifiedBy>
  <cp:revision>7</cp:revision>
  <dcterms:created xsi:type="dcterms:W3CDTF">2017-03-28T12:58:24Z</dcterms:created>
  <dcterms:modified xsi:type="dcterms:W3CDTF">2017-03-28T13:55:59Z</dcterms:modified>
</cp:coreProperties>
</file>